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79" r:id="rId3"/>
    <p:sldId id="259" r:id="rId4"/>
    <p:sldId id="309" r:id="rId5"/>
    <p:sldId id="261" r:id="rId6"/>
    <p:sldId id="260" r:id="rId7"/>
    <p:sldId id="264" r:id="rId8"/>
    <p:sldId id="311" r:id="rId9"/>
    <p:sldId id="286" r:id="rId10"/>
    <p:sldId id="282" r:id="rId11"/>
    <p:sldId id="280" r:id="rId12"/>
    <p:sldId id="265" r:id="rId13"/>
    <p:sldId id="276" r:id="rId14"/>
    <p:sldId id="287" r:id="rId15"/>
    <p:sldId id="307" r:id="rId16"/>
    <p:sldId id="277" r:id="rId17"/>
    <p:sldId id="285" r:id="rId18"/>
    <p:sldId id="294" r:id="rId19"/>
    <p:sldId id="295" r:id="rId20"/>
    <p:sldId id="296" r:id="rId21"/>
    <p:sldId id="300" r:id="rId22"/>
    <p:sldId id="297" r:id="rId23"/>
    <p:sldId id="312" r:id="rId24"/>
    <p:sldId id="302" r:id="rId25"/>
    <p:sldId id="303" r:id="rId26"/>
    <p:sldId id="313" r:id="rId27"/>
    <p:sldId id="314" r:id="rId28"/>
    <p:sldId id="315" r:id="rId29"/>
    <p:sldId id="316" r:id="rId30"/>
    <p:sldId id="317" r:id="rId31"/>
    <p:sldId id="318" r:id="rId32"/>
    <p:sldId id="319" r:id="rId33"/>
    <p:sldId id="273" r:id="rId34"/>
    <p:sldId id="305" r:id="rId35"/>
    <p:sldId id="306" r:id="rId36"/>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3" autoAdjust="0"/>
    <p:restoredTop sz="93979" autoAdjust="0"/>
  </p:normalViewPr>
  <p:slideViewPr>
    <p:cSldViewPr snapToGrid="0">
      <p:cViewPr varScale="1">
        <p:scale>
          <a:sx n="66" d="100"/>
          <a:sy n="66" d="100"/>
        </p:scale>
        <p:origin x="6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admp.adm2-erie.bd.psu.edu\p$\sng121\PSU_Computer\Documents\work\AIS%20and%20climate%20change\2018_2019%20Validation%20study\Species%20list\2017%20RAMP%20species%20list.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scatterChart>
        <c:scatterStyle val="smoothMarker"/>
        <c:varyColors val="0"/>
        <c:ser>
          <c:idx val="0"/>
          <c:order val="0"/>
          <c:tx>
            <c:strRef>
              <c:f>'Fish data sorted'!$D$1</c:f>
              <c:strCache>
                <c:ptCount val="1"/>
                <c:pt idx="0">
                  <c:v>Current Average Climate Score </c:v>
                </c:pt>
              </c:strCache>
            </c:strRef>
          </c:tx>
          <c:spPr>
            <a:ln w="22225" cap="rnd">
              <a:solidFill>
                <a:schemeClr val="accent1"/>
              </a:solidFill>
            </a:ln>
            <a:effectLst>
              <a:glow rad="139700">
                <a:schemeClr val="accent1">
                  <a:satMod val="175000"/>
                  <a:alpha val="14000"/>
                </a:schemeClr>
              </a:glow>
            </a:effectLst>
          </c:spPr>
          <c:marker>
            <c:symbol val="none"/>
          </c:marker>
          <c:xVal>
            <c:numRef>
              <c:f>'Fish data sorted'!$C$2:$C$57</c:f>
              <c:numCache>
                <c:formatCode>General</c:formatCode>
                <c:ptCount val="5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numCache>
            </c:numRef>
          </c:xVal>
          <c:yVal>
            <c:numRef>
              <c:f>'Fish data sorted'!$D$2:$D$57</c:f>
              <c:numCache>
                <c:formatCode>General</c:formatCode>
                <c:ptCount val="56"/>
                <c:pt idx="0" formatCode="0.000">
                  <c:v>0</c:v>
                </c:pt>
                <c:pt idx="1">
                  <c:v>0</c:v>
                </c:pt>
                <c:pt idx="2">
                  <c:v>0</c:v>
                </c:pt>
                <c:pt idx="3">
                  <c:v>0</c:v>
                </c:pt>
                <c:pt idx="4">
                  <c:v>0</c:v>
                </c:pt>
                <c:pt idx="5">
                  <c:v>0</c:v>
                </c:pt>
                <c:pt idx="6">
                  <c:v>0.16293279022403259</c:v>
                </c:pt>
                <c:pt idx="7" formatCode="0.000">
                  <c:v>0.164969450101833</c:v>
                </c:pt>
                <c:pt idx="8">
                  <c:v>0.21588594704684319</c:v>
                </c:pt>
                <c:pt idx="9" formatCode="0.000">
                  <c:v>0.71283095723014256</c:v>
                </c:pt>
                <c:pt idx="10">
                  <c:v>0.7820773930753564</c:v>
                </c:pt>
                <c:pt idx="11" formatCode="0.000">
                  <c:v>0.78411405295315684</c:v>
                </c:pt>
                <c:pt idx="12">
                  <c:v>0.84928716904276991</c:v>
                </c:pt>
                <c:pt idx="13">
                  <c:v>1.910386965376782</c:v>
                </c:pt>
                <c:pt idx="14" formatCode="0.000">
                  <c:v>1.9511201629327901</c:v>
                </c:pt>
                <c:pt idx="15">
                  <c:v>2.0875763747454177</c:v>
                </c:pt>
                <c:pt idx="16">
                  <c:v>2.3930753564154785</c:v>
                </c:pt>
                <c:pt idx="17">
                  <c:v>2.6883910386965377</c:v>
                </c:pt>
                <c:pt idx="18" formatCode="0.000">
                  <c:v>2.7841140529531567</c:v>
                </c:pt>
                <c:pt idx="19" formatCode="0.000">
                  <c:v>3.05091649694501</c:v>
                </c:pt>
                <c:pt idx="20">
                  <c:v>3.7902240325865582</c:v>
                </c:pt>
                <c:pt idx="21" formatCode="0.000">
                  <c:v>3.8126272912423627</c:v>
                </c:pt>
                <c:pt idx="22">
                  <c:v>4.1934826883910388</c:v>
                </c:pt>
                <c:pt idx="23" formatCode="0.000">
                  <c:v>4.4052953156822809</c:v>
                </c:pt>
                <c:pt idx="24" formatCode="0.000">
                  <c:v>4.5091649694501017</c:v>
                </c:pt>
                <c:pt idx="25" formatCode="0.000">
                  <c:v>4.5254582484725052</c:v>
                </c:pt>
                <c:pt idx="26">
                  <c:v>4.6028513238289204</c:v>
                </c:pt>
                <c:pt idx="27">
                  <c:v>4.8187372708757641</c:v>
                </c:pt>
                <c:pt idx="28" formatCode="0.000">
                  <c:v>5.2016293279022401</c:v>
                </c:pt>
                <c:pt idx="29">
                  <c:v>5.2423625254582484</c:v>
                </c:pt>
                <c:pt idx="30" formatCode="0.000">
                  <c:v>5.8553971486761709</c:v>
                </c:pt>
                <c:pt idx="31">
                  <c:v>6.0020366598778008</c:v>
                </c:pt>
                <c:pt idx="32">
                  <c:v>6.2342158859470471</c:v>
                </c:pt>
                <c:pt idx="33">
                  <c:v>7.2342158859470471</c:v>
                </c:pt>
                <c:pt idx="34">
                  <c:v>7.4786150712830954</c:v>
                </c:pt>
                <c:pt idx="35">
                  <c:v>7.4786150712830954</c:v>
                </c:pt>
                <c:pt idx="36">
                  <c:v>7.4887983706720975</c:v>
                </c:pt>
                <c:pt idx="37">
                  <c:v>7.4887983706720975</c:v>
                </c:pt>
                <c:pt idx="38" formatCode="0.000">
                  <c:v>7.5010183299389004</c:v>
                </c:pt>
                <c:pt idx="39">
                  <c:v>7.5132382892057024</c:v>
                </c:pt>
                <c:pt idx="40">
                  <c:v>7.5132382892057024</c:v>
                </c:pt>
                <c:pt idx="41">
                  <c:v>7.5152749490835031</c:v>
                </c:pt>
                <c:pt idx="42">
                  <c:v>7.7291242362525461</c:v>
                </c:pt>
                <c:pt idx="43">
                  <c:v>7.731160896130346</c:v>
                </c:pt>
                <c:pt idx="44">
                  <c:v>7.7556008146639508</c:v>
                </c:pt>
                <c:pt idx="45">
                  <c:v>7.9327902240325869</c:v>
                </c:pt>
                <c:pt idx="46">
                  <c:v>7.9348268839103868</c:v>
                </c:pt>
                <c:pt idx="47">
                  <c:v>7.9470468431771897</c:v>
                </c:pt>
                <c:pt idx="48">
                  <c:v>7.9470468431771897</c:v>
                </c:pt>
                <c:pt idx="49">
                  <c:v>7.9470468431771897</c:v>
                </c:pt>
                <c:pt idx="50">
                  <c:v>7.9653767820773931</c:v>
                </c:pt>
                <c:pt idx="51">
                  <c:v>7.9653767820773931</c:v>
                </c:pt>
                <c:pt idx="52">
                  <c:v>7.9653767820773931</c:v>
                </c:pt>
                <c:pt idx="53">
                  <c:v>8.0101832993890021</c:v>
                </c:pt>
                <c:pt idx="54">
                  <c:v>8.0651731160896123</c:v>
                </c:pt>
                <c:pt idx="55">
                  <c:v>8.8574338085539708</c:v>
                </c:pt>
              </c:numCache>
            </c:numRef>
          </c:yVal>
          <c:smooth val="1"/>
          <c:extLst>
            <c:ext xmlns:c16="http://schemas.microsoft.com/office/drawing/2014/chart" uri="{C3380CC4-5D6E-409C-BE32-E72D297353CC}">
              <c16:uniqueId val="{00000000-3AC6-4E01-A2A5-7205880013C2}"/>
            </c:ext>
          </c:extLst>
        </c:ser>
        <c:dLbls>
          <c:showLegendKey val="0"/>
          <c:showVal val="0"/>
          <c:showCatName val="0"/>
          <c:showSerName val="0"/>
          <c:showPercent val="0"/>
          <c:showBubbleSize val="0"/>
        </c:dLbls>
        <c:axId val="323488976"/>
        <c:axId val="323489392"/>
      </c:scatterChart>
      <c:valAx>
        <c:axId val="323488976"/>
        <c:scaling>
          <c:orientation val="minMax"/>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Species Sort Order (current</a:t>
                </a:r>
                <a:r>
                  <a:rPr lang="en-US" baseline="0"/>
                  <a:t> RAMP scores low to high)</a:t>
                </a:r>
                <a:endParaRPr lang="en-US"/>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323489392"/>
        <c:crosses val="autoZero"/>
        <c:crossBetween val="midCat"/>
        <c:majorUnit val="5"/>
      </c:valAx>
      <c:valAx>
        <c:axId val="323489392"/>
        <c:scaling>
          <c:orientation val="minMax"/>
          <c:min val="0"/>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Average RAMP</a:t>
                </a:r>
                <a:r>
                  <a:rPr lang="en-US" baseline="0"/>
                  <a:t> Score </a:t>
                </a:r>
                <a:endParaRPr lang="en-US"/>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323488976"/>
        <c:crosses val="autoZero"/>
        <c:crossBetween val="midCat"/>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r>
              <a:rPr lang="en-US"/>
              <a:t>Species</a:t>
            </a:r>
            <a:r>
              <a:rPr lang="en-US" baseline="0"/>
              <a:t> RAMP scores in current vs. future climates</a:t>
            </a:r>
            <a:endParaRPr lang="en-US"/>
          </a:p>
        </c:rich>
      </c:tx>
      <c:layout/>
      <c:overlay val="0"/>
      <c:spPr>
        <a:noFill/>
        <a:ln>
          <a:noFill/>
        </a:ln>
        <a:effectLst/>
      </c:spPr>
      <c:txPr>
        <a:bodyPr rot="0" spcFirstLastPara="1" vertOverflow="ellipsis" vert="horz" wrap="square" anchor="ctr" anchorCtr="1"/>
        <a:lstStyle/>
        <a:p>
          <a:pPr>
            <a:defRPr sz="1400" b="1" i="0" u="none" strike="noStrike" kern="1200" cap="none" baseline="0">
              <a:solidFill>
                <a:schemeClr val="lt1">
                  <a:lumMod val="85000"/>
                </a:schemeClr>
              </a:solidFill>
              <a:latin typeface="+mn-lt"/>
              <a:ea typeface="+mn-ea"/>
              <a:cs typeface="+mn-cs"/>
            </a:defRPr>
          </a:pPr>
          <a:endParaRPr lang="en-US"/>
        </a:p>
      </c:txPr>
    </c:title>
    <c:autoTitleDeleted val="0"/>
    <c:plotArea>
      <c:layout/>
      <c:scatterChart>
        <c:scatterStyle val="smoothMarker"/>
        <c:varyColors val="0"/>
        <c:ser>
          <c:idx val="0"/>
          <c:order val="0"/>
          <c:tx>
            <c:strRef>
              <c:f>'Fish data sorted'!$D$1</c:f>
              <c:strCache>
                <c:ptCount val="1"/>
                <c:pt idx="0">
                  <c:v>Current Average Climate Score </c:v>
                </c:pt>
              </c:strCache>
            </c:strRef>
          </c:tx>
          <c:spPr>
            <a:ln w="22225" cap="rnd">
              <a:solidFill>
                <a:schemeClr val="accent1"/>
              </a:solidFill>
            </a:ln>
            <a:effectLst>
              <a:glow rad="139700">
                <a:schemeClr val="accent1">
                  <a:satMod val="175000"/>
                  <a:alpha val="14000"/>
                </a:schemeClr>
              </a:glow>
            </a:effectLst>
          </c:spPr>
          <c:marker>
            <c:symbol val="none"/>
          </c:marker>
          <c:xVal>
            <c:numRef>
              <c:f>'Fish data sorted'!$C$2:$C$57</c:f>
              <c:numCache>
                <c:formatCode>General</c:formatCode>
                <c:ptCount val="5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numCache>
            </c:numRef>
          </c:xVal>
          <c:yVal>
            <c:numRef>
              <c:f>'Fish data sorted'!$D$2:$D$57</c:f>
              <c:numCache>
                <c:formatCode>General</c:formatCode>
                <c:ptCount val="56"/>
                <c:pt idx="0" formatCode="0.000">
                  <c:v>0</c:v>
                </c:pt>
                <c:pt idx="1">
                  <c:v>0</c:v>
                </c:pt>
                <c:pt idx="2">
                  <c:v>0</c:v>
                </c:pt>
                <c:pt idx="3">
                  <c:v>0</c:v>
                </c:pt>
                <c:pt idx="4">
                  <c:v>0</c:v>
                </c:pt>
                <c:pt idx="5">
                  <c:v>0</c:v>
                </c:pt>
                <c:pt idx="6">
                  <c:v>0.16293279022403259</c:v>
                </c:pt>
                <c:pt idx="7" formatCode="0.000">
                  <c:v>0.164969450101833</c:v>
                </c:pt>
                <c:pt idx="8">
                  <c:v>0.21588594704684319</c:v>
                </c:pt>
                <c:pt idx="9" formatCode="0.000">
                  <c:v>0.71283095723014256</c:v>
                </c:pt>
                <c:pt idx="10">
                  <c:v>0.7820773930753564</c:v>
                </c:pt>
                <c:pt idx="11" formatCode="0.000">
                  <c:v>0.78411405295315684</c:v>
                </c:pt>
                <c:pt idx="12">
                  <c:v>0.84928716904276991</c:v>
                </c:pt>
                <c:pt idx="13">
                  <c:v>1.910386965376782</c:v>
                </c:pt>
                <c:pt idx="14" formatCode="0.000">
                  <c:v>1.9511201629327901</c:v>
                </c:pt>
                <c:pt idx="15">
                  <c:v>2.0875763747454177</c:v>
                </c:pt>
                <c:pt idx="16">
                  <c:v>2.3930753564154785</c:v>
                </c:pt>
                <c:pt idx="17">
                  <c:v>2.6883910386965377</c:v>
                </c:pt>
                <c:pt idx="18" formatCode="0.000">
                  <c:v>2.7841140529531567</c:v>
                </c:pt>
                <c:pt idx="19" formatCode="0.000">
                  <c:v>3.05091649694501</c:v>
                </c:pt>
                <c:pt idx="20">
                  <c:v>3.7902240325865582</c:v>
                </c:pt>
                <c:pt idx="21" formatCode="0.000">
                  <c:v>3.8126272912423627</c:v>
                </c:pt>
                <c:pt idx="22">
                  <c:v>4.1934826883910388</c:v>
                </c:pt>
                <c:pt idx="23" formatCode="0.000">
                  <c:v>4.4052953156822809</c:v>
                </c:pt>
                <c:pt idx="24" formatCode="0.000">
                  <c:v>4.5091649694501017</c:v>
                </c:pt>
                <c:pt idx="25" formatCode="0.000">
                  <c:v>4.5254582484725052</c:v>
                </c:pt>
                <c:pt idx="26">
                  <c:v>4.6028513238289204</c:v>
                </c:pt>
                <c:pt idx="27">
                  <c:v>4.8187372708757641</c:v>
                </c:pt>
                <c:pt idx="28" formatCode="0.000">
                  <c:v>5.2016293279022401</c:v>
                </c:pt>
                <c:pt idx="29">
                  <c:v>5.2423625254582484</c:v>
                </c:pt>
                <c:pt idx="30" formatCode="0.000">
                  <c:v>5.8553971486761709</c:v>
                </c:pt>
                <c:pt idx="31">
                  <c:v>6.0020366598778008</c:v>
                </c:pt>
                <c:pt idx="32">
                  <c:v>6.2342158859470471</c:v>
                </c:pt>
                <c:pt idx="33">
                  <c:v>7.2342158859470471</c:v>
                </c:pt>
                <c:pt idx="34">
                  <c:v>7.4786150712830954</c:v>
                </c:pt>
                <c:pt idx="35">
                  <c:v>7.4786150712830954</c:v>
                </c:pt>
                <c:pt idx="36">
                  <c:v>7.4887983706720975</c:v>
                </c:pt>
                <c:pt idx="37">
                  <c:v>7.4887983706720975</c:v>
                </c:pt>
                <c:pt idx="38" formatCode="0.000">
                  <c:v>7.5010183299389004</c:v>
                </c:pt>
                <c:pt idx="39">
                  <c:v>7.5132382892057024</c:v>
                </c:pt>
                <c:pt idx="40">
                  <c:v>7.5132382892057024</c:v>
                </c:pt>
                <c:pt idx="41">
                  <c:v>7.5152749490835031</c:v>
                </c:pt>
                <c:pt idx="42">
                  <c:v>7.7291242362525461</c:v>
                </c:pt>
                <c:pt idx="43">
                  <c:v>7.731160896130346</c:v>
                </c:pt>
                <c:pt idx="44">
                  <c:v>7.7556008146639508</c:v>
                </c:pt>
                <c:pt idx="45">
                  <c:v>7.9327902240325869</c:v>
                </c:pt>
                <c:pt idx="46">
                  <c:v>7.9348268839103868</c:v>
                </c:pt>
                <c:pt idx="47">
                  <c:v>7.9470468431771897</c:v>
                </c:pt>
                <c:pt idx="48">
                  <c:v>7.9470468431771897</c:v>
                </c:pt>
                <c:pt idx="49">
                  <c:v>7.9470468431771897</c:v>
                </c:pt>
                <c:pt idx="50">
                  <c:v>7.9653767820773931</c:v>
                </c:pt>
                <c:pt idx="51">
                  <c:v>7.9653767820773931</c:v>
                </c:pt>
                <c:pt idx="52">
                  <c:v>7.9653767820773931</c:v>
                </c:pt>
                <c:pt idx="53">
                  <c:v>8.0101832993890021</c:v>
                </c:pt>
                <c:pt idx="54">
                  <c:v>8.0651731160896123</c:v>
                </c:pt>
                <c:pt idx="55">
                  <c:v>8.8574338085539708</c:v>
                </c:pt>
              </c:numCache>
            </c:numRef>
          </c:yVal>
          <c:smooth val="1"/>
          <c:extLst>
            <c:ext xmlns:c16="http://schemas.microsoft.com/office/drawing/2014/chart" uri="{C3380CC4-5D6E-409C-BE32-E72D297353CC}">
              <c16:uniqueId val="{00000000-19B6-42D9-8BC4-54200358FDE1}"/>
            </c:ext>
          </c:extLst>
        </c:ser>
        <c:ser>
          <c:idx val="1"/>
          <c:order val="1"/>
          <c:tx>
            <c:strRef>
              <c:f>'Fish data sorted'!$E$1</c:f>
              <c:strCache>
                <c:ptCount val="1"/>
                <c:pt idx="0">
                  <c:v>Average 2070</c:v>
                </c:pt>
              </c:strCache>
            </c:strRef>
          </c:tx>
          <c:spPr>
            <a:ln w="22225" cap="rnd">
              <a:solidFill>
                <a:srgbClr val="00B050"/>
              </a:solidFill>
            </a:ln>
            <a:effectLst>
              <a:glow rad="139700">
                <a:schemeClr val="accent2">
                  <a:satMod val="175000"/>
                  <a:alpha val="14000"/>
                </a:schemeClr>
              </a:glow>
            </a:effectLst>
          </c:spPr>
          <c:marker>
            <c:symbol val="none"/>
          </c:marker>
          <c:xVal>
            <c:numRef>
              <c:f>'Fish data sorted'!$C$2:$C$57</c:f>
              <c:numCache>
                <c:formatCode>General</c:formatCode>
                <c:ptCount val="5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numCache>
            </c:numRef>
          </c:xVal>
          <c:yVal>
            <c:numRef>
              <c:f>'Fish data sorted'!$E$2:$E$57</c:f>
              <c:numCache>
                <c:formatCode>0.000</c:formatCode>
                <c:ptCount val="56"/>
                <c:pt idx="0" formatCode="General">
                  <c:v>0</c:v>
                </c:pt>
                <c:pt idx="1">
                  <c:v>0.4663951120162933</c:v>
                </c:pt>
                <c:pt idx="2" formatCode="General">
                  <c:v>0</c:v>
                </c:pt>
                <c:pt idx="3">
                  <c:v>0.64765784114052949</c:v>
                </c:pt>
                <c:pt idx="4">
                  <c:v>7.5356415478615074E-2</c:v>
                </c:pt>
                <c:pt idx="5" formatCode="General">
                  <c:v>0.64765784114052949</c:v>
                </c:pt>
                <c:pt idx="6" formatCode="General">
                  <c:v>0.55804480651731159</c:v>
                </c:pt>
                <c:pt idx="7">
                  <c:v>1.8207739307535642</c:v>
                </c:pt>
                <c:pt idx="8" formatCode="General">
                  <c:v>1.6700610997963341</c:v>
                </c:pt>
                <c:pt idx="9">
                  <c:v>3.0773930753564156</c:v>
                </c:pt>
                <c:pt idx="10" formatCode="General">
                  <c:v>3.0651731160896132</c:v>
                </c:pt>
                <c:pt idx="11">
                  <c:v>3.0651731160896132</c:v>
                </c:pt>
                <c:pt idx="12" formatCode="General">
                  <c:v>3.6150712830957232</c:v>
                </c:pt>
                <c:pt idx="13" formatCode="General">
                  <c:v>4.7576374745417516</c:v>
                </c:pt>
                <c:pt idx="14">
                  <c:v>3.9185336048879837</c:v>
                </c:pt>
                <c:pt idx="15" formatCode="General">
                  <c:v>6.1242362525458249</c:v>
                </c:pt>
                <c:pt idx="16" formatCode="General">
                  <c:v>5.3747454175152747</c:v>
                </c:pt>
                <c:pt idx="17" formatCode="General">
                  <c:v>5.8492871690427695</c:v>
                </c:pt>
                <c:pt idx="18">
                  <c:v>2.9633401221995928</c:v>
                </c:pt>
                <c:pt idx="19">
                  <c:v>3.8309572301425661</c:v>
                </c:pt>
                <c:pt idx="20" formatCode="General">
                  <c:v>6.1731160896130346</c:v>
                </c:pt>
                <c:pt idx="21">
                  <c:v>1.4684317718940938</c:v>
                </c:pt>
                <c:pt idx="22" formatCode="General">
                  <c:v>2.7983706720977595</c:v>
                </c:pt>
                <c:pt idx="23">
                  <c:v>5.7535641547861509</c:v>
                </c:pt>
                <c:pt idx="24">
                  <c:v>5.4541751527494906</c:v>
                </c:pt>
                <c:pt idx="25">
                  <c:v>5.2077393075356415</c:v>
                </c:pt>
                <c:pt idx="26" formatCode="General">
                  <c:v>5.6252545824847253</c:v>
                </c:pt>
                <c:pt idx="27" formatCode="General">
                  <c:v>5.820773930753564</c:v>
                </c:pt>
                <c:pt idx="28">
                  <c:v>5.9490835030549896</c:v>
                </c:pt>
                <c:pt idx="29" formatCode="General">
                  <c:v>6.9613034623217924</c:v>
                </c:pt>
                <c:pt idx="30">
                  <c:v>6.6761710794297349</c:v>
                </c:pt>
                <c:pt idx="31" formatCode="General">
                  <c:v>6.7841140529531572</c:v>
                </c:pt>
                <c:pt idx="32" formatCode="General">
                  <c:v>7.0407331975560083</c:v>
                </c:pt>
                <c:pt idx="33" formatCode="General">
                  <c:v>7.0488798370672097</c:v>
                </c:pt>
                <c:pt idx="34" formatCode="General">
                  <c:v>5.4195519348268837</c:v>
                </c:pt>
                <c:pt idx="35" formatCode="General">
                  <c:v>6.0712830957230146</c:v>
                </c:pt>
                <c:pt idx="36" formatCode="General">
                  <c:v>6.2668024439918533</c:v>
                </c:pt>
                <c:pt idx="37" formatCode="General">
                  <c:v>6.2912423625254581</c:v>
                </c:pt>
                <c:pt idx="38">
                  <c:v>5.6008146639511205</c:v>
                </c:pt>
                <c:pt idx="39" formatCode="General">
                  <c:v>5.3095723014256615</c:v>
                </c:pt>
                <c:pt idx="40" formatCode="General">
                  <c:v>5.2545824847250513</c:v>
                </c:pt>
                <c:pt idx="41" formatCode="General">
                  <c:v>5.5254582484725052</c:v>
                </c:pt>
                <c:pt idx="42" formatCode="General">
                  <c:v>6.3360488798370671</c:v>
                </c:pt>
                <c:pt idx="43" formatCode="General">
                  <c:v>6.955193482688391</c:v>
                </c:pt>
                <c:pt idx="44" formatCode="General">
                  <c:v>5.5682281059063135</c:v>
                </c:pt>
                <c:pt idx="45" formatCode="General">
                  <c:v>6.0875763747454172</c:v>
                </c:pt>
                <c:pt idx="46" formatCode="General">
                  <c:v>5.3543788187372705</c:v>
                </c:pt>
                <c:pt idx="47" formatCode="General">
                  <c:v>5.370672097759674</c:v>
                </c:pt>
                <c:pt idx="48" formatCode="General">
                  <c:v>5.3625254582484727</c:v>
                </c:pt>
                <c:pt idx="49" formatCode="General">
                  <c:v>5.3543788187372705</c:v>
                </c:pt>
                <c:pt idx="50" formatCode="General">
                  <c:v>6.2729124236252547</c:v>
                </c:pt>
                <c:pt idx="51" formatCode="General">
                  <c:v>5.3075356415478616</c:v>
                </c:pt>
                <c:pt idx="52" formatCode="General">
                  <c:v>5.370672097759674</c:v>
                </c:pt>
                <c:pt idx="53" formatCode="General">
                  <c:v>5.3401221995926678</c:v>
                </c:pt>
                <c:pt idx="54" formatCode="General">
                  <c:v>6.9796334012219958</c:v>
                </c:pt>
                <c:pt idx="55" formatCode="General">
                  <c:v>6.044806517311609</c:v>
                </c:pt>
              </c:numCache>
            </c:numRef>
          </c:yVal>
          <c:smooth val="1"/>
          <c:extLst>
            <c:ext xmlns:c16="http://schemas.microsoft.com/office/drawing/2014/chart" uri="{C3380CC4-5D6E-409C-BE32-E72D297353CC}">
              <c16:uniqueId val="{00000001-19B6-42D9-8BC4-54200358FDE1}"/>
            </c:ext>
          </c:extLst>
        </c:ser>
        <c:dLbls>
          <c:showLegendKey val="0"/>
          <c:showVal val="0"/>
          <c:showCatName val="0"/>
          <c:showSerName val="0"/>
          <c:showPercent val="0"/>
          <c:showBubbleSize val="0"/>
        </c:dLbls>
        <c:axId val="335222512"/>
        <c:axId val="335232496"/>
      </c:scatterChart>
      <c:valAx>
        <c:axId val="335222512"/>
        <c:scaling>
          <c:orientation val="minMax"/>
        </c:scaling>
        <c:delete val="0"/>
        <c:axPos val="b"/>
        <c:majorGridlines>
          <c:spPr>
            <a:ln w="9525" cap="flat" cmpd="sng" algn="ctr">
              <a:solidFill>
                <a:schemeClr val="dk1">
                  <a:lumMod val="65000"/>
                  <a:lumOff val="35000"/>
                  <a:alpha val="7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Species</a:t>
                </a:r>
                <a:r>
                  <a:rPr lang="en-US" baseline="0"/>
                  <a:t> Sort Order (RAMP scores low to high)</a:t>
                </a:r>
                <a:endParaRPr lang="en-US"/>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335232496"/>
        <c:crosses val="autoZero"/>
        <c:crossBetween val="midCat"/>
        <c:majorUnit val="5"/>
      </c:valAx>
      <c:valAx>
        <c:axId val="335232496"/>
        <c:scaling>
          <c:orientation val="minMax"/>
          <c:min val="0"/>
        </c:scaling>
        <c:delete val="0"/>
        <c:axPos val="l"/>
        <c:majorGridlines>
          <c:spPr>
            <a:ln w="9525" cap="flat" cmpd="sng" algn="ctr">
              <a:solidFill>
                <a:schemeClr val="dk1">
                  <a:lumMod val="65000"/>
                  <a:lumOff val="35000"/>
                  <a:alpha val="7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r>
                  <a:rPr lang="en-US"/>
                  <a:t>Average</a:t>
                </a:r>
                <a:r>
                  <a:rPr lang="en-US" baseline="0"/>
                  <a:t> RAMP Score</a:t>
                </a:r>
                <a:endParaRPr lang="en-US"/>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lt1">
                      <a:lumMod val="7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crossAx val="335222512"/>
        <c:crosses val="autoZero"/>
        <c:crossBetween val="midCat"/>
        <c:majorUnit val="1"/>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0.05949</cdr:x>
      <cdr:y>0.43899</cdr:y>
    </cdr:from>
    <cdr:to>
      <cdr:x>0.97899</cdr:x>
      <cdr:y>0.44114</cdr:y>
    </cdr:to>
    <cdr:cxnSp macro="">
      <cdr:nvCxnSpPr>
        <cdr:cNvPr id="3" name="Straight Connector 2"/>
        <cdr:cNvCxnSpPr/>
      </cdr:nvCxnSpPr>
      <cdr:spPr>
        <a:xfrm xmlns:a="http://schemas.openxmlformats.org/drawingml/2006/main">
          <a:off x="565534" y="2542825"/>
          <a:ext cx="8741377" cy="12425"/>
        </a:xfrm>
        <a:prstGeom xmlns:a="http://schemas.openxmlformats.org/drawingml/2006/main" prst="line">
          <a:avLst/>
        </a:prstGeom>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C4B34520-EEB1-4DB9-B7DC-6FBB1E1E2C6B}" type="datetimeFigureOut">
              <a:rPr lang="en-US" smtClean="0"/>
              <a:t>4/2/2019</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C1906BE1-165C-47FC-AEAA-706E21BD3772}" type="slidenum">
              <a:rPr lang="en-US" smtClean="0"/>
              <a:t>‹#›</a:t>
            </a:fld>
            <a:endParaRPr lang="en-US"/>
          </a:p>
        </p:txBody>
      </p:sp>
    </p:spTree>
    <p:extLst>
      <p:ext uri="{BB962C8B-B14F-4D97-AF65-F5344CB8AC3E}">
        <p14:creationId xmlns:p14="http://schemas.microsoft.com/office/powerpoint/2010/main" val="242706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C1906BE1-165C-47FC-AEAA-706E21BD3772}" type="slidenum">
              <a:rPr lang="en-US" smtClean="0"/>
              <a:t>1</a:t>
            </a:fld>
            <a:endParaRPr lang="en-US"/>
          </a:p>
        </p:txBody>
      </p:sp>
    </p:spTree>
    <p:extLst>
      <p:ext uri="{BB962C8B-B14F-4D97-AF65-F5344CB8AC3E}">
        <p14:creationId xmlns:p14="http://schemas.microsoft.com/office/powerpoint/2010/main" val="3835844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There’s also going to be altered impact of existing invasive species: Some species may see</a:t>
            </a:r>
            <a:r>
              <a:rPr lang="en-US" b="1" baseline="0" dirty="0" smtClean="0"/>
              <a:t> exacerbated impacts; while others may see diminished impacts. For example studies have found that increased CO2 levels coupled with warming temperatures can increase the growth rate of </a:t>
            </a:r>
            <a:r>
              <a:rPr lang="en-US" b="1" baseline="0" dirty="0" err="1" smtClean="0"/>
              <a:t>Hydrilla</a:t>
            </a:r>
            <a:r>
              <a:rPr lang="en-US" b="1" baseline="0" dirty="0" smtClean="0"/>
              <a:t>, which already has a high growth rate, growing over an inch per day. However; the invasive virus Viral Hemorrhagic Septicemia may see diminished impacts because it typically causes mortality in colder waters so warming could possibly diminish the number of mortality events caused by this virus.</a:t>
            </a:r>
            <a:endParaRPr lang="en-US" b="1" dirty="0"/>
          </a:p>
        </p:txBody>
      </p:sp>
      <p:sp>
        <p:nvSpPr>
          <p:cNvPr id="4" name="Slide Number Placeholder 3"/>
          <p:cNvSpPr>
            <a:spLocks noGrp="1"/>
          </p:cNvSpPr>
          <p:nvPr>
            <p:ph type="sldNum" sz="quarter" idx="10"/>
          </p:nvPr>
        </p:nvSpPr>
        <p:spPr/>
        <p:txBody>
          <a:bodyPr/>
          <a:lstStyle/>
          <a:p>
            <a:fld id="{C1906BE1-165C-47FC-AEAA-706E21BD3772}" type="slidenum">
              <a:rPr lang="en-US" smtClean="0"/>
              <a:t>10</a:t>
            </a:fld>
            <a:endParaRPr lang="en-US"/>
          </a:p>
        </p:txBody>
      </p:sp>
    </p:spTree>
    <p:extLst>
      <p:ext uri="{BB962C8B-B14F-4D97-AF65-F5344CB8AC3E}">
        <p14:creationId xmlns:p14="http://schemas.microsoft.com/office/powerpoint/2010/main" val="3657570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we</a:t>
            </a:r>
            <a:r>
              <a:rPr lang="en-US" baseline="0" dirty="0" smtClean="0"/>
              <a:t> might need to start re-thinking the kinds of control strategies we’re using to control species under these different climate </a:t>
            </a:r>
            <a:r>
              <a:rPr lang="en-US" baseline="0" dirty="0" err="1" smtClean="0"/>
              <a:t>scenerios</a:t>
            </a:r>
            <a:r>
              <a:rPr lang="en-US" baseline="0" dirty="0" smtClean="0"/>
              <a:t>. For example, areas where hand pulling for species like water hyacinth and water chestnut were once sufficient, may no longer be the case and they may need more aggressive, sustained, and expensive methods.  We also may need to increase our use of chemical controls, which brings up questions about climate impacts to the fate and behavior of these pesticides. And then the effectiveness of current biocontrol agents and the species they are targeted to control will probably need to be reevaluated. And Ultimately a lot more monitoring is going to be needed. </a:t>
            </a:r>
            <a:endParaRPr lang="en-US" dirty="0" smtClean="0"/>
          </a:p>
          <a:p>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11</a:t>
            </a:fld>
            <a:endParaRPr lang="en-US"/>
          </a:p>
        </p:txBody>
      </p:sp>
    </p:spTree>
    <p:extLst>
      <p:ext uri="{BB962C8B-B14F-4D97-AF65-F5344CB8AC3E}">
        <p14:creationId xmlns:p14="http://schemas.microsoft.com/office/powerpoint/2010/main" val="881837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we are looking at a really big issue here,</a:t>
            </a:r>
            <a:r>
              <a:rPr lang="en-US" b="1" baseline="0" dirty="0" smtClean="0"/>
              <a:t> with many different components which will all have implications for AIS management. Future AIS management will need to adapt especially since i</a:t>
            </a:r>
            <a:r>
              <a:rPr lang="en-US" b="1" dirty="0" smtClean="0"/>
              <a:t>ssues with AIS are immediate, while climate change is more subtle and long term so often times resource managers have a difficult time knowing when they</a:t>
            </a:r>
            <a:r>
              <a:rPr lang="en-US" b="1" baseline="0" dirty="0" smtClean="0"/>
              <a:t> should</a:t>
            </a:r>
            <a:r>
              <a:rPr lang="en-US" b="1" dirty="0" smtClean="0"/>
              <a:t> address it.</a:t>
            </a:r>
            <a:r>
              <a:rPr lang="en-US" b="1" baseline="0" dirty="0" smtClean="0"/>
              <a:t> So we are going to need to start relying on new tools and strategies that focus on research that integrates climate change and invasive species. </a:t>
            </a:r>
          </a:p>
          <a:p>
            <a:endParaRPr lang="en-US" b="1" baseline="0" dirty="0" smtClean="0"/>
          </a:p>
          <a:p>
            <a:r>
              <a:rPr lang="en-US" b="1" baseline="0" dirty="0" smtClean="0"/>
              <a:t>Two key questions to consider are “How will specific invasive species behave under an altered climate?” and “which new species may emerge as invasive?” and I have the second one here highlighted in red, as my project focuses a lot more on this particular question.</a:t>
            </a:r>
            <a:endParaRPr lang="en-US" b="1" dirty="0"/>
          </a:p>
        </p:txBody>
      </p:sp>
      <p:sp>
        <p:nvSpPr>
          <p:cNvPr id="4" name="Slide Number Placeholder 3"/>
          <p:cNvSpPr>
            <a:spLocks noGrp="1"/>
          </p:cNvSpPr>
          <p:nvPr>
            <p:ph type="sldNum" sz="quarter" idx="10"/>
          </p:nvPr>
        </p:nvSpPr>
        <p:spPr/>
        <p:txBody>
          <a:bodyPr/>
          <a:lstStyle/>
          <a:p>
            <a:fld id="{C1906BE1-165C-47FC-AEAA-706E21BD3772}" type="slidenum">
              <a:rPr lang="en-US" smtClean="0"/>
              <a:t>12</a:t>
            </a:fld>
            <a:endParaRPr lang="en-US"/>
          </a:p>
        </p:txBody>
      </p:sp>
    </p:spTree>
    <p:extLst>
      <p:ext uri="{BB962C8B-B14F-4D97-AF65-F5344CB8AC3E}">
        <p14:creationId xmlns:p14="http://schemas.microsoft.com/office/powerpoint/2010/main" val="1037716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my work</a:t>
            </a:r>
            <a:r>
              <a:rPr lang="en-US" b="1" baseline="0" dirty="0" smtClean="0"/>
              <a:t> pulls from 3 existing studies, one was previous work I did for my graduate thesis research doing climate matching using an Australian-based software called CLIMATCH, but had the same basic principles. This is almost like a validation study of that work using updated software that is more “US-centric”. </a:t>
            </a:r>
          </a:p>
          <a:p>
            <a:endParaRPr lang="en-US" b="1" baseline="0" dirty="0" smtClean="0"/>
          </a:p>
          <a:p>
            <a:r>
              <a:rPr lang="en-US" b="1" baseline="0" dirty="0" smtClean="0"/>
              <a:t>The second is work being done by Jason </a:t>
            </a:r>
            <a:r>
              <a:rPr lang="en-US" b="1" baseline="0" dirty="0" err="1" smtClean="0"/>
              <a:t>Grandberg</a:t>
            </a:r>
            <a:r>
              <a:rPr lang="en-US" b="1" baseline="0" dirty="0" smtClean="0"/>
              <a:t> in Wisconsin who is also using the RAMP tool to forecast invasive species spread and establishment using climate matching.. So I did pull some of his methodology</a:t>
            </a:r>
          </a:p>
          <a:p>
            <a:endParaRPr lang="en-US" b="1" baseline="0" dirty="0" smtClean="0"/>
          </a:p>
          <a:p>
            <a:r>
              <a:rPr lang="en-US" b="1" baseline="0" dirty="0" smtClean="0"/>
              <a:t>And last, Faulkner’s methodology for developing invasive species watch lists. </a:t>
            </a:r>
            <a:endParaRPr lang="en-US" b="1" dirty="0"/>
          </a:p>
        </p:txBody>
      </p:sp>
      <p:sp>
        <p:nvSpPr>
          <p:cNvPr id="4" name="Slide Number Placeholder 3"/>
          <p:cNvSpPr>
            <a:spLocks noGrp="1"/>
          </p:cNvSpPr>
          <p:nvPr>
            <p:ph type="sldNum" sz="quarter" idx="10"/>
          </p:nvPr>
        </p:nvSpPr>
        <p:spPr/>
        <p:txBody>
          <a:bodyPr/>
          <a:lstStyle/>
          <a:p>
            <a:fld id="{C1906BE1-165C-47FC-AEAA-706E21BD3772}" type="slidenum">
              <a:rPr lang="en-US" smtClean="0"/>
              <a:t>13</a:t>
            </a:fld>
            <a:endParaRPr lang="en-US"/>
          </a:p>
        </p:txBody>
      </p:sp>
    </p:spTree>
    <p:extLst>
      <p:ext uri="{BB962C8B-B14F-4D97-AF65-F5344CB8AC3E}">
        <p14:creationId xmlns:p14="http://schemas.microsoft.com/office/powerpoint/2010/main" val="3526510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1" dirty="0" smtClean="0"/>
              <a:t>Essentially,</a:t>
            </a:r>
            <a:r>
              <a:rPr lang="en-US" b="1" baseline="0" dirty="0" smtClean="0"/>
              <a:t> I’m asking the question at a very HIGH level: What species should be considered high risk for future invasion into Pennsylvania under various climate scenarios? </a:t>
            </a:r>
            <a:endParaRPr lang="en-US" b="1" dirty="0" smtClean="0"/>
          </a:p>
          <a:p>
            <a:pPr defTabSz="939363">
              <a:defRPr/>
            </a:pPr>
            <a:endParaRPr lang="en-US" dirty="0" smtClean="0"/>
          </a:p>
          <a:p>
            <a:pPr defTabSz="939363">
              <a:defRPr/>
            </a:pPr>
            <a:r>
              <a:rPr lang="en-US" dirty="0" err="1" smtClean="0"/>
              <a:t>Arawana</a:t>
            </a:r>
            <a:r>
              <a:rPr lang="en-US" dirty="0" smtClean="0"/>
              <a:t>, </a:t>
            </a:r>
            <a:r>
              <a:rPr lang="en-US" dirty="0" err="1" smtClean="0"/>
              <a:t>tesselated</a:t>
            </a:r>
            <a:r>
              <a:rPr lang="en-US" dirty="0" smtClean="0"/>
              <a:t> water snake,</a:t>
            </a:r>
            <a:r>
              <a:rPr lang="en-US" baseline="0" dirty="0" smtClean="0"/>
              <a:t> ditch fencing crayfish; </a:t>
            </a:r>
            <a:r>
              <a:rPr lang="en-US" baseline="0" dirty="0" err="1" smtClean="0"/>
              <a:t>florida</a:t>
            </a:r>
            <a:r>
              <a:rPr lang="en-US" baseline="0" dirty="0" smtClean="0"/>
              <a:t> </a:t>
            </a:r>
            <a:r>
              <a:rPr lang="en-US" baseline="0" dirty="0" err="1" smtClean="0"/>
              <a:t>applesnail</a:t>
            </a:r>
            <a:r>
              <a:rPr lang="en-US" baseline="0" dirty="0" smtClean="0"/>
              <a:t> </a:t>
            </a:r>
          </a:p>
        </p:txBody>
      </p:sp>
      <p:sp>
        <p:nvSpPr>
          <p:cNvPr id="4" name="Slide Number Placeholder 3"/>
          <p:cNvSpPr>
            <a:spLocks noGrp="1"/>
          </p:cNvSpPr>
          <p:nvPr>
            <p:ph type="sldNum" sz="quarter" idx="10"/>
          </p:nvPr>
        </p:nvSpPr>
        <p:spPr/>
        <p:txBody>
          <a:bodyPr/>
          <a:lstStyle/>
          <a:p>
            <a:fld id="{88FACBF2-FBAC-4127-90CD-B8A8E82AFB87}" type="slidenum">
              <a:rPr lang="en-US" smtClean="0"/>
              <a:t>14</a:t>
            </a:fld>
            <a:endParaRPr lang="en-US"/>
          </a:p>
        </p:txBody>
      </p:sp>
    </p:spTree>
    <p:extLst>
      <p:ext uri="{BB962C8B-B14F-4D97-AF65-F5344CB8AC3E}">
        <p14:creationId xmlns:p14="http://schemas.microsoft.com/office/powerpoint/2010/main" val="1001724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why climate</a:t>
            </a:r>
            <a:r>
              <a:rPr lang="en-US" b="1" baseline="0" dirty="0" smtClean="0"/>
              <a:t> matching. </a:t>
            </a:r>
            <a:r>
              <a:rPr lang="en-US" b="1" dirty="0" smtClean="0"/>
              <a:t>Ultimately,</a:t>
            </a:r>
            <a:r>
              <a:rPr lang="en-US" b="1" baseline="0" dirty="0" smtClean="0"/>
              <a:t> I chose climate-matching as the main risk assessment strategy here because climate is a main basic filter. We know even if all other environmental conditions and resources are right, if the climate is too cold, or too warm for it’s tolerances, a species will not be able to persist. In addition, looking at work done by Notre Dame, Loyola University, and others doing work on risk assessments, they actually found that climate match came up as a main predictor that is used for Fish, Plants, and Mollusks when looking at traits that allow the transition from introduced to established. So for fish it’s actually the best predictor for whether a species will become </a:t>
            </a:r>
            <a:r>
              <a:rPr lang="en-US" b="1" baseline="0" dirty="0" err="1" smtClean="0"/>
              <a:t>established..for</a:t>
            </a:r>
            <a:r>
              <a:rPr lang="en-US" b="1" baseline="0" dirty="0" smtClean="0"/>
              <a:t> plants, it’s coupled with information on life history, invasion history, and ecology, and for mollusk, climate match is coupled with reproductive output</a:t>
            </a:r>
            <a:endParaRPr lang="en-US" b="1" dirty="0"/>
          </a:p>
        </p:txBody>
      </p:sp>
      <p:sp>
        <p:nvSpPr>
          <p:cNvPr id="4" name="Slide Number Placeholder 3"/>
          <p:cNvSpPr>
            <a:spLocks noGrp="1"/>
          </p:cNvSpPr>
          <p:nvPr>
            <p:ph type="sldNum" sz="quarter" idx="10"/>
          </p:nvPr>
        </p:nvSpPr>
        <p:spPr/>
        <p:txBody>
          <a:bodyPr/>
          <a:lstStyle/>
          <a:p>
            <a:fld id="{C1906BE1-165C-47FC-AEAA-706E21BD3772}" type="slidenum">
              <a:rPr lang="en-US" smtClean="0"/>
              <a:t>15</a:t>
            </a:fld>
            <a:endParaRPr lang="en-US"/>
          </a:p>
        </p:txBody>
      </p:sp>
    </p:spTree>
    <p:extLst>
      <p:ext uri="{BB962C8B-B14F-4D97-AF65-F5344CB8AC3E}">
        <p14:creationId xmlns:p14="http://schemas.microsoft.com/office/powerpoint/2010/main" val="2087978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a:r>
            <a:r>
              <a:rPr lang="en-US" baseline="0" dirty="0" smtClean="0"/>
              <a:t>diving more into the process end of things. </a:t>
            </a:r>
            <a:r>
              <a:rPr lang="en-US" dirty="0" smtClean="0"/>
              <a:t>The</a:t>
            </a:r>
            <a:r>
              <a:rPr lang="en-US" baseline="0" dirty="0" smtClean="0"/>
              <a:t> first step was to obtain a list of potential species that may pose a threat to Pennsylvania in the future; </a:t>
            </a:r>
            <a:r>
              <a:rPr lang="en-US" baseline="0" dirty="0" err="1" smtClean="0"/>
              <a:t>ie</a:t>
            </a:r>
            <a:r>
              <a:rPr lang="en-US" baseline="0" dirty="0" smtClean="0"/>
              <a:t> species that are not currently in Pennsylvania, but that are south of PA and have the potential to move northward. In my previous work, I had already developed an extremely large list of species by going through USGS Non-indigenous aquatic species database and choosing species that were not currently present in Pennsylvania, but again were south; and there were a few other filters, like we didn’t use intentionally stocked species, and we also didn’t use hybrids. To add to this list for this go around, I also looked at additional species in the Global invasive species database, species found in analogue states- or states that will have a future climate similar to Pennsylvania, and high risk species listed in the USFWS Ecological Risk Screening summaries. Overall I ended up with 118 species to look at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16</a:t>
            </a:fld>
            <a:endParaRPr lang="en-US"/>
          </a:p>
        </p:txBody>
      </p:sp>
    </p:spTree>
    <p:extLst>
      <p:ext uri="{BB962C8B-B14F-4D97-AF65-F5344CB8AC3E}">
        <p14:creationId xmlns:p14="http://schemas.microsoft.com/office/powerpoint/2010/main" val="178517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little overview of the RAMP</a:t>
            </a:r>
            <a:r>
              <a:rPr lang="en-US" baseline="0" dirty="0" smtClean="0"/>
              <a:t> program, again it was developed by the USFWS, and it runs in ArcGIS, so basic knowledge of GIS is necessary to run the program, versus </a:t>
            </a:r>
            <a:r>
              <a:rPr lang="en-US" baseline="0" dirty="0" err="1" smtClean="0"/>
              <a:t>Climatch</a:t>
            </a:r>
            <a:r>
              <a:rPr lang="en-US" baseline="0" dirty="0" smtClean="0"/>
              <a:t> which I used in my first study, that was a browser based program that anyone could access. RAMP and CLIMATCH both run using the same 16 climate variables, which includes temperature and precipitation variables (average mean temperature, max/min temperatures of warmest coldest month, etc.) and the same Euclidean algorithm used in the </a:t>
            </a:r>
            <a:r>
              <a:rPr lang="en-US" baseline="0" dirty="0" err="1" smtClean="0"/>
              <a:t>Climatch</a:t>
            </a:r>
            <a:r>
              <a:rPr lang="en-US" baseline="0" dirty="0" smtClean="0"/>
              <a:t> program. But unlike </a:t>
            </a:r>
            <a:r>
              <a:rPr lang="en-US" baseline="0" dirty="0" err="1" smtClean="0"/>
              <a:t>climatch</a:t>
            </a:r>
            <a:r>
              <a:rPr lang="en-US" baseline="0" dirty="0" smtClean="0"/>
              <a:t> Ramp also has the built in ability to run under current and future climate scenarios… so it incorporates climate change right into it. These scenarios include a mid-future scenario at 2050 and a longer term scenario at 2070. There’s three representative concentration pathways, or RCPs which represents greenhouse gas emission scenarios relative to timeframe, for example, RCP 4.5 assumes that global green house gas emissions peak around 2040 and then decline  where as an RCP of 8.5 emissions continue to rise through the 21</a:t>
            </a:r>
            <a:r>
              <a:rPr lang="en-US" baseline="30000" dirty="0" smtClean="0"/>
              <a:t>st</a:t>
            </a:r>
            <a:r>
              <a:rPr lang="en-US" baseline="0" dirty="0" smtClean="0"/>
              <a:t> century.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17</a:t>
            </a:fld>
            <a:endParaRPr lang="en-US"/>
          </a:p>
        </p:txBody>
      </p:sp>
    </p:spTree>
    <p:extLst>
      <p:ext uri="{BB962C8B-B14F-4D97-AF65-F5344CB8AC3E}">
        <p14:creationId xmlns:p14="http://schemas.microsoft.com/office/powerpoint/2010/main" val="3994991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plus to using RAMP is the number of weather data points available for the United States, in CLIMATCH there was only 1,960 US weather points, which is now almost 43,000 points in RAMP, giving more a finer scale view of things.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18</a:t>
            </a:fld>
            <a:endParaRPr lang="en-US"/>
          </a:p>
        </p:txBody>
      </p:sp>
    </p:spTree>
    <p:extLst>
      <p:ext uri="{BB962C8B-B14F-4D97-AF65-F5344CB8AC3E}">
        <p14:creationId xmlns:p14="http://schemas.microsoft.com/office/powerpoint/2010/main" val="3334053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the RAMP</a:t>
            </a:r>
            <a:r>
              <a:rPr lang="en-US" baseline="0" dirty="0" smtClean="0"/>
              <a:t> program, a dialogue box is used to enter the scientific name of your species of interest, and the program will automatically create a species profile folder by directly obtaining species record information from GBIF and pulling that information into a file.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19</a:t>
            </a:fld>
            <a:endParaRPr lang="en-US"/>
          </a:p>
        </p:txBody>
      </p:sp>
    </p:spTree>
    <p:extLst>
      <p:ext uri="{BB962C8B-B14F-4D97-AF65-F5344CB8AC3E}">
        <p14:creationId xmlns:p14="http://schemas.microsoft.com/office/powerpoint/2010/main" val="212817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in this presentation, I’m</a:t>
            </a:r>
            <a:r>
              <a:rPr lang="en-US" b="1" baseline="0" dirty="0" smtClean="0"/>
              <a:t> looking at two very important stressors: AIS which we all know are considered of the biggest threats to species biodiversity, food security, and livelihoods, and climate change which has the potential to impact the distribution, spread, abundance, and impact of the species we are trying to manage.  So lets look at how might these two stressors might work synergistically, and how </a:t>
            </a:r>
            <a:r>
              <a:rPr lang="en-US" b="1" dirty="0" smtClean="0"/>
              <a:t>will that will affect our management of</a:t>
            </a:r>
            <a:r>
              <a:rPr lang="en-US" b="1" baseline="0" dirty="0" smtClean="0"/>
              <a:t> aquatic invasive species. </a:t>
            </a:r>
            <a:endParaRPr lang="en-US" b="1" dirty="0" smtClean="0"/>
          </a:p>
          <a:p>
            <a:endParaRPr lang="en-US" dirty="0" smtClean="0"/>
          </a:p>
          <a:p>
            <a:pPr defTabSz="939363">
              <a:defRPr/>
            </a:pPr>
            <a:r>
              <a:rPr lang="en-US" dirty="0" smtClean="0"/>
              <a:t>Impacts from climate change are expected to alter biodiversity, cause changes in phenology, species ranges, and affect species interactions and ecosystem processes (Hellman et al. 2008).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2</a:t>
            </a:fld>
            <a:endParaRPr lang="en-US"/>
          </a:p>
        </p:txBody>
      </p:sp>
    </p:spTree>
    <p:extLst>
      <p:ext uri="{BB962C8B-B14F-4D97-AF65-F5344CB8AC3E}">
        <p14:creationId xmlns:p14="http://schemas.microsoft.com/office/powerpoint/2010/main" val="3614427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the data pulled from GBIF, the program then creates a pre-selection of a species current range, so this is an example of Mozambique Tilapia showing occurrence records housed within the GBIF database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20</a:t>
            </a:fld>
            <a:endParaRPr lang="en-US"/>
          </a:p>
        </p:txBody>
      </p:sp>
    </p:spTree>
    <p:extLst>
      <p:ext uri="{BB962C8B-B14F-4D97-AF65-F5344CB8AC3E}">
        <p14:creationId xmlns:p14="http://schemas.microsoft.com/office/powerpoint/2010/main" val="2095639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you have</a:t>
            </a:r>
            <a:r>
              <a:rPr lang="en-US" baseline="0" dirty="0" smtClean="0"/>
              <a:t> to look closer. </a:t>
            </a:r>
            <a:r>
              <a:rPr lang="en-US" dirty="0" smtClean="0"/>
              <a:t>RAMP</a:t>
            </a:r>
            <a:r>
              <a:rPr lang="en-US" baseline="0" dirty="0" smtClean="0"/>
              <a:t> allows you to go in and either add or remove weather stations based on additional knowledge or additional occurrence data and information for the species. So it’s important to go in and identify and remove any outliers you might see or unverified records. So for example, using USGS NAS to cross reference the information shown here for the Mozambique Tilapia, several of the US points that showed up in GBIF, I actually ended up removing, either they didn’t show up in USGS to verify the occurrence, or in this case a few points such as those in Idaho were records of the species being found in thermal pools and so weren’t an accurate representation of that species climate tolerance. So this is probably the most difficult step in trying to go through and verify all the points.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21</a:t>
            </a:fld>
            <a:endParaRPr lang="en-US"/>
          </a:p>
        </p:txBody>
      </p:sp>
    </p:spTree>
    <p:extLst>
      <p:ext uri="{BB962C8B-B14F-4D97-AF65-F5344CB8AC3E}">
        <p14:creationId xmlns:p14="http://schemas.microsoft.com/office/powerpoint/2010/main" val="4158639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are satisfied with the occurrence data in the pre-selection, you can move on to</a:t>
            </a:r>
            <a:r>
              <a:rPr lang="en-US" baseline="0" dirty="0" smtClean="0"/>
              <a:t> Step 3 which is actually performing the climate match. You  have a choice of region,  such as looking globally, the Continental U.S. or state by state. You then enter the scientific name of your species of interest and then choose your climate scenario. For this project, I’m running all of these scenarios from current climate on to compare species suitability depending on the different greenhouse gas concentrations and time frames.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22</a:t>
            </a:fld>
            <a:endParaRPr lang="en-US"/>
          </a:p>
        </p:txBody>
      </p:sp>
    </p:spTree>
    <p:extLst>
      <p:ext uri="{BB962C8B-B14F-4D97-AF65-F5344CB8AC3E}">
        <p14:creationId xmlns:p14="http://schemas.microsoft.com/office/powerpoint/2010/main" val="775533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here’s an</a:t>
            </a:r>
            <a:r>
              <a:rPr lang="en-US" baseline="0" dirty="0" smtClean="0"/>
              <a:t> example of the process run all the way through with the vermiculated sailfin catfish. This is the occurrence data that I settled on for this species before running the match. So you can see a current range of  South America, Mexico, and parts of the Southern United States.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23</a:t>
            </a:fld>
            <a:endParaRPr lang="en-US"/>
          </a:p>
        </p:txBody>
      </p:sp>
    </p:spTree>
    <p:extLst>
      <p:ext uri="{BB962C8B-B14F-4D97-AF65-F5344CB8AC3E}">
        <p14:creationId xmlns:p14="http://schemas.microsoft.com/office/powerpoint/2010/main" val="4166088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ran the match for our current climate scenario</a:t>
            </a:r>
            <a:r>
              <a:rPr lang="en-US" baseline="0" dirty="0" smtClean="0"/>
              <a:t>. Here you can see results for the Vermiculated Sailfin Catfish for the entire United States, and then a closer up look at climate match for Pennsylvania. The output includes a color-coded numerical scale from 0-10 with 0 or blue being the lowest match and 10 in red being the highest match. Match is designated based on the species, climate6 score, which is the sum of climate scores 6 and greater, divided by the total number of climate scores. So for this example, there are a total of 491 data points used in Pennsylvania, and there are 29 points with a score of 6 (none higher), so 29/491 gives us a climate6 score of 0.059. So now if we look at the chart for climate match category, we see our climate match 6 score falls in the medium risk category.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24</a:t>
            </a:fld>
            <a:endParaRPr lang="en-US"/>
          </a:p>
        </p:txBody>
      </p:sp>
    </p:spTree>
    <p:extLst>
      <p:ext uri="{BB962C8B-B14F-4D97-AF65-F5344CB8AC3E}">
        <p14:creationId xmlns:p14="http://schemas.microsoft.com/office/powerpoint/2010/main" val="1711879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can compare our current baseline</a:t>
            </a:r>
            <a:r>
              <a:rPr lang="en-US" baseline="0" dirty="0" smtClean="0"/>
              <a:t> with a future scenario. So here </a:t>
            </a:r>
            <a:r>
              <a:rPr lang="en-US" dirty="0" smtClean="0"/>
              <a:t>looking at the same output</a:t>
            </a:r>
            <a:r>
              <a:rPr lang="en-US" baseline="0" dirty="0" smtClean="0"/>
              <a:t> for Vermiculated Sailfin catfish, but looking at an RCP of 8.5 in 2070. Now to calculate our climate 6 score, we see we have 384 6’s and 2 7’s for at total of 386/491 gives us a climate score of .786, and we have now moved into the high risk category for this species. So this process is repeated for each of the 118 species identified for the project to help us find those species that are moving from low and medium risk ranges into the high risk zone.</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25</a:t>
            </a:fld>
            <a:endParaRPr lang="en-US"/>
          </a:p>
        </p:txBody>
      </p:sp>
    </p:spTree>
    <p:extLst>
      <p:ext uri="{BB962C8B-B14F-4D97-AF65-F5344CB8AC3E}">
        <p14:creationId xmlns:p14="http://schemas.microsoft.com/office/powerpoint/2010/main" val="4063488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I’m still working on this project,</a:t>
            </a:r>
            <a:r>
              <a:rPr lang="en-US" baseline="0" dirty="0" smtClean="0"/>
              <a:t> and I’ve only managed to complete the fish species at this time. So this graph is showing the current average ramp score across all the species that were run through the RAMP analysis. Those species with score above 6 depicted by the red line, are species that are currently compatible with our climate.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26</a:t>
            </a:fld>
            <a:endParaRPr lang="en-US"/>
          </a:p>
        </p:txBody>
      </p:sp>
    </p:spTree>
    <p:extLst>
      <p:ext uri="{BB962C8B-B14F-4D97-AF65-F5344CB8AC3E}">
        <p14:creationId xmlns:p14="http://schemas.microsoft.com/office/powerpoint/2010/main" val="1971425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 can compare those current scores with those of a future scenario. So here, we see the same species responses to a future scenario of </a:t>
            </a:r>
            <a:r>
              <a:rPr lang="en-US" baseline="0" dirty="0" err="1" smtClean="0"/>
              <a:t>rcp</a:t>
            </a:r>
            <a:r>
              <a:rPr lang="en-US" baseline="0" dirty="0" smtClean="0"/>
              <a:t> 8.5 in 2070 which is shown in the green line. You can see here quite a bit of variability in species that have both increased and decreased in suitability based on future climate impacts. You can also see species that have crossed the boundary from being previously unsuitable for our current climate, and becoming suitable in this scenario.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27</a:t>
            </a:fld>
            <a:endParaRPr lang="en-US"/>
          </a:p>
        </p:txBody>
      </p:sp>
    </p:spTree>
    <p:extLst>
      <p:ext uri="{BB962C8B-B14F-4D97-AF65-F5344CB8AC3E}">
        <p14:creationId xmlns:p14="http://schemas.microsoft.com/office/powerpoint/2010/main" val="2053163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let’s take a look at the fish risk and the percent change in risk based on climate. 16 species of fish were considered low risk from the start, and remained low risk throughout each climate scenario. 32 species were considered high risk currently and remained that way in each scenario. 7 increased in risk and 2 decreased in risk. So 84% of species experienced no change, 12 % increased in risk, and 2% decreased in risk.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28</a:t>
            </a:fld>
            <a:endParaRPr lang="en-US"/>
          </a:p>
        </p:txBody>
      </p:sp>
    </p:spTree>
    <p:extLst>
      <p:ext uri="{BB962C8B-B14F-4D97-AF65-F5344CB8AC3E}">
        <p14:creationId xmlns:p14="http://schemas.microsoft.com/office/powerpoint/2010/main" val="3633706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let’s look at a snapshot of some of our high risk fish. This isn’t a comprehensive list yet, but just an example of some of the species we are looking at. I included some examples of high risk species that didn’t have a change in risk level, and some that had increases in risk. So we see again here the vermiculated sailfin catfish, the least killifish, the rough shiner, and the butterfly peacock bass all had increases in their climate6 scores.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29</a:t>
            </a:fld>
            <a:endParaRPr lang="en-US"/>
          </a:p>
        </p:txBody>
      </p:sp>
    </p:spTree>
    <p:extLst>
      <p:ext uri="{BB962C8B-B14F-4D97-AF65-F5344CB8AC3E}">
        <p14:creationId xmlns:p14="http://schemas.microsoft.com/office/powerpoint/2010/main" val="1082990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first we need</a:t>
            </a:r>
            <a:r>
              <a:rPr lang="en-US" b="1" baseline="0" dirty="0" smtClean="0"/>
              <a:t> to think about what kinds of changes and impacts we are expecting to see into the future. So for in Pennsylvania over the next century, and most other places, including NY, the climate is overall getting warmer. Data shows that we’ve experienced rapid warming in the past few decades, and the last decade has actually been the warmest on record. In the last century, we’ve warmed more than half a degree F  and projections have us continuing to rise and experience more extreme heat. </a:t>
            </a:r>
            <a:endParaRPr lang="en-US" b="1" dirty="0"/>
          </a:p>
        </p:txBody>
      </p:sp>
      <p:sp>
        <p:nvSpPr>
          <p:cNvPr id="4" name="Slide Number Placeholder 3"/>
          <p:cNvSpPr>
            <a:spLocks noGrp="1"/>
          </p:cNvSpPr>
          <p:nvPr>
            <p:ph type="sldNum" sz="quarter" idx="10"/>
          </p:nvPr>
        </p:nvSpPr>
        <p:spPr/>
        <p:txBody>
          <a:bodyPr/>
          <a:lstStyle/>
          <a:p>
            <a:fld id="{C1906BE1-165C-47FC-AEAA-706E21BD3772}" type="slidenum">
              <a:rPr lang="en-US" smtClean="0"/>
              <a:t>3</a:t>
            </a:fld>
            <a:endParaRPr lang="en-US"/>
          </a:p>
        </p:txBody>
      </p:sp>
    </p:spTree>
    <p:extLst>
      <p:ext uri="{BB962C8B-B14F-4D97-AF65-F5344CB8AC3E}">
        <p14:creationId xmlns:p14="http://schemas.microsoft.com/office/powerpoint/2010/main" val="3387476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let’s look a little bit closer at one of the species that is currently not considered a threat with a climate6 of 0, but becomes a threat by mid-century, with an  increase of 84% suitability by the end of the century. The butterfly peacock bass is native to restricted areas in South America. It’s has been intentionally stocked as a sport fish and as a biological control by some state agencies in Florida where it established. It’s also been introduced to areas in Hawaii and Guam, and Puerto Rico. In areas where it has been introduced, it has had a significant impact on populations of native fish, with some studies reporting as much as a 25% decline of forage fish.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30</a:t>
            </a:fld>
            <a:endParaRPr lang="en-US"/>
          </a:p>
        </p:txBody>
      </p:sp>
    </p:spTree>
    <p:extLst>
      <p:ext uri="{BB962C8B-B14F-4D97-AF65-F5344CB8AC3E}">
        <p14:creationId xmlns:p14="http://schemas.microsoft.com/office/powerpoint/2010/main" val="841239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31</a:t>
            </a:fld>
            <a:endParaRPr lang="en-US"/>
          </a:p>
        </p:txBody>
      </p:sp>
    </p:spTree>
    <p:extLst>
      <p:ext uri="{BB962C8B-B14F-4D97-AF65-F5344CB8AC3E}">
        <p14:creationId xmlns:p14="http://schemas.microsoft.com/office/powerpoint/2010/main" val="828623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32</a:t>
            </a:fld>
            <a:endParaRPr lang="en-US"/>
          </a:p>
        </p:txBody>
      </p:sp>
    </p:spTree>
    <p:extLst>
      <p:ext uri="{BB962C8B-B14F-4D97-AF65-F5344CB8AC3E}">
        <p14:creationId xmlns:p14="http://schemas.microsoft.com/office/powerpoint/2010/main" val="3723957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again, this</a:t>
            </a:r>
            <a:r>
              <a:rPr lang="en-US" baseline="0" dirty="0" smtClean="0"/>
              <a:t> study is meant to look at things in more of a big picture sense and there are many limitations to doing a study like this. First is that distribution changes of invasive species are difficult to relate to climate because not all species may have had time to spread to their climatic limits, so there’s issues with accuracy concerning distributions that are used in the analysis.</a:t>
            </a:r>
          </a:p>
          <a:p>
            <a:endParaRPr lang="en-US" baseline="0" dirty="0" smtClean="0"/>
          </a:p>
          <a:p>
            <a:r>
              <a:rPr lang="en-US" baseline="0" dirty="0" smtClean="0"/>
              <a:t>Second, the rate at which a species spreads depends on many system and species specific factors beyond climate matching, which make it difficult to form broad generalizations, so this work should be viewed as a “first pass” at narrowing down an extremely large list of species to give a more manageable number of species to look at more in depth. </a:t>
            </a:r>
          </a:p>
          <a:p>
            <a:endParaRPr lang="en-US" baseline="0" dirty="0" smtClean="0"/>
          </a:p>
          <a:p>
            <a:r>
              <a:rPr lang="en-US" baseline="0" dirty="0" smtClean="0"/>
              <a:t>Last as I mentioned previously, RAMP source records pulled from GBIF are difficult to quality control and may be subjective. One record included or not included may have a significant impact on the output. So depending on whether you choose to include a record or not, may make a big difference.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33</a:t>
            </a:fld>
            <a:endParaRPr lang="en-US"/>
          </a:p>
        </p:txBody>
      </p:sp>
    </p:spTree>
    <p:extLst>
      <p:ext uri="{BB962C8B-B14F-4D97-AF65-F5344CB8AC3E}">
        <p14:creationId xmlns:p14="http://schemas.microsoft.com/office/powerpoint/2010/main" val="2706795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hopes for work like</a:t>
            </a:r>
            <a:r>
              <a:rPr lang="en-US" baseline="0" dirty="0" smtClean="0"/>
              <a:t> this is to help our natural resource managers begin to think more proactively rather than reactively about aquatic invasive species, and provide some insight on which species we may want to consider looking at in the future. Currently, Pennsylvania's AIS management plan does not include climate change considerations, so as I finish running the analysis on the additional species, I would also like to include more in-depth analyses on the species that come out as “high risk” so that we can then pull together a list of Pennsylvania’s future riskiest species and provide some considerations for future work.  Also, as Shown in the peacock bass example, many if not most of the species run through this analysis would probably have similar results for New York, making this work and the results applicable to other areas </a:t>
            </a:r>
            <a:r>
              <a:rPr lang="en-US" baseline="0" smtClean="0"/>
              <a:t>with similar climates.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34</a:t>
            </a:fld>
            <a:endParaRPr lang="en-US"/>
          </a:p>
        </p:txBody>
      </p:sp>
    </p:spTree>
    <p:extLst>
      <p:ext uri="{BB962C8B-B14F-4D97-AF65-F5344CB8AC3E}">
        <p14:creationId xmlns:p14="http://schemas.microsoft.com/office/powerpoint/2010/main" val="2243259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 that, I’ll take any questions you all might have </a:t>
            </a: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35</a:t>
            </a:fld>
            <a:endParaRPr lang="en-US"/>
          </a:p>
        </p:txBody>
      </p:sp>
    </p:spTree>
    <p:extLst>
      <p:ext uri="{BB962C8B-B14F-4D97-AF65-F5344CB8AC3E}">
        <p14:creationId xmlns:p14="http://schemas.microsoft.com/office/powerpoint/2010/main" val="1847070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solidFill>
                  <a:schemeClr val="bg1"/>
                </a:solidFill>
                <a:latin typeface="Garamond" pitchFamily="18" charset="0"/>
              </a:rPr>
              <a:t>Things actually have the potential to get really hot. This graphic</a:t>
            </a:r>
            <a:r>
              <a:rPr lang="en-US" sz="2000" b="1" baseline="0" dirty="0" smtClean="0">
                <a:solidFill>
                  <a:schemeClr val="bg1"/>
                </a:solidFill>
                <a:latin typeface="Garamond" pitchFamily="18" charset="0"/>
              </a:rPr>
              <a:t> is showing the number of days per year over 90 degrees in Pennsylvania with blue being 10 or fewer day and red reaching up to 120 days per year over 90 degrees. </a:t>
            </a:r>
            <a:endParaRPr lang="en-US" sz="2000" b="1" dirty="0">
              <a:solidFill>
                <a:schemeClr val="bg1"/>
              </a:solidFill>
              <a:latin typeface="Garamond" pitchFamily="18" charset="0"/>
            </a:endParaRPr>
          </a:p>
        </p:txBody>
      </p:sp>
    </p:spTree>
    <p:extLst>
      <p:ext uri="{BB962C8B-B14F-4D97-AF65-F5344CB8AC3E}">
        <p14:creationId xmlns:p14="http://schemas.microsoft.com/office/powerpoint/2010/main" val="366636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4432">
              <a:defRPr/>
            </a:pPr>
            <a:r>
              <a:rPr lang="en-US" b="1" dirty="0" smtClean="0"/>
              <a:t>Now looking at changes in precipitation;</a:t>
            </a:r>
            <a:r>
              <a:rPr lang="en-US" b="1" baseline="0" dirty="0" smtClean="0"/>
              <a:t> Overall, there’s been a 5-10% increase of average annual precipitation in the last century. This map is focusing on heavy precipitation events, and is showing the percent change in intensity of precipitation from 1958-2007, So if you look at the NE region, including PA and NY, there’s been the most pronounced increase in these heavy downpour events with an almost 70% increase. </a:t>
            </a:r>
          </a:p>
          <a:p>
            <a:r>
              <a:rPr lang="en-US" b="1" baseline="0" dirty="0" smtClean="0">
                <a:latin typeface="Garamond" pitchFamily="18" charset="0"/>
              </a:rPr>
              <a:t>Looking into the </a:t>
            </a:r>
            <a:r>
              <a:rPr lang="en-US" b="1" dirty="0" smtClean="0"/>
              <a:t>next century, annual precipitation as</a:t>
            </a:r>
            <a:r>
              <a:rPr lang="en-US" b="1" baseline="0" dirty="0" smtClean="0"/>
              <a:t> well as frequency of intense rain and storm events are likely to continue to rise; although we are expecting to see these changes occur more seasonally- meaning more p</a:t>
            </a:r>
            <a:r>
              <a:rPr lang="en-US" b="1" dirty="0" smtClean="0"/>
              <a:t>recipitation in the winter and spring, and less during summer and fall. </a:t>
            </a:r>
          </a:p>
          <a:p>
            <a:endParaRPr lang="en-US" dirty="0" smtClean="0"/>
          </a:p>
          <a:p>
            <a:r>
              <a:rPr lang="en-US" dirty="0" smtClean="0"/>
              <a:t>Rising temperatures will melt snow earlier in spring and increase evaporation, thereby drying the soil during summer and fall. </a:t>
            </a:r>
          </a:p>
          <a:p>
            <a:r>
              <a:rPr lang="en-US" dirty="0" smtClean="0"/>
              <a:t>As a result, the changing climate is likely to intensify flooding during winter and spring and drought during summer and fall </a:t>
            </a:r>
          </a:p>
          <a:p>
            <a:pPr defTabSz="974432">
              <a:defRPr/>
            </a:pPr>
            <a:endParaRPr lang="en-US" b="1" dirty="0"/>
          </a:p>
        </p:txBody>
      </p:sp>
    </p:spTree>
    <p:extLst>
      <p:ext uri="{BB962C8B-B14F-4D97-AF65-F5344CB8AC3E}">
        <p14:creationId xmlns:p14="http://schemas.microsoft.com/office/powerpoint/2010/main" val="4093479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 we are also</a:t>
            </a:r>
            <a:r>
              <a:rPr lang="en-US" b="1" baseline="0" dirty="0" smtClean="0"/>
              <a:t> expected to see increases in other extreme climatic events along with heavy rain and storm events. Things like severe flooding, extreme heat, drought, snow and ice, and wind storms. These events are and already have been changing </a:t>
            </a:r>
            <a:r>
              <a:rPr lang="en-US" b="1" dirty="0" smtClean="0"/>
              <a:t>in frequency, magnitude, and duration </a:t>
            </a:r>
          </a:p>
          <a:p>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6</a:t>
            </a:fld>
            <a:endParaRPr lang="en-US"/>
          </a:p>
        </p:txBody>
      </p:sp>
    </p:spTree>
    <p:extLst>
      <p:ext uri="{BB962C8B-B14F-4D97-AF65-F5344CB8AC3E}">
        <p14:creationId xmlns:p14="http://schemas.microsoft.com/office/powerpoint/2010/main" val="41502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1" dirty="0" smtClean="0"/>
              <a:t>The</a:t>
            </a:r>
            <a:r>
              <a:rPr lang="en-US" b="1" baseline="0" dirty="0" smtClean="0"/>
              <a:t> big question then becomes, how might all of the changes we just talked about, impact invasion of species. We know that </a:t>
            </a:r>
            <a:r>
              <a:rPr lang="en-US" b="1" baseline="0" dirty="0" err="1" smtClean="0"/>
              <a:t>nvasive</a:t>
            </a:r>
            <a:r>
              <a:rPr lang="en-US" b="1" baseline="0" dirty="0" smtClean="0"/>
              <a:t> species will probably respond to climate changes differently than native species a lot of this is due a lot to their general characteristics, things like having broad climatic tolerances and large geographic ranges… and their responses to climate change will likely have significant implications, both ecologically and economically. </a:t>
            </a:r>
            <a:endParaRPr lang="en-US" dirty="0" smtClean="0"/>
          </a:p>
          <a:p>
            <a:pPr defTabSz="939363">
              <a:defRPr/>
            </a:pP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7</a:t>
            </a:fld>
            <a:endParaRPr lang="en-US"/>
          </a:p>
        </p:txBody>
      </p:sp>
    </p:spTree>
    <p:extLst>
      <p:ext uri="{BB962C8B-B14F-4D97-AF65-F5344CB8AC3E}">
        <p14:creationId xmlns:p14="http://schemas.microsoft.com/office/powerpoint/2010/main" val="516546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baseline="0" dirty="0" smtClean="0"/>
              <a:t>Changes in temperature and precipitation may alter transport and introduction mechanisms. Meaning species</a:t>
            </a:r>
            <a:r>
              <a:rPr lang="en-US" dirty="0" smtClean="0"/>
              <a:t> will have more ways to get here, and have a better chance of surviving once they are here. For example, flood waters can provide</a:t>
            </a:r>
            <a:r>
              <a:rPr lang="en-US" baseline="0" dirty="0" smtClean="0"/>
              <a:t> opportunities for species to escape confinement or other barriers and be carried to new locations; Heavy winds events can transport things like bacteria and fungi; </a:t>
            </a:r>
            <a:r>
              <a:rPr lang="en-US" dirty="0" smtClean="0"/>
              <a:t>Heat waves and drought can decrease biotic resistance</a:t>
            </a:r>
            <a:r>
              <a:rPr lang="en-US" baseline="0" dirty="0" smtClean="0"/>
              <a:t> of a system</a:t>
            </a:r>
            <a:r>
              <a:rPr lang="en-US" dirty="0" smtClean="0"/>
              <a:t> by causing persistent stress</a:t>
            </a:r>
            <a:r>
              <a:rPr lang="en-US" baseline="0" dirty="0" smtClean="0"/>
              <a:t> and disturbance, </a:t>
            </a:r>
            <a:r>
              <a:rPr lang="en-US" dirty="0" smtClean="0"/>
              <a:t>eventually</a:t>
            </a:r>
            <a:r>
              <a:rPr lang="en-US" baseline="0" dirty="0" smtClean="0"/>
              <a:t> causing </a:t>
            </a:r>
            <a:r>
              <a:rPr lang="en-US" dirty="0" smtClean="0"/>
              <a:t>mortality events or the shifting out of resident species thereby opening</a:t>
            </a:r>
            <a:r>
              <a:rPr lang="en-US" baseline="0" dirty="0" smtClean="0"/>
              <a:t> up opportunities and resources for </a:t>
            </a:r>
            <a:r>
              <a:rPr lang="en-US" baseline="0" dirty="0" err="1" smtClean="0"/>
              <a:t>invasives</a:t>
            </a:r>
            <a:r>
              <a:rPr lang="en-US" baseline="0" dirty="0" smtClean="0"/>
              <a:t> to then come in. </a:t>
            </a:r>
            <a:endParaRPr lang="en-US" dirty="0" smtClean="0"/>
          </a:p>
          <a:p>
            <a:pPr defTabSz="939363">
              <a:defRPr/>
            </a:pPr>
            <a:endParaRPr lang="en-US" dirty="0" smtClean="0"/>
          </a:p>
          <a:p>
            <a:pPr defTabSz="939363">
              <a:defRPr/>
            </a:pPr>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8</a:t>
            </a:fld>
            <a:endParaRPr lang="en-US"/>
          </a:p>
        </p:txBody>
      </p:sp>
    </p:spTree>
    <p:extLst>
      <p:ext uri="{BB962C8B-B14F-4D97-AF65-F5344CB8AC3E}">
        <p14:creationId xmlns:p14="http://schemas.microsoft.com/office/powerpoint/2010/main" val="1812092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a:t>
            </a:r>
            <a:r>
              <a:rPr lang="en-US" b="1" baseline="0" dirty="0" smtClean="0"/>
              <a:t> we will see introduction of new species through new pathways, but we will also see altered distributions of existing invasive species. W</a:t>
            </a:r>
            <a:r>
              <a:rPr lang="en-US" b="1" dirty="0" smtClean="0"/>
              <a:t>arming temperatures are likely to facilitate spread since many invasive species have range limitations set by extreme cold or ice cover.</a:t>
            </a:r>
            <a:r>
              <a:rPr lang="en-US" b="1" baseline="0" dirty="0" smtClean="0"/>
              <a:t> So as things warm, and those barriers start to diminish, species will then be able to expand their range to areas where they previously couldn’t survive.</a:t>
            </a:r>
            <a:r>
              <a:rPr lang="en-US" b="1" dirty="0" smtClean="0"/>
              <a:t> </a:t>
            </a:r>
            <a:r>
              <a:rPr lang="en-US" b="1" baseline="0" dirty="0" smtClean="0"/>
              <a:t>Because of their many dispersal traits, existing invasive species will most likely expand their ranges more quickly than native species will. </a:t>
            </a:r>
            <a:endParaRPr lang="en-US" dirty="0" smtClean="0"/>
          </a:p>
          <a:p>
            <a:endParaRPr lang="en-US" dirty="0"/>
          </a:p>
        </p:txBody>
      </p:sp>
      <p:sp>
        <p:nvSpPr>
          <p:cNvPr id="4" name="Slide Number Placeholder 3"/>
          <p:cNvSpPr>
            <a:spLocks noGrp="1"/>
          </p:cNvSpPr>
          <p:nvPr>
            <p:ph type="sldNum" sz="quarter" idx="10"/>
          </p:nvPr>
        </p:nvSpPr>
        <p:spPr/>
        <p:txBody>
          <a:bodyPr/>
          <a:lstStyle/>
          <a:p>
            <a:fld id="{C1906BE1-165C-47FC-AEAA-706E21BD3772}" type="slidenum">
              <a:rPr lang="en-US" smtClean="0"/>
              <a:t>9</a:t>
            </a:fld>
            <a:endParaRPr lang="en-US"/>
          </a:p>
        </p:txBody>
      </p:sp>
    </p:spTree>
    <p:extLst>
      <p:ext uri="{BB962C8B-B14F-4D97-AF65-F5344CB8AC3E}">
        <p14:creationId xmlns:p14="http://schemas.microsoft.com/office/powerpoint/2010/main" val="239319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0E82E53-01A6-4DBF-9164-D0412B5C1095}"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3175B-2283-4E96-ADD3-91492403BC1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921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E82E53-01A6-4DBF-9164-D0412B5C1095}"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3175B-2283-4E96-ADD3-91492403BC10}" type="slidenum">
              <a:rPr lang="en-US" smtClean="0"/>
              <a:t>‹#›</a:t>
            </a:fld>
            <a:endParaRPr lang="en-US"/>
          </a:p>
        </p:txBody>
      </p:sp>
    </p:spTree>
    <p:extLst>
      <p:ext uri="{BB962C8B-B14F-4D97-AF65-F5344CB8AC3E}">
        <p14:creationId xmlns:p14="http://schemas.microsoft.com/office/powerpoint/2010/main" val="891149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E82E53-01A6-4DBF-9164-D0412B5C1095}"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3175B-2283-4E96-ADD3-91492403BC10}"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94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E82E53-01A6-4DBF-9164-D0412B5C1095}"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3175B-2283-4E96-ADD3-91492403BC10}" type="slidenum">
              <a:rPr lang="en-US" smtClean="0"/>
              <a:t>‹#›</a:t>
            </a:fld>
            <a:endParaRPr lang="en-US"/>
          </a:p>
        </p:txBody>
      </p:sp>
    </p:spTree>
    <p:extLst>
      <p:ext uri="{BB962C8B-B14F-4D97-AF65-F5344CB8AC3E}">
        <p14:creationId xmlns:p14="http://schemas.microsoft.com/office/powerpoint/2010/main" val="244795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0E82E53-01A6-4DBF-9164-D0412B5C1095}" type="datetimeFigureOut">
              <a:rPr lang="en-US" smtClean="0"/>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33175B-2283-4E96-ADD3-91492403BC1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137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0E82E53-01A6-4DBF-9164-D0412B5C1095}"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3175B-2283-4E96-ADD3-91492403BC10}" type="slidenum">
              <a:rPr lang="en-US" smtClean="0"/>
              <a:t>‹#›</a:t>
            </a:fld>
            <a:endParaRPr lang="en-US"/>
          </a:p>
        </p:txBody>
      </p:sp>
    </p:spTree>
    <p:extLst>
      <p:ext uri="{BB962C8B-B14F-4D97-AF65-F5344CB8AC3E}">
        <p14:creationId xmlns:p14="http://schemas.microsoft.com/office/powerpoint/2010/main" val="3251274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0E82E53-01A6-4DBF-9164-D0412B5C1095}" type="datetimeFigureOut">
              <a:rPr lang="en-US" smtClean="0"/>
              <a:t>4/2/2019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33175B-2283-4E96-ADD3-91492403BC10}" type="slidenum">
              <a:rPr lang="en-US" smtClean="0"/>
              <a:t>‹#›</a:t>
            </a:fld>
            <a:endParaRPr lang="en-US"/>
          </a:p>
        </p:txBody>
      </p:sp>
    </p:spTree>
    <p:extLst>
      <p:ext uri="{BB962C8B-B14F-4D97-AF65-F5344CB8AC3E}">
        <p14:creationId xmlns:p14="http://schemas.microsoft.com/office/powerpoint/2010/main" val="196980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0E82E53-01A6-4DBF-9164-D0412B5C1095}" type="datetimeFigureOut">
              <a:rPr lang="en-US" smtClean="0"/>
              <a:t>4/2/2019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33175B-2283-4E96-ADD3-91492403BC10}" type="slidenum">
              <a:rPr lang="en-US" smtClean="0"/>
              <a:t>‹#›</a:t>
            </a:fld>
            <a:endParaRPr lang="en-US"/>
          </a:p>
        </p:txBody>
      </p:sp>
    </p:spTree>
    <p:extLst>
      <p:ext uri="{BB962C8B-B14F-4D97-AF65-F5344CB8AC3E}">
        <p14:creationId xmlns:p14="http://schemas.microsoft.com/office/powerpoint/2010/main" val="2042199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82E53-01A6-4DBF-9164-D0412B5C1095}" type="datetimeFigureOut">
              <a:rPr lang="en-US" smtClean="0"/>
              <a:t>4/2/2019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33175B-2283-4E96-ADD3-91492403BC10}" type="slidenum">
              <a:rPr lang="en-US" smtClean="0"/>
              <a:t>‹#›</a:t>
            </a:fld>
            <a:endParaRPr lang="en-US"/>
          </a:p>
        </p:txBody>
      </p:sp>
    </p:spTree>
    <p:extLst>
      <p:ext uri="{BB962C8B-B14F-4D97-AF65-F5344CB8AC3E}">
        <p14:creationId xmlns:p14="http://schemas.microsoft.com/office/powerpoint/2010/main" val="3807014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0E82E53-01A6-4DBF-9164-D0412B5C1095}"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3175B-2283-4E96-ADD3-91492403BC10}" type="slidenum">
              <a:rPr lang="en-US" smtClean="0"/>
              <a:t>‹#›</a:t>
            </a:fld>
            <a:endParaRPr lang="en-US"/>
          </a:p>
        </p:txBody>
      </p:sp>
    </p:spTree>
    <p:extLst>
      <p:ext uri="{BB962C8B-B14F-4D97-AF65-F5344CB8AC3E}">
        <p14:creationId xmlns:p14="http://schemas.microsoft.com/office/powerpoint/2010/main" val="1299703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E82E53-01A6-4DBF-9164-D0412B5C1095}" type="datetimeFigureOut">
              <a:rPr lang="en-US" smtClean="0"/>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33175B-2283-4E96-ADD3-91492403BC10}"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259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0E82E53-01A6-4DBF-9164-D0412B5C1095}" type="datetimeFigureOut">
              <a:rPr lang="en-US" smtClean="0"/>
              <a:t>4/2/2019</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C33175B-2283-4E96-ADD3-91492403BC10}"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531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hyperlink" Target="mailto:sng121@psu.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093" y="4582916"/>
            <a:ext cx="3211883" cy="227508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354" t="35568" r="2920" b="10353"/>
          <a:stretch/>
        </p:blipFill>
        <p:spPr>
          <a:xfrm>
            <a:off x="0" y="-70040"/>
            <a:ext cx="12227442" cy="4720856"/>
          </a:xfrm>
          <a:prstGeom prst="rect">
            <a:avLst/>
          </a:prstGeom>
        </p:spPr>
      </p:pic>
      <p:sp>
        <p:nvSpPr>
          <p:cNvPr id="2" name="Title 1"/>
          <p:cNvSpPr>
            <a:spLocks noGrp="1"/>
          </p:cNvSpPr>
          <p:nvPr>
            <p:ph type="ctrTitle"/>
          </p:nvPr>
        </p:nvSpPr>
        <p:spPr>
          <a:xfrm>
            <a:off x="1097280" y="1286540"/>
            <a:ext cx="10762488" cy="2956275"/>
          </a:xfrm>
        </p:spPr>
        <p:txBody>
          <a:bodyPr>
            <a:normAutofit/>
          </a:bodyPr>
          <a:lstStyle/>
          <a:p>
            <a:r>
              <a:rPr lang="en-US" dirty="0" smtClean="0">
                <a:solidFill>
                  <a:schemeClr val="bg1"/>
                </a:solidFill>
                <a:effectLst>
                  <a:outerShdw blurRad="38100" dist="38100" dir="2700000" algn="tl">
                    <a:srgbClr val="000000">
                      <a:alpha val="43137"/>
                    </a:srgbClr>
                  </a:outerShdw>
                </a:effectLst>
              </a:rPr>
              <a:t>Assessing the Risk of Future Aquatic Invasive Species Establishment in a changing world</a:t>
            </a:r>
            <a:endParaRPr lang="en-US"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7799" y="4926527"/>
            <a:ext cx="5131969" cy="1587862"/>
          </a:xfrm>
          <a:prstGeom prst="rect">
            <a:avLst/>
          </a:prstGeom>
        </p:spPr>
      </p:pic>
      <p:sp>
        <p:nvSpPr>
          <p:cNvPr id="3" name="Subtitle 2"/>
          <p:cNvSpPr>
            <a:spLocks noGrp="1"/>
          </p:cNvSpPr>
          <p:nvPr>
            <p:ph type="subTitle" idx="1"/>
          </p:nvPr>
        </p:nvSpPr>
        <p:spPr>
          <a:xfrm>
            <a:off x="95513" y="4926527"/>
            <a:ext cx="4604078" cy="1655762"/>
          </a:xfrm>
        </p:spPr>
        <p:txBody>
          <a:bodyPr>
            <a:normAutofit/>
          </a:bodyPr>
          <a:lstStyle/>
          <a:p>
            <a:r>
              <a:rPr lang="en-US" sz="3200" dirty="0" smtClean="0"/>
              <a:t>Sara Stahlman </a:t>
            </a:r>
          </a:p>
          <a:p>
            <a:r>
              <a:rPr lang="en-US" sz="3200" dirty="0" smtClean="0"/>
              <a:t>Pennsylvania Sea Grant</a:t>
            </a:r>
          </a:p>
        </p:txBody>
      </p:sp>
    </p:spTree>
    <p:extLst>
      <p:ext uri="{BB962C8B-B14F-4D97-AF65-F5344CB8AC3E}">
        <p14:creationId xmlns:p14="http://schemas.microsoft.com/office/powerpoint/2010/main" val="1706522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3000" b="-3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9308" y="575155"/>
            <a:ext cx="9720263" cy="1498600"/>
          </a:xfrm>
        </p:spPr>
        <p:txBody>
          <a:bodyPr/>
          <a:lstStyle/>
          <a:p>
            <a:r>
              <a:rPr lang="en-US" b="1" dirty="0" smtClean="0">
                <a:solidFill>
                  <a:schemeClr val="bg1"/>
                </a:solidFill>
              </a:rPr>
              <a:t>Altered Impact of Existing Invasive Species </a:t>
            </a:r>
            <a:endParaRPr lang="en-US" b="1" dirty="0">
              <a:solidFill>
                <a:schemeClr val="bg1"/>
              </a:solidFill>
            </a:endParaRPr>
          </a:p>
        </p:txBody>
      </p:sp>
      <p:sp>
        <p:nvSpPr>
          <p:cNvPr id="4" name="Content Placeholder 2"/>
          <p:cNvSpPr txBox="1">
            <a:spLocks/>
          </p:cNvSpPr>
          <p:nvPr/>
        </p:nvSpPr>
        <p:spPr>
          <a:xfrm>
            <a:off x="0" y="1725574"/>
            <a:ext cx="9620062" cy="2267239"/>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endParaRPr lang="en-US" dirty="0" smtClean="0"/>
          </a:p>
          <a:p>
            <a:pPr lvl="1"/>
            <a:r>
              <a:rPr lang="en-US" sz="3200" dirty="0" smtClean="0">
                <a:solidFill>
                  <a:schemeClr val="bg1"/>
                </a:solidFill>
              </a:rPr>
              <a:t>Increased CO2 levels plus warming temperatures can increase the growth rate of the invasive plant </a:t>
            </a:r>
            <a:r>
              <a:rPr lang="en-US" sz="3200" dirty="0" err="1" smtClean="0">
                <a:solidFill>
                  <a:schemeClr val="bg1"/>
                </a:solidFill>
              </a:rPr>
              <a:t>Hydrilla</a:t>
            </a:r>
            <a:endParaRPr lang="en-US" sz="3200" dirty="0" smtClean="0">
              <a:solidFill>
                <a:schemeClr val="bg1"/>
              </a:solidFill>
            </a:endParaRPr>
          </a:p>
          <a:p>
            <a:pPr lvl="1"/>
            <a:r>
              <a:rPr lang="en-US" sz="3200" dirty="0" smtClean="0">
                <a:solidFill>
                  <a:schemeClr val="bg1"/>
                </a:solidFill>
              </a:rPr>
              <a:t>VHS impacts may decrease because mortality occurs causes in colder waters</a:t>
            </a:r>
          </a:p>
        </p:txBody>
      </p:sp>
    </p:spTree>
    <p:extLst>
      <p:ext uri="{BB962C8B-B14F-4D97-AF65-F5344CB8AC3E}">
        <p14:creationId xmlns:p14="http://schemas.microsoft.com/office/powerpoint/2010/main" val="22865673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Rectangle 4"/>
          <p:cNvSpPr/>
          <p:nvPr/>
        </p:nvSpPr>
        <p:spPr>
          <a:xfrm>
            <a:off x="324707" y="947862"/>
            <a:ext cx="9893808" cy="4647719"/>
          </a:xfrm>
          <a:prstGeom prst="rect">
            <a:avLst/>
          </a:prstGeom>
          <a:solidFill>
            <a:schemeClr val="accent5">
              <a:lumMod val="20000"/>
              <a:lumOff val="8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98252" y="947862"/>
            <a:ext cx="9720263" cy="1498600"/>
          </a:xfrm>
        </p:spPr>
        <p:txBody>
          <a:bodyPr>
            <a:normAutofit/>
          </a:bodyPr>
          <a:lstStyle/>
          <a:p>
            <a:r>
              <a:rPr lang="en-US" sz="4400" b="1" dirty="0" smtClean="0"/>
              <a:t>Altered effectiveness of control strategies </a:t>
            </a:r>
            <a:endParaRPr lang="en-US" sz="4400" b="1" dirty="0"/>
          </a:p>
        </p:txBody>
      </p:sp>
      <p:sp>
        <p:nvSpPr>
          <p:cNvPr id="3" name="Content Placeholder 2"/>
          <p:cNvSpPr>
            <a:spLocks noGrp="1"/>
          </p:cNvSpPr>
          <p:nvPr>
            <p:ph idx="4294967295"/>
          </p:nvPr>
        </p:nvSpPr>
        <p:spPr>
          <a:xfrm>
            <a:off x="498252" y="2058086"/>
            <a:ext cx="8573516" cy="4351337"/>
          </a:xfrm>
        </p:spPr>
        <p:txBody>
          <a:bodyPr/>
          <a:lstStyle/>
          <a:p>
            <a:pPr marL="0" indent="0">
              <a:buNone/>
            </a:pPr>
            <a:endParaRPr lang="en-US" dirty="0" smtClean="0"/>
          </a:p>
          <a:p>
            <a:pPr lvl="1"/>
            <a:r>
              <a:rPr lang="en-US" sz="2800" dirty="0" smtClean="0"/>
              <a:t>More aggressive and expensive control methods may be needed</a:t>
            </a:r>
          </a:p>
          <a:p>
            <a:pPr lvl="2"/>
            <a:r>
              <a:rPr lang="en-US" sz="2400" dirty="0" smtClean="0"/>
              <a:t>Hand pulling for water chestnut or water hyacinth no longer effective</a:t>
            </a:r>
          </a:p>
          <a:p>
            <a:pPr lvl="1"/>
            <a:r>
              <a:rPr lang="en-US" sz="2800" dirty="0" smtClean="0"/>
              <a:t>Chemical controls – how will climate impact pesticides?</a:t>
            </a:r>
          </a:p>
          <a:p>
            <a:pPr lvl="1"/>
            <a:r>
              <a:rPr lang="en-US" sz="2800" dirty="0" smtClean="0"/>
              <a:t>Altered effectiveness of biocontrol </a:t>
            </a:r>
          </a:p>
          <a:p>
            <a:pPr lvl="1"/>
            <a:r>
              <a:rPr lang="en-US" sz="2800" dirty="0" smtClean="0"/>
              <a:t>FURTHER MONITORING NEEDED </a:t>
            </a:r>
          </a:p>
        </p:txBody>
      </p:sp>
    </p:spTree>
    <p:extLst>
      <p:ext uri="{BB962C8B-B14F-4D97-AF65-F5344CB8AC3E}">
        <p14:creationId xmlns:p14="http://schemas.microsoft.com/office/powerpoint/2010/main" val="2533156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for AIS management</a:t>
            </a:r>
            <a:endParaRPr lang="en-US" dirty="0"/>
          </a:p>
        </p:txBody>
      </p:sp>
      <p:sp>
        <p:nvSpPr>
          <p:cNvPr id="3" name="Content Placeholder 2"/>
          <p:cNvSpPr>
            <a:spLocks noGrp="1"/>
          </p:cNvSpPr>
          <p:nvPr>
            <p:ph idx="1"/>
          </p:nvPr>
        </p:nvSpPr>
        <p:spPr>
          <a:xfrm>
            <a:off x="375541" y="2243470"/>
            <a:ext cx="10512199" cy="4023360"/>
          </a:xfrm>
        </p:spPr>
        <p:txBody>
          <a:bodyPr>
            <a:noAutofit/>
          </a:bodyPr>
          <a:lstStyle/>
          <a:p>
            <a:r>
              <a:rPr lang="en-US" sz="2800" dirty="0" smtClean="0"/>
              <a:t>The future of management of invasive species will need to adapt to involve new tools developed from research that integrates climate and invasive species</a:t>
            </a:r>
          </a:p>
          <a:p>
            <a:pPr marL="0" indent="0">
              <a:buNone/>
            </a:pPr>
            <a:endParaRPr lang="en-US" sz="2800" dirty="0" smtClean="0"/>
          </a:p>
          <a:p>
            <a:pPr lvl="1"/>
            <a:r>
              <a:rPr lang="en-US" sz="2800" dirty="0" smtClean="0"/>
              <a:t>How specific invasive species may behave under an altered climate </a:t>
            </a:r>
          </a:p>
          <a:p>
            <a:pPr lvl="1"/>
            <a:r>
              <a:rPr lang="en-US" sz="2800" dirty="0" smtClean="0">
                <a:solidFill>
                  <a:srgbClr val="FF0000"/>
                </a:solidFill>
              </a:rPr>
              <a:t>Which new species may emerge as invasive? </a:t>
            </a:r>
            <a:endParaRPr lang="en-US" sz="2800" dirty="0" smtClean="0"/>
          </a:p>
        </p:txBody>
      </p:sp>
      <p:pic>
        <p:nvPicPr>
          <p:cNvPr id="1026" name="Picture 2" descr="Image result for pa ais management 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968" y="4880387"/>
            <a:ext cx="5786180" cy="167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000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8299" y="2286000"/>
            <a:ext cx="10686361" cy="3773277"/>
          </a:xfrm>
          <a:prstGeom prst="rect">
            <a:avLst/>
          </a:prstGeom>
          <a:solidFill>
            <a:schemeClr val="tx2">
              <a:lumMod val="20000"/>
              <a:lumOff val="80000"/>
            </a:schemeClr>
          </a:solidFill>
          <a:effectLst>
            <a:outerShdw blurRad="165100" dist="38100" dir="14400000" sx="102000" sy="102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7" y="585216"/>
            <a:ext cx="10735481" cy="1499616"/>
          </a:xfrm>
        </p:spPr>
        <p:txBody>
          <a:bodyPr>
            <a:normAutofit fontScale="90000"/>
          </a:bodyPr>
          <a:lstStyle/>
          <a:p>
            <a:r>
              <a:rPr lang="en-US" dirty="0">
                <a:effectLst>
                  <a:outerShdw blurRad="38100" dist="38100" dir="2700000" algn="tl">
                    <a:srgbClr val="000000">
                      <a:alpha val="43137"/>
                    </a:srgbClr>
                  </a:outerShdw>
                </a:effectLst>
              </a:rPr>
              <a:t>Assessing the Risk of Future Aquatic Invasive Species Establishment in </a:t>
            </a:r>
            <a:r>
              <a:rPr lang="en-US" dirty="0" smtClean="0">
                <a:effectLst>
                  <a:outerShdw blurRad="38100" dist="38100" dir="2700000" algn="tl">
                    <a:srgbClr val="000000">
                      <a:alpha val="43137"/>
                    </a:srgbClr>
                  </a:outerShdw>
                </a:effectLst>
              </a:rPr>
              <a:t>Pennsylvania based on climate suitability</a:t>
            </a:r>
            <a:endParaRPr lang="en-US" dirty="0"/>
          </a:p>
        </p:txBody>
      </p:sp>
      <p:sp>
        <p:nvSpPr>
          <p:cNvPr id="3" name="Content Placeholder 2"/>
          <p:cNvSpPr>
            <a:spLocks noGrp="1"/>
          </p:cNvSpPr>
          <p:nvPr>
            <p:ph idx="1"/>
          </p:nvPr>
        </p:nvSpPr>
        <p:spPr>
          <a:xfrm>
            <a:off x="1068196" y="2429221"/>
            <a:ext cx="9720073" cy="4023360"/>
          </a:xfrm>
        </p:spPr>
        <p:txBody>
          <a:bodyPr/>
          <a:lstStyle/>
          <a:p>
            <a:r>
              <a:rPr lang="en-US" sz="3200" dirty="0" smtClean="0"/>
              <a:t>Developed from three existing studies: </a:t>
            </a:r>
          </a:p>
          <a:p>
            <a:pPr lvl="1"/>
            <a:r>
              <a:rPr lang="en-US" sz="2800" dirty="0" smtClean="0"/>
              <a:t>Evaluating the risk of aquatic invasive species range expansions in a changing climate in Pennsylvania (Grise et al., Thesis 2011)</a:t>
            </a:r>
          </a:p>
          <a:p>
            <a:pPr lvl="1"/>
            <a:r>
              <a:rPr lang="en-US" sz="2800" dirty="0" smtClean="0"/>
              <a:t>Wisconsin’s changing climate and forecasting invasive species spread (Jason E. </a:t>
            </a:r>
            <a:r>
              <a:rPr lang="en-US" sz="2800" dirty="0" err="1" smtClean="0"/>
              <a:t>Granberg</a:t>
            </a:r>
            <a:r>
              <a:rPr lang="en-US" sz="2800" dirty="0" smtClean="0"/>
              <a:t>, Presentation to the Great Lakes Panel on AIS, 2018)</a:t>
            </a:r>
          </a:p>
          <a:p>
            <a:pPr lvl="1"/>
            <a:r>
              <a:rPr lang="en-US" sz="2800" dirty="0" smtClean="0"/>
              <a:t>A simple, rapid methodology for developing invasive species watch lists (Faulkner et al. 2014, Biological Conservation)</a:t>
            </a:r>
          </a:p>
          <a:p>
            <a:pPr lvl="1"/>
            <a:endParaRPr lang="en-US" dirty="0" smtClean="0"/>
          </a:p>
          <a:p>
            <a:pPr lvl="1"/>
            <a:endParaRPr lang="en-US" dirty="0"/>
          </a:p>
        </p:txBody>
      </p:sp>
    </p:spTree>
    <p:extLst>
      <p:ext uri="{BB962C8B-B14F-4D97-AF65-F5344CB8AC3E}">
        <p14:creationId xmlns:p14="http://schemas.microsoft.com/office/powerpoint/2010/main" val="381006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0605" y="221760"/>
            <a:ext cx="10909003" cy="1683240"/>
          </a:xfrm>
        </p:spPr>
        <p:txBody>
          <a:bodyPr>
            <a:normAutofit/>
          </a:bodyPr>
          <a:lstStyle/>
          <a:p>
            <a:pPr marL="624078" indent="-514350">
              <a:buFont typeface="+mj-lt"/>
              <a:buAutoNum type="arabicPeriod"/>
            </a:pPr>
            <a:endParaRPr lang="en-US" sz="3800" dirty="0"/>
          </a:p>
          <a:p>
            <a:pPr marL="744538" lvl="1" indent="-333375">
              <a:buNone/>
            </a:pPr>
            <a:r>
              <a:rPr lang="en-US" sz="3300" dirty="0" smtClean="0"/>
              <a:t>Which </a:t>
            </a:r>
            <a:r>
              <a:rPr lang="en-US" sz="3300" dirty="0"/>
              <a:t>species </a:t>
            </a:r>
            <a:r>
              <a:rPr lang="en-US" sz="3300" dirty="0" smtClean="0"/>
              <a:t>should </a:t>
            </a:r>
            <a:r>
              <a:rPr lang="en-US" sz="3300" dirty="0"/>
              <a:t>be considered high risk for </a:t>
            </a:r>
            <a:r>
              <a:rPr lang="en-US" sz="3300" dirty="0" smtClean="0"/>
              <a:t>future </a:t>
            </a:r>
            <a:r>
              <a:rPr lang="en-US" sz="3300" dirty="0"/>
              <a:t>invasion into Pennsylvania under various climate </a:t>
            </a:r>
            <a:r>
              <a:rPr lang="en-US" sz="3300" dirty="0" smtClean="0"/>
              <a:t>scenarios?</a:t>
            </a:r>
          </a:p>
          <a:p>
            <a:pPr marL="411480" lvl="1" indent="0">
              <a:buNone/>
            </a:pPr>
            <a:endParaRPr lang="en-US" dirty="0" smtClean="0"/>
          </a:p>
        </p:txBody>
      </p:sp>
      <p:pic>
        <p:nvPicPr>
          <p:cNvPr id="3074" name="Picture 2" descr="C:\Users\sng121\AppData\Local\Microsoft\Windows\Temporary Internet Files\Content.IE5\TH7X590K\question mark[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0558" y="2172725"/>
            <a:ext cx="2331243" cy="248666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285" y="1880531"/>
            <a:ext cx="2883693" cy="1511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8549" y="1997371"/>
            <a:ext cx="2727614"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5059" y="3797596"/>
            <a:ext cx="2857501" cy="2224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4267201"/>
            <a:ext cx="333375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descr="Image resu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0" y="4495800"/>
            <a:ext cx="2819400" cy="211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612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Notre Dame’s Science-Based Tools for Assessing Invasion Risk (STAIR</a:t>
            </a:r>
            <a:r>
              <a:rPr lang="en-US" dirty="0" smtClean="0"/>
              <a:t>)</a:t>
            </a:r>
            <a:r>
              <a:rPr lang="en-US" dirty="0"/>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pPr>
              <a:buFont typeface="Arial" panose="020B0604020202020204" pitchFamily="34" charset="0"/>
              <a:buChar char="•"/>
            </a:pPr>
            <a:r>
              <a:rPr lang="en-US" dirty="0" smtClean="0"/>
              <a:t> </a:t>
            </a:r>
            <a:r>
              <a:rPr lang="en-US" sz="3600" dirty="0" smtClean="0"/>
              <a:t>Which </a:t>
            </a:r>
            <a:r>
              <a:rPr lang="en-US" sz="3600" dirty="0"/>
              <a:t>traits allow a species to transition from introduced to </a:t>
            </a:r>
            <a:r>
              <a:rPr lang="en-US" sz="3600" dirty="0" smtClean="0"/>
              <a:t>established (having </a:t>
            </a:r>
            <a:r>
              <a:rPr lang="en-US" sz="3600" dirty="0"/>
              <a:t>sustained, reproducing </a:t>
            </a:r>
            <a:r>
              <a:rPr lang="en-US" sz="3600" dirty="0" smtClean="0"/>
              <a:t>populations)?</a:t>
            </a:r>
          </a:p>
          <a:p>
            <a:pPr>
              <a:buFont typeface="Arial" panose="020B0604020202020204" pitchFamily="34" charset="0"/>
              <a:buChar char="•"/>
            </a:pPr>
            <a:r>
              <a:rPr lang="en-US" sz="3600" dirty="0"/>
              <a:t> </a:t>
            </a:r>
            <a:r>
              <a:rPr lang="en-US" sz="3600" b="1" dirty="0" smtClean="0">
                <a:solidFill>
                  <a:schemeClr val="accent1"/>
                </a:solidFill>
              </a:rPr>
              <a:t>Fish: </a:t>
            </a:r>
            <a:r>
              <a:rPr lang="en-US" sz="3400" dirty="0" err="1" smtClean="0"/>
              <a:t>Howeth</a:t>
            </a:r>
            <a:r>
              <a:rPr lang="en-US" sz="3400" dirty="0" smtClean="0"/>
              <a:t>, et. al. 2015 found </a:t>
            </a:r>
            <a:r>
              <a:rPr lang="en-US" sz="3400" dirty="0"/>
              <a:t>that the match between the </a:t>
            </a:r>
            <a:r>
              <a:rPr lang="en-US" sz="3400" b="1" dirty="0"/>
              <a:t>climate</a:t>
            </a:r>
            <a:r>
              <a:rPr lang="en-US" sz="3400" dirty="0"/>
              <a:t> of the Great Lakes and the known range of a given species is the </a:t>
            </a:r>
            <a:r>
              <a:rPr lang="en-US" sz="3400" b="1" dirty="0"/>
              <a:t>best predictor </a:t>
            </a:r>
            <a:r>
              <a:rPr lang="en-US" sz="3400" dirty="0"/>
              <a:t>for whether it will become established; if the climate match is greater than 71.7 percent, then the species is likely to become established. </a:t>
            </a:r>
            <a:endParaRPr lang="en-US" sz="3400" dirty="0" smtClean="0"/>
          </a:p>
          <a:p>
            <a:pPr>
              <a:buFont typeface="Arial" panose="020B0604020202020204" pitchFamily="34" charset="0"/>
              <a:buChar char="•"/>
            </a:pPr>
            <a:r>
              <a:rPr lang="en-US" sz="3600" b="1" dirty="0" smtClean="0">
                <a:solidFill>
                  <a:schemeClr val="accent5"/>
                </a:solidFill>
              </a:rPr>
              <a:t> Plants</a:t>
            </a:r>
            <a:r>
              <a:rPr lang="en-US" sz="3600" dirty="0" smtClean="0"/>
              <a:t>: </a:t>
            </a:r>
            <a:r>
              <a:rPr lang="en-US" sz="3400" dirty="0" smtClean="0"/>
              <a:t>Combination of life history, climate tolerance, invasion history, ecology</a:t>
            </a:r>
          </a:p>
          <a:p>
            <a:pPr>
              <a:buFont typeface="Arial" panose="020B0604020202020204" pitchFamily="34" charset="0"/>
              <a:buChar char="•"/>
            </a:pPr>
            <a:r>
              <a:rPr lang="en-US" sz="3600" b="1" dirty="0" smtClean="0">
                <a:solidFill>
                  <a:srgbClr val="FFC000"/>
                </a:solidFill>
              </a:rPr>
              <a:t> Mollusks</a:t>
            </a:r>
            <a:r>
              <a:rPr lang="en-US" sz="3600" dirty="0" smtClean="0"/>
              <a:t>: </a:t>
            </a:r>
            <a:r>
              <a:rPr lang="en-US" sz="3400" dirty="0"/>
              <a:t>W</a:t>
            </a:r>
            <a:r>
              <a:rPr lang="en-US" sz="3400" dirty="0" smtClean="0"/>
              <a:t>hether </a:t>
            </a:r>
            <a:r>
              <a:rPr lang="en-US" sz="3400" dirty="0"/>
              <a:t>a species will become invasive depends on just one trait: the number of eggs or live offspring released per female per </a:t>
            </a:r>
            <a:r>
              <a:rPr lang="en-US" sz="3400" dirty="0" smtClean="0"/>
              <a:t>year; expanded to include climate match </a:t>
            </a:r>
          </a:p>
          <a:p>
            <a:pPr marL="128016" lvl="1" indent="0">
              <a:buNone/>
            </a:pPr>
            <a:endParaRPr lang="en-US" sz="2400" dirty="0"/>
          </a:p>
        </p:txBody>
      </p:sp>
    </p:spTree>
    <p:extLst>
      <p:ext uri="{BB962C8B-B14F-4D97-AF65-F5344CB8AC3E}">
        <p14:creationId xmlns:p14="http://schemas.microsoft.com/office/powerpoint/2010/main" val="15054410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Species for Analysis </a:t>
            </a:r>
            <a:endParaRPr lang="en-US" dirty="0"/>
          </a:p>
        </p:txBody>
      </p:sp>
      <p:sp>
        <p:nvSpPr>
          <p:cNvPr id="3" name="Content Placeholder 2"/>
          <p:cNvSpPr>
            <a:spLocks noGrp="1"/>
          </p:cNvSpPr>
          <p:nvPr>
            <p:ph idx="1"/>
          </p:nvPr>
        </p:nvSpPr>
        <p:spPr>
          <a:xfrm>
            <a:off x="1024128" y="1796902"/>
            <a:ext cx="9720073" cy="4512458"/>
          </a:xfrm>
        </p:spPr>
        <p:txBody>
          <a:bodyPr>
            <a:normAutofit fontScale="92500"/>
          </a:bodyPr>
          <a:lstStyle/>
          <a:p>
            <a:r>
              <a:rPr lang="en-US" sz="2800" dirty="0" smtClean="0"/>
              <a:t>Obtain a list of potential invasive species (fish, plants, invertebrates)</a:t>
            </a:r>
          </a:p>
          <a:p>
            <a:pPr lvl="1"/>
            <a:r>
              <a:rPr lang="en-US" sz="2400" dirty="0"/>
              <a:t>Species list from 2011 study (Grise et al. 2011)</a:t>
            </a:r>
          </a:p>
          <a:p>
            <a:pPr lvl="1"/>
            <a:r>
              <a:rPr lang="en-US" sz="2400" dirty="0" smtClean="0"/>
              <a:t>USGS NAS database</a:t>
            </a:r>
          </a:p>
          <a:p>
            <a:pPr lvl="1"/>
            <a:r>
              <a:rPr lang="en-US" sz="2400" dirty="0" smtClean="0"/>
              <a:t>Global invasive species database  </a:t>
            </a:r>
          </a:p>
          <a:p>
            <a:pPr lvl="1"/>
            <a:r>
              <a:rPr lang="en-US" sz="2400" dirty="0" smtClean="0"/>
              <a:t>Species found in analogue states </a:t>
            </a:r>
          </a:p>
          <a:p>
            <a:pPr lvl="1"/>
            <a:r>
              <a:rPr lang="en-US" sz="2400" dirty="0" smtClean="0"/>
              <a:t>USFWS Ecological Risk Screening Summaries (High risk species) </a:t>
            </a:r>
          </a:p>
          <a:p>
            <a:pPr lvl="1"/>
            <a:endParaRPr lang="en-US" sz="2400" dirty="0" smtClean="0"/>
          </a:p>
          <a:p>
            <a:r>
              <a:rPr lang="en-US" sz="2800" dirty="0" smtClean="0"/>
              <a:t>Filter out species </a:t>
            </a:r>
          </a:p>
          <a:p>
            <a:pPr lvl="1"/>
            <a:r>
              <a:rPr lang="en-US" sz="2400" dirty="0" smtClean="0"/>
              <a:t>Species already present in the target region </a:t>
            </a:r>
          </a:p>
          <a:p>
            <a:pPr lvl="1"/>
            <a:r>
              <a:rPr lang="en-US" sz="2400" dirty="0" smtClean="0"/>
              <a:t>No intentionally stocked species</a:t>
            </a:r>
          </a:p>
          <a:p>
            <a:pPr lvl="1"/>
            <a:r>
              <a:rPr lang="en-US" sz="2400" dirty="0" smtClean="0"/>
              <a:t>No hybrids </a:t>
            </a:r>
          </a:p>
          <a:p>
            <a:pPr marL="0" indent="0">
              <a:buNone/>
            </a:pPr>
            <a:endParaRPr lang="en-US" dirty="0" smtClean="0"/>
          </a:p>
          <a:p>
            <a:pPr lvl="1"/>
            <a:endParaRPr lang="en-US" dirty="0"/>
          </a:p>
          <a:p>
            <a:pPr marL="457200" lvl="1" indent="0">
              <a:buNone/>
            </a:pPr>
            <a:endParaRPr lang="en-US" dirty="0"/>
          </a:p>
        </p:txBody>
      </p:sp>
      <p:sp>
        <p:nvSpPr>
          <p:cNvPr id="4" name="Rectangle 3"/>
          <p:cNvSpPr/>
          <p:nvPr/>
        </p:nvSpPr>
        <p:spPr>
          <a:xfrm rot="20700000">
            <a:off x="7016368" y="4671904"/>
            <a:ext cx="4521122" cy="1107996"/>
          </a:xfrm>
          <a:prstGeom prst="rect">
            <a:avLst/>
          </a:prstGeom>
          <a:noFill/>
        </p:spPr>
        <p:txBody>
          <a:bodyPr wrap="square" lIns="91440" tIns="45720" rIns="91440" bIns="45720">
            <a:spAutoFit/>
          </a:bodyPr>
          <a:lstStyle/>
          <a:p>
            <a:pPr algn="ctr"/>
            <a:r>
              <a:rPr lang="en-US" sz="6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118 SPECIES </a:t>
            </a:r>
            <a:endPar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028519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USFWS RISK ASSESSMENT MAPPING PROGRAM (RAMP)</a:t>
            </a:r>
            <a:endParaRPr lang="en-US" dirty="0"/>
          </a:p>
        </p:txBody>
      </p:sp>
      <p:sp>
        <p:nvSpPr>
          <p:cNvPr id="3" name="Content Placeholder 2"/>
          <p:cNvSpPr>
            <a:spLocks noGrp="1"/>
          </p:cNvSpPr>
          <p:nvPr>
            <p:ph idx="1"/>
          </p:nvPr>
        </p:nvSpPr>
        <p:spPr>
          <a:xfrm>
            <a:off x="606056" y="2286000"/>
            <a:ext cx="3976577" cy="4023360"/>
          </a:xfrm>
        </p:spPr>
        <p:txBody>
          <a:bodyPr>
            <a:normAutofit fontScale="92500" lnSpcReduction="20000"/>
          </a:bodyPr>
          <a:lstStyle/>
          <a:p>
            <a:pPr>
              <a:buFont typeface="Wingdings" panose="05000000000000000000" pitchFamily="2" charset="2"/>
              <a:buChar char="§"/>
            </a:pPr>
            <a:r>
              <a:rPr lang="en-US" sz="2400" dirty="0" smtClean="0"/>
              <a:t>Runs in ArcGIS</a:t>
            </a:r>
          </a:p>
          <a:p>
            <a:pPr>
              <a:buFont typeface="Wingdings" panose="05000000000000000000" pitchFamily="2" charset="2"/>
              <a:buChar char="§"/>
            </a:pPr>
            <a:r>
              <a:rPr lang="en-US" sz="2400" dirty="0" smtClean="0"/>
              <a:t>Uses16 climate variables and Euclidean algorithm</a:t>
            </a:r>
          </a:p>
          <a:p>
            <a:pPr lvl="1">
              <a:buFont typeface="Wingdings" panose="05000000000000000000" pitchFamily="2" charset="2"/>
              <a:buChar char="§"/>
            </a:pPr>
            <a:r>
              <a:rPr lang="en-US" sz="2000" dirty="0" smtClean="0"/>
              <a:t>Temperature</a:t>
            </a:r>
          </a:p>
          <a:p>
            <a:pPr lvl="1">
              <a:buFont typeface="Wingdings" panose="05000000000000000000" pitchFamily="2" charset="2"/>
              <a:buChar char="§"/>
            </a:pPr>
            <a:r>
              <a:rPr lang="en-US" sz="2000" dirty="0" smtClean="0"/>
              <a:t>Precipitation </a:t>
            </a:r>
          </a:p>
          <a:p>
            <a:pPr>
              <a:buFont typeface="Wingdings" panose="05000000000000000000" pitchFamily="2" charset="2"/>
              <a:buChar char="§"/>
            </a:pPr>
            <a:r>
              <a:rPr lang="en-US" sz="2400" dirty="0" smtClean="0"/>
              <a:t>Includes current and future climate scenarios (2050 and 2070)</a:t>
            </a:r>
          </a:p>
          <a:p>
            <a:pPr lvl="1">
              <a:buFont typeface="Wingdings" panose="05000000000000000000" pitchFamily="2" charset="2"/>
              <a:buChar char="§"/>
            </a:pPr>
            <a:r>
              <a:rPr lang="en-US" sz="2000" dirty="0" smtClean="0"/>
              <a:t>RCP 2.6 </a:t>
            </a:r>
          </a:p>
          <a:p>
            <a:pPr lvl="1">
              <a:buFont typeface="Wingdings" panose="05000000000000000000" pitchFamily="2" charset="2"/>
              <a:buChar char="§"/>
            </a:pPr>
            <a:r>
              <a:rPr lang="en-US" sz="2000" dirty="0" smtClean="0"/>
              <a:t>RCP 4.5</a:t>
            </a:r>
          </a:p>
          <a:p>
            <a:pPr lvl="1">
              <a:buFont typeface="Wingdings" panose="05000000000000000000" pitchFamily="2" charset="2"/>
              <a:buChar char="§"/>
            </a:pPr>
            <a:r>
              <a:rPr lang="en-US" sz="2000" dirty="0" smtClean="0"/>
              <a:t>RCP 8.5</a:t>
            </a:r>
          </a:p>
          <a:p>
            <a:pPr lvl="1">
              <a:buFont typeface="Wingdings" panose="05000000000000000000" pitchFamily="2" charset="2"/>
              <a:buChar char="§"/>
            </a:pPr>
            <a:endParaRPr lang="en-US" sz="2000" dirty="0"/>
          </a:p>
          <a:p>
            <a:pPr marL="128016" lvl="1" indent="0">
              <a:buNone/>
            </a:pPr>
            <a:r>
              <a:rPr lang="en-US" sz="2000" dirty="0" smtClean="0"/>
              <a:t>RCP= Representative concentration pathway</a:t>
            </a:r>
            <a:endParaRPr lang="en-US" sz="2000" dirty="0"/>
          </a:p>
        </p:txBody>
      </p:sp>
      <p:pic>
        <p:nvPicPr>
          <p:cNvPr id="4" name="Picture 8" descr="C:\Users\sng121\Documents\work\AIS and climate change\RAMP\Ramp 2.7\Species\pterygoplichthys_disjunctivus\Pterygoplichthys_disjunctivus_Continental United States_Current_resul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051" y="2060570"/>
            <a:ext cx="5791200" cy="447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08638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1616148"/>
            <a:ext cx="9720072" cy="468683"/>
          </a:xfrm>
        </p:spPr>
        <p:txBody>
          <a:bodyPr>
            <a:noAutofit/>
          </a:bodyPr>
          <a:lstStyle/>
          <a:p>
            <a:r>
              <a:rPr lang="en-US" sz="3600" dirty="0">
                <a:solidFill>
                  <a:schemeClr val="tx1"/>
                </a:solidFill>
              </a:rPr>
              <a:t>Increased from 1,960 U.S. </a:t>
            </a:r>
            <a:r>
              <a:rPr lang="en-US" sz="3600" dirty="0" smtClean="0">
                <a:solidFill>
                  <a:schemeClr val="tx1"/>
                </a:solidFill>
              </a:rPr>
              <a:t>weather stations in </a:t>
            </a:r>
            <a:r>
              <a:rPr lang="en-US" sz="3600" dirty="0" err="1" smtClean="0">
                <a:solidFill>
                  <a:schemeClr val="tx1"/>
                </a:solidFill>
              </a:rPr>
              <a:t>climatch</a:t>
            </a:r>
            <a:r>
              <a:rPr lang="en-US" sz="3600" dirty="0" smtClean="0">
                <a:solidFill>
                  <a:schemeClr val="tx1"/>
                </a:solidFill>
              </a:rPr>
              <a:t> </a:t>
            </a:r>
            <a:r>
              <a:rPr lang="en-US" sz="3600" dirty="0">
                <a:solidFill>
                  <a:schemeClr val="tx1"/>
                </a:solidFill>
              </a:rPr>
              <a:t>to 42,638 points </a:t>
            </a:r>
            <a:br>
              <a:rPr lang="en-US" sz="3600" dirty="0">
                <a:solidFill>
                  <a:schemeClr val="tx1"/>
                </a:solidFill>
              </a:rPr>
            </a:br>
            <a:r>
              <a:rPr lang="en-US" sz="6000" dirty="0">
                <a:solidFill>
                  <a:schemeClr val="tx1"/>
                </a:solidFill>
              </a:rPr>
              <a:t/>
            </a:r>
            <a:br>
              <a:rPr lang="en-US" sz="6000" dirty="0">
                <a:solidFill>
                  <a:schemeClr val="tx1"/>
                </a:solidFill>
              </a:rPr>
            </a:br>
            <a:endParaRPr lang="en-US" sz="6000" dirty="0">
              <a:solidFill>
                <a:schemeClr val="tx1"/>
              </a:solidFill>
            </a:endParaRPr>
          </a:p>
        </p:txBody>
      </p:sp>
      <p:pic>
        <p:nvPicPr>
          <p:cNvPr id="4" name="Picture 3"/>
          <p:cNvPicPr/>
          <p:nvPr/>
        </p:nvPicPr>
        <p:blipFill rotWithShape="1">
          <a:blip r:embed="rId3"/>
          <a:srcRect l="8041" t="9091" r="63414" b="34546"/>
          <a:stretch/>
        </p:blipFill>
        <p:spPr bwMode="auto">
          <a:xfrm>
            <a:off x="3843669" y="1458433"/>
            <a:ext cx="6608135" cy="50430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59640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95400"/>
            <a:ext cx="8229600" cy="1066800"/>
          </a:xfrm>
        </p:spPr>
        <p:txBody>
          <a:bodyPr>
            <a:noAutofit/>
          </a:bodyPr>
          <a:lstStyle/>
          <a:p>
            <a:r>
              <a:rPr lang="en-US" sz="2800" dirty="0">
                <a:solidFill>
                  <a:schemeClr val="tx1"/>
                </a:solidFill>
                <a:latin typeface="+mn-lt"/>
              </a:rPr>
              <a:t>RAMP creates a species profile by directly </a:t>
            </a:r>
            <a:r>
              <a:rPr lang="en-US" sz="2800" dirty="0" smtClean="0">
                <a:solidFill>
                  <a:schemeClr val="tx1"/>
                </a:solidFill>
                <a:latin typeface="+mn-lt"/>
              </a:rPr>
              <a:t>obtaining species record information </a:t>
            </a:r>
            <a:r>
              <a:rPr lang="en-US" sz="2800" dirty="0">
                <a:solidFill>
                  <a:schemeClr val="tx1"/>
                </a:solidFill>
                <a:latin typeface="+mn-lt"/>
              </a:rPr>
              <a:t>from </a:t>
            </a:r>
            <a:r>
              <a:rPr lang="en-US" sz="2800" dirty="0" smtClean="0">
                <a:solidFill>
                  <a:schemeClr val="tx1"/>
                </a:solidFill>
                <a:latin typeface="+mn-lt"/>
              </a:rPr>
              <a:t>the Global Biodiversity Information Facility (GBIF)</a:t>
            </a:r>
            <a:r>
              <a:rPr lang="en-US" sz="2800" dirty="0">
                <a:solidFill>
                  <a:srgbClr val="FF0000">
                    <a:alpha val="50000"/>
                  </a:srgbClr>
                </a:solidFill>
              </a:rPr>
              <a:t/>
            </a:r>
            <a:br>
              <a:rPr lang="en-US" sz="2800" dirty="0">
                <a:solidFill>
                  <a:srgbClr val="FF0000">
                    <a:alpha val="50000"/>
                  </a:srgbClr>
                </a:solidFill>
              </a:rPr>
            </a:br>
            <a:r>
              <a:rPr lang="en-US" dirty="0"/>
              <a:t/>
            </a:r>
            <a:br>
              <a:rPr lang="en-US" dirty="0"/>
            </a:br>
            <a:endParaRPr lang="en-US" dirty="0"/>
          </a:p>
        </p:txBody>
      </p:sp>
      <p:pic>
        <p:nvPicPr>
          <p:cNvPr id="5" name="Picture 4"/>
          <p:cNvPicPr/>
          <p:nvPr/>
        </p:nvPicPr>
        <p:blipFill>
          <a:blip r:embed="rId3" cstate="print"/>
          <a:stretch>
            <a:fillRect/>
          </a:stretch>
        </p:blipFill>
        <p:spPr>
          <a:xfrm>
            <a:off x="3124200" y="2159636"/>
            <a:ext cx="5943600" cy="43935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20534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4643"/>
          <a:stretch/>
        </p:blipFill>
        <p:spPr>
          <a:xfrm>
            <a:off x="6108630" y="0"/>
            <a:ext cx="6083370" cy="6858000"/>
          </a:xfrm>
          <a:prstGeom prst="rect">
            <a:avLst/>
          </a:prstGeom>
        </p:spPr>
      </p:pic>
      <p:sp>
        <p:nvSpPr>
          <p:cNvPr id="5" name="Rectangle 4"/>
          <p:cNvSpPr/>
          <p:nvPr/>
        </p:nvSpPr>
        <p:spPr>
          <a:xfrm>
            <a:off x="6252375" y="5336823"/>
            <a:ext cx="6096000" cy="1384995"/>
          </a:xfrm>
          <a:prstGeom prst="rect">
            <a:avLst/>
          </a:prstGeom>
        </p:spPr>
        <p:txBody>
          <a:bodyPr>
            <a:spAutoFit/>
          </a:bodyPr>
          <a:lstStyle/>
          <a:p>
            <a:r>
              <a:rPr lang="en-US" sz="2400" dirty="0" smtClean="0">
                <a:solidFill>
                  <a:schemeClr val="bg1"/>
                </a:solidFill>
              </a:rPr>
              <a:t>Climate impacts can affect </a:t>
            </a:r>
            <a:r>
              <a:rPr lang="en-US" sz="2400" dirty="0">
                <a:solidFill>
                  <a:schemeClr val="bg1"/>
                </a:solidFill>
              </a:rPr>
              <a:t>the distribution, spread, abundance, and impact of invasive species </a:t>
            </a:r>
            <a:endParaRPr lang="en-US" sz="2400" dirty="0" smtClean="0">
              <a:solidFill>
                <a:schemeClr val="bg1"/>
              </a:solidFill>
            </a:endParaRPr>
          </a:p>
          <a:p>
            <a:r>
              <a:rPr lang="en-US" sz="1200" dirty="0" smtClean="0">
                <a:solidFill>
                  <a:schemeClr val="bg1"/>
                </a:solidFill>
              </a:rPr>
              <a:t>(</a:t>
            </a:r>
            <a:r>
              <a:rPr lang="en-US" sz="1200" dirty="0">
                <a:solidFill>
                  <a:schemeClr val="bg1"/>
                </a:solidFill>
              </a:rPr>
              <a:t>Hellman et al. 2008). </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546" r="33346"/>
          <a:stretch/>
        </p:blipFill>
        <p:spPr>
          <a:xfrm>
            <a:off x="0" y="0"/>
            <a:ext cx="6082748" cy="6858000"/>
          </a:xfrm>
          <a:prstGeom prst="rect">
            <a:avLst/>
          </a:prstGeom>
        </p:spPr>
      </p:pic>
      <p:sp>
        <p:nvSpPr>
          <p:cNvPr id="7" name="Rectangle 6"/>
          <p:cNvSpPr/>
          <p:nvPr/>
        </p:nvSpPr>
        <p:spPr>
          <a:xfrm>
            <a:off x="156375" y="60485"/>
            <a:ext cx="6096000" cy="1200329"/>
          </a:xfrm>
          <a:prstGeom prst="rect">
            <a:avLst/>
          </a:prstGeom>
        </p:spPr>
        <p:txBody>
          <a:bodyPr>
            <a:spAutoFit/>
          </a:bodyPr>
          <a:lstStyle/>
          <a:p>
            <a:r>
              <a:rPr lang="en-US" sz="2400" dirty="0">
                <a:solidFill>
                  <a:schemeClr val="bg1"/>
                </a:solidFill>
              </a:rPr>
              <a:t>AIS are one of the biggest threats to species biodiversity, food security, and </a:t>
            </a:r>
            <a:r>
              <a:rPr lang="en-US" sz="2400" dirty="0" smtClean="0">
                <a:solidFill>
                  <a:schemeClr val="bg1"/>
                </a:solidFill>
              </a:rPr>
              <a:t>livelihoods</a:t>
            </a:r>
          </a:p>
          <a:p>
            <a:r>
              <a:rPr lang="en-US" sz="2400" dirty="0" smtClean="0">
                <a:solidFill>
                  <a:schemeClr val="bg1"/>
                </a:solidFill>
              </a:rPr>
              <a:t> </a:t>
            </a:r>
            <a:r>
              <a:rPr lang="en-US" sz="1200" dirty="0">
                <a:solidFill>
                  <a:schemeClr val="bg1"/>
                </a:solidFill>
              </a:rPr>
              <a:t>(IUCN, 2017). </a:t>
            </a:r>
          </a:p>
        </p:txBody>
      </p:sp>
    </p:spTree>
    <p:extLst>
      <p:ext uri="{BB962C8B-B14F-4D97-AF65-F5344CB8AC3E}">
        <p14:creationId xmlns:p14="http://schemas.microsoft.com/office/powerpoint/2010/main" val="12003509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475" y="1254642"/>
            <a:ext cx="8229600" cy="1066800"/>
          </a:xfrm>
        </p:spPr>
        <p:txBody>
          <a:bodyPr>
            <a:noAutofit/>
          </a:bodyPr>
          <a:lstStyle/>
          <a:p>
            <a:r>
              <a:rPr lang="en-US" sz="2800" dirty="0">
                <a:solidFill>
                  <a:schemeClr val="tx1"/>
                </a:solidFill>
                <a:latin typeface="+mn-lt"/>
              </a:rPr>
              <a:t>Pre-selection of species current range</a:t>
            </a:r>
            <a:r>
              <a:rPr lang="en-US" sz="2800" dirty="0">
                <a:solidFill>
                  <a:schemeClr val="tx1"/>
                </a:solidFill>
              </a:rPr>
              <a:t/>
            </a:r>
            <a:br>
              <a:rPr lang="en-US" sz="2800" dirty="0">
                <a:solidFill>
                  <a:schemeClr val="tx1"/>
                </a:solidFill>
              </a:rPr>
            </a:br>
            <a:r>
              <a:rPr lang="en-US" dirty="0">
                <a:solidFill>
                  <a:schemeClr val="tx1"/>
                </a:solidFill>
              </a:rPr>
              <a:t/>
            </a:r>
            <a:br>
              <a:rPr lang="en-US" dirty="0">
                <a:solidFill>
                  <a:schemeClr val="tx1"/>
                </a:solidFill>
              </a:rPr>
            </a:br>
            <a:endParaRPr lang="en-US" dirty="0">
              <a:solidFill>
                <a:schemeClr val="tx1"/>
              </a:solidFill>
            </a:endParaRPr>
          </a:p>
        </p:txBody>
      </p:sp>
      <p:pic>
        <p:nvPicPr>
          <p:cNvPr id="1026" name="Picture 2" descr="C:\Users\sng121\Documents\work\AIS and climate change\RAMP\RAMP FINAL\RAMP 2.81\Species\Oreochromis_mossambicus\Oreochromis_mossambicus_Global_Selec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1662224"/>
            <a:ext cx="7277985" cy="4959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3673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680" y="595424"/>
            <a:ext cx="8229600" cy="1066800"/>
          </a:xfrm>
        </p:spPr>
        <p:txBody>
          <a:bodyPr>
            <a:noAutofit/>
          </a:bodyPr>
          <a:lstStyle/>
          <a:p>
            <a:r>
              <a:rPr lang="en-US" sz="2800" dirty="0" smtClean="0">
                <a:solidFill>
                  <a:schemeClr val="tx1"/>
                </a:solidFill>
                <a:latin typeface="+mn-lt"/>
              </a:rPr>
              <a:t>Identify and Remove the Outliers and unverified records</a:t>
            </a:r>
            <a:endParaRPr lang="en-US" dirty="0">
              <a:solidFill>
                <a:schemeClr val="tx1"/>
              </a:solidFill>
            </a:endParaRPr>
          </a:p>
        </p:txBody>
      </p:sp>
      <p:pic>
        <p:nvPicPr>
          <p:cNvPr id="1026" name="Picture 2" descr="C:\Users\sng121\Documents\work\AIS and climate change\RAMP\RAMP FINAL\RAMP 2.81\Species\Oreochromis_mossambicus\Oreochromis_mossambicus_Global_Select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44" y="2076893"/>
            <a:ext cx="5526844" cy="42707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l="11082" t="16183" r="53041" b="11258"/>
          <a:stretch/>
        </p:blipFill>
        <p:spPr>
          <a:xfrm>
            <a:off x="6485860" y="2076893"/>
            <a:ext cx="5103628" cy="3483529"/>
          </a:xfrm>
          <a:prstGeom prst="rect">
            <a:avLst/>
          </a:prstGeom>
        </p:spPr>
      </p:pic>
    </p:spTree>
    <p:extLst>
      <p:ext uri="{BB962C8B-B14F-4D97-AF65-F5344CB8AC3E}">
        <p14:creationId xmlns:p14="http://schemas.microsoft.com/office/powerpoint/2010/main" val="3112128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95400"/>
            <a:ext cx="8229600" cy="1066800"/>
          </a:xfrm>
        </p:spPr>
        <p:txBody>
          <a:bodyPr>
            <a:noAutofit/>
          </a:bodyPr>
          <a:lstStyle/>
          <a:p>
            <a:r>
              <a:rPr lang="en-US" sz="2800" dirty="0" smtClean="0">
                <a:solidFill>
                  <a:schemeClr val="tx1"/>
                </a:solidFill>
                <a:latin typeface="+mn-lt"/>
              </a:rPr>
              <a:t>1. Choose </a:t>
            </a:r>
            <a:r>
              <a:rPr lang="en-US" sz="2800" dirty="0">
                <a:solidFill>
                  <a:schemeClr val="tx1"/>
                </a:solidFill>
                <a:latin typeface="+mn-lt"/>
              </a:rPr>
              <a:t>a target </a:t>
            </a:r>
            <a:r>
              <a:rPr lang="en-US" sz="2800" dirty="0" smtClean="0">
                <a:solidFill>
                  <a:schemeClr val="tx1"/>
                </a:solidFill>
                <a:latin typeface="+mn-lt"/>
              </a:rPr>
              <a:t>range</a:t>
            </a:r>
            <a:br>
              <a:rPr lang="en-US" sz="2800" dirty="0" smtClean="0">
                <a:solidFill>
                  <a:schemeClr val="tx1"/>
                </a:solidFill>
                <a:latin typeface="+mn-lt"/>
              </a:rPr>
            </a:br>
            <a:r>
              <a:rPr lang="en-US" sz="2800" dirty="0" smtClean="0">
                <a:solidFill>
                  <a:schemeClr val="tx1"/>
                </a:solidFill>
                <a:latin typeface="+mn-lt"/>
              </a:rPr>
              <a:t>2. choose </a:t>
            </a:r>
            <a:r>
              <a:rPr lang="en-US" sz="2800" dirty="0">
                <a:solidFill>
                  <a:schemeClr val="tx1"/>
                </a:solidFill>
                <a:latin typeface="+mn-lt"/>
              </a:rPr>
              <a:t>a </a:t>
            </a:r>
            <a:r>
              <a:rPr lang="en-US" sz="2800" dirty="0" smtClean="0">
                <a:solidFill>
                  <a:schemeClr val="tx1"/>
                </a:solidFill>
                <a:latin typeface="+mn-lt"/>
              </a:rPr>
              <a:t>Climate scenario</a:t>
            </a:r>
            <a:br>
              <a:rPr lang="en-US" sz="2800" dirty="0" smtClean="0">
                <a:solidFill>
                  <a:schemeClr val="tx1"/>
                </a:solidFill>
                <a:latin typeface="+mn-lt"/>
              </a:rPr>
            </a:br>
            <a:r>
              <a:rPr lang="en-US" sz="2800" dirty="0" smtClean="0">
                <a:solidFill>
                  <a:schemeClr val="tx1"/>
                </a:solidFill>
                <a:latin typeface="+mn-lt"/>
              </a:rPr>
              <a:t>3. run </a:t>
            </a:r>
            <a:r>
              <a:rPr lang="en-US" sz="2800" dirty="0">
                <a:solidFill>
                  <a:schemeClr val="tx1"/>
                </a:solidFill>
                <a:latin typeface="+mn-lt"/>
              </a:rPr>
              <a:t>the </a:t>
            </a:r>
            <a:r>
              <a:rPr lang="en-US" sz="2800" dirty="0" smtClean="0">
                <a:solidFill>
                  <a:schemeClr val="tx1"/>
                </a:solidFill>
                <a:latin typeface="+mn-lt"/>
              </a:rPr>
              <a:t>match</a:t>
            </a:r>
            <a:r>
              <a:rPr lang="en-US" sz="2800" dirty="0">
                <a:solidFill>
                  <a:srgbClr val="FF0000">
                    <a:alpha val="50000"/>
                  </a:srgbClr>
                </a:solidFill>
              </a:rPr>
              <a:t/>
            </a:r>
            <a:br>
              <a:rPr lang="en-US" sz="2800" dirty="0">
                <a:solidFill>
                  <a:srgbClr val="FF0000">
                    <a:alpha val="50000"/>
                  </a:srgbClr>
                </a:solidFill>
              </a:rPr>
            </a:br>
            <a:r>
              <a:rPr lang="en-US" dirty="0"/>
              <a:t/>
            </a:r>
            <a:br>
              <a:rPr lang="en-US" dirty="0"/>
            </a:b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721" y="1595794"/>
            <a:ext cx="10845145" cy="526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38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Vermiculated Sailfin Catfish </a:t>
            </a:r>
            <a:br>
              <a:rPr lang="en-US" dirty="0" smtClean="0"/>
            </a:br>
            <a:r>
              <a:rPr lang="en-US" sz="3600" dirty="0" smtClean="0"/>
              <a:t>(</a:t>
            </a:r>
            <a:r>
              <a:rPr lang="en-US" sz="3600" i="1" dirty="0" err="1" smtClean="0"/>
              <a:t>Pterygoplichthys</a:t>
            </a:r>
            <a:r>
              <a:rPr lang="en-US" sz="3600" i="1" dirty="0" smtClean="0"/>
              <a:t> </a:t>
            </a:r>
            <a:r>
              <a:rPr lang="en-US" sz="3600" i="1" dirty="0" err="1" smtClean="0"/>
              <a:t>disjunctivus</a:t>
            </a:r>
            <a:r>
              <a:rPr lang="en-US" sz="3600" dirty="0" smtClean="0"/>
              <a:t>)</a:t>
            </a:r>
            <a:endParaRPr lang="en-US" sz="3600" dirty="0"/>
          </a:p>
        </p:txBody>
      </p:sp>
      <p:pic>
        <p:nvPicPr>
          <p:cNvPr id="4" name="Picture 2" descr="Image result for vermiculated sailfin cat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43" y="2231135"/>
            <a:ext cx="5183261" cy="36528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306711" y="2231135"/>
            <a:ext cx="5190877" cy="4011132"/>
          </a:xfrm>
          <a:prstGeom prst="rect">
            <a:avLst/>
          </a:prstGeom>
        </p:spPr>
      </p:pic>
    </p:spTree>
    <p:extLst>
      <p:ext uri="{BB962C8B-B14F-4D97-AF65-F5344CB8AC3E}">
        <p14:creationId xmlns:p14="http://schemas.microsoft.com/office/powerpoint/2010/main" val="625743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4879" t="30619" r="30574" b="35397"/>
          <a:stretch/>
        </p:blipFill>
        <p:spPr>
          <a:xfrm>
            <a:off x="0" y="0"/>
            <a:ext cx="6595503" cy="231145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9973" y="2296421"/>
            <a:ext cx="5925932" cy="4579129"/>
          </a:xfrm>
          <a:prstGeom prst="rect">
            <a:avLst/>
          </a:prstGeom>
        </p:spPr>
      </p:pic>
      <p:pic>
        <p:nvPicPr>
          <p:cNvPr id="4" name="Picture 3"/>
          <p:cNvPicPr>
            <a:picLocks noChangeAspect="1"/>
          </p:cNvPicPr>
          <p:nvPr/>
        </p:nvPicPr>
        <p:blipFill>
          <a:blip r:embed="rId5"/>
          <a:stretch>
            <a:fillRect/>
          </a:stretch>
        </p:blipFill>
        <p:spPr>
          <a:xfrm>
            <a:off x="184204" y="2311451"/>
            <a:ext cx="5731565" cy="4428936"/>
          </a:xfrm>
          <a:prstGeom prst="rect">
            <a:avLst/>
          </a:prstGeom>
        </p:spPr>
      </p:pic>
      <p:sp>
        <p:nvSpPr>
          <p:cNvPr id="7" name="Rectangle 6"/>
          <p:cNvSpPr/>
          <p:nvPr/>
        </p:nvSpPr>
        <p:spPr>
          <a:xfrm>
            <a:off x="6886177" y="598644"/>
            <a:ext cx="4208203"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rgbClr val="FFC000"/>
                </a:solidFill>
                <a:effectLst/>
              </a:rPr>
              <a:t>MEDIUM RISK</a:t>
            </a:r>
            <a:endParaRPr lang="en-US" sz="5400" b="1" cap="none" spc="0" dirty="0">
              <a:ln w="22225">
                <a:solidFill>
                  <a:schemeClr val="accent2"/>
                </a:solidFill>
                <a:prstDash val="solid"/>
              </a:ln>
              <a:solidFill>
                <a:srgbClr val="FFC000"/>
              </a:solidFill>
              <a:effectLst/>
            </a:endParaRPr>
          </a:p>
        </p:txBody>
      </p:sp>
      <p:sp>
        <p:nvSpPr>
          <p:cNvPr id="5" name="TextBox 4"/>
          <p:cNvSpPr txBox="1"/>
          <p:nvPr/>
        </p:nvSpPr>
        <p:spPr>
          <a:xfrm>
            <a:off x="7766462" y="1805049"/>
            <a:ext cx="3139770" cy="369332"/>
          </a:xfrm>
          <a:prstGeom prst="rect">
            <a:avLst/>
          </a:prstGeom>
          <a:noFill/>
        </p:spPr>
        <p:txBody>
          <a:bodyPr wrap="none" rtlCol="0">
            <a:spAutoFit/>
          </a:bodyPr>
          <a:lstStyle/>
          <a:p>
            <a:r>
              <a:rPr lang="en-US" dirty="0" smtClean="0"/>
              <a:t>29/491 data points in PA=.059</a:t>
            </a:r>
            <a:endParaRPr lang="en-US" dirty="0"/>
          </a:p>
        </p:txBody>
      </p:sp>
    </p:spTree>
    <p:extLst>
      <p:ext uri="{BB962C8B-B14F-4D97-AF65-F5344CB8AC3E}">
        <p14:creationId xmlns:p14="http://schemas.microsoft.com/office/powerpoint/2010/main" val="29296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4879" t="30619" r="30574" b="35397"/>
          <a:stretch/>
        </p:blipFill>
        <p:spPr>
          <a:xfrm>
            <a:off x="0" y="0"/>
            <a:ext cx="6595503" cy="231145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493" y="2302565"/>
            <a:ext cx="5895269" cy="4555435"/>
          </a:xfrm>
          <a:prstGeom prst="rect">
            <a:avLst/>
          </a:prstGeom>
        </p:spPr>
      </p:pic>
      <p:sp>
        <p:nvSpPr>
          <p:cNvPr id="7" name="Rectangle 6"/>
          <p:cNvSpPr/>
          <p:nvPr/>
        </p:nvSpPr>
        <p:spPr>
          <a:xfrm>
            <a:off x="7362269" y="598644"/>
            <a:ext cx="3276576" cy="920055"/>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rgbClr val="FF0000"/>
                </a:solidFill>
                <a:effectLst/>
              </a:rPr>
              <a:t>HIGH</a:t>
            </a:r>
            <a:r>
              <a:rPr lang="en-US" sz="5400" b="1" cap="none" spc="0" dirty="0" smtClean="0">
                <a:ln w="22225">
                  <a:solidFill>
                    <a:schemeClr val="accent2"/>
                  </a:solidFill>
                  <a:prstDash val="solid"/>
                </a:ln>
                <a:solidFill>
                  <a:srgbClr val="FFC000"/>
                </a:solidFill>
                <a:effectLst/>
              </a:rPr>
              <a:t> </a:t>
            </a:r>
            <a:r>
              <a:rPr lang="en-US" sz="5400" b="1" cap="none" spc="0" dirty="0" smtClean="0">
                <a:ln w="22225">
                  <a:solidFill>
                    <a:schemeClr val="accent2"/>
                  </a:solidFill>
                  <a:prstDash val="solid"/>
                </a:ln>
                <a:solidFill>
                  <a:srgbClr val="FF0000"/>
                </a:solidFill>
                <a:effectLst/>
              </a:rPr>
              <a:t>RISK</a:t>
            </a:r>
            <a:endParaRPr lang="en-US" sz="5400" b="1" cap="none" spc="0" dirty="0">
              <a:ln w="22225">
                <a:solidFill>
                  <a:schemeClr val="accent2"/>
                </a:solidFill>
                <a:prstDash val="solid"/>
              </a:ln>
              <a:solidFill>
                <a:srgbClr val="FF0000"/>
              </a:solidFill>
              <a:effectLs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62" y="2302565"/>
            <a:ext cx="5883769" cy="4546549"/>
          </a:xfrm>
          <a:prstGeom prst="rect">
            <a:avLst/>
          </a:prstGeom>
        </p:spPr>
      </p:pic>
      <p:sp>
        <p:nvSpPr>
          <p:cNvPr id="8" name="TextBox 7"/>
          <p:cNvSpPr txBox="1"/>
          <p:nvPr/>
        </p:nvSpPr>
        <p:spPr>
          <a:xfrm>
            <a:off x="7766462" y="1805049"/>
            <a:ext cx="3266407" cy="369332"/>
          </a:xfrm>
          <a:prstGeom prst="rect">
            <a:avLst/>
          </a:prstGeom>
          <a:noFill/>
        </p:spPr>
        <p:txBody>
          <a:bodyPr wrap="none" rtlCol="0">
            <a:spAutoFit/>
          </a:bodyPr>
          <a:lstStyle/>
          <a:p>
            <a:r>
              <a:rPr lang="en-US" dirty="0" smtClean="0"/>
              <a:t>386/491 data points in PA=.786</a:t>
            </a:r>
            <a:endParaRPr lang="en-US" dirty="0"/>
          </a:p>
        </p:txBody>
      </p:sp>
    </p:spTree>
    <p:extLst>
      <p:ext uri="{BB962C8B-B14F-4D97-AF65-F5344CB8AC3E}">
        <p14:creationId xmlns:p14="http://schemas.microsoft.com/office/powerpoint/2010/main" val="26012619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16966" y="598644"/>
            <a:ext cx="2438400" cy="2431435"/>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tx2"/>
                </a:solidFill>
                <a:effectLst/>
                <a:latin typeface="Berlin Sans FB Demi" panose="020E0802020502020306" pitchFamily="34" charset="0"/>
              </a:rPr>
              <a:t>Fish Scores</a:t>
            </a:r>
          </a:p>
          <a:p>
            <a:pPr algn="ctr"/>
            <a:r>
              <a:rPr lang="en-US" sz="4400" b="1" dirty="0" smtClean="0">
                <a:ln w="22225">
                  <a:solidFill>
                    <a:schemeClr val="accent2"/>
                  </a:solidFill>
                  <a:prstDash val="solid"/>
                </a:ln>
                <a:solidFill>
                  <a:schemeClr val="tx2"/>
                </a:solidFill>
                <a:latin typeface="Berlin Sans FB Demi" panose="020E0802020502020306" pitchFamily="34" charset="0"/>
              </a:rPr>
              <a:t>(current)</a:t>
            </a:r>
            <a:endParaRPr lang="en-US" sz="4400" b="1" cap="none" spc="0" dirty="0">
              <a:ln w="22225">
                <a:solidFill>
                  <a:schemeClr val="accent2"/>
                </a:solidFill>
                <a:prstDash val="solid"/>
              </a:ln>
              <a:solidFill>
                <a:schemeClr val="tx2"/>
              </a:solidFill>
              <a:effectLst/>
              <a:latin typeface="Berlin Sans FB Demi" panose="020E0802020502020306" pitchFamily="34" charset="0"/>
            </a:endParaRPr>
          </a:p>
        </p:txBody>
      </p:sp>
      <p:grpSp>
        <p:nvGrpSpPr>
          <p:cNvPr id="5" name="Group 4"/>
          <p:cNvGrpSpPr/>
          <p:nvPr/>
        </p:nvGrpSpPr>
        <p:grpSpPr>
          <a:xfrm>
            <a:off x="499242" y="598644"/>
            <a:ext cx="9002110" cy="5770625"/>
            <a:chOff x="-3310758" y="-1458756"/>
            <a:chExt cx="4572000" cy="2743200"/>
          </a:xfrm>
        </p:grpSpPr>
        <p:graphicFrame>
          <p:nvGraphicFramePr>
            <p:cNvPr id="6" name="Chart 5"/>
            <p:cNvGraphicFramePr>
              <a:graphicFrameLocks/>
            </p:cNvGraphicFramePr>
            <p:nvPr>
              <p:extLst>
                <p:ext uri="{D42A27DB-BD31-4B8C-83A1-F6EECF244321}">
                  <p14:modId xmlns:p14="http://schemas.microsoft.com/office/powerpoint/2010/main" val="3497570584"/>
                </p:ext>
              </p:extLst>
            </p:nvPr>
          </p:nvGraphicFramePr>
          <p:xfrm>
            <a:off x="-3310758" y="-1458756"/>
            <a:ext cx="4572000" cy="274320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a:off x="-3046527" y="-339365"/>
              <a:ext cx="4211685" cy="0"/>
            </a:xfrm>
            <a:prstGeom prst="line">
              <a:avLst/>
            </a:prstGeom>
            <a:noFill/>
            <a:ln w="9525" cap="flat" cmpd="sng" algn="ctr">
              <a:solidFill>
                <a:srgbClr val="C0504D">
                  <a:shade val="95000"/>
                  <a:satMod val="105000"/>
                </a:srgbClr>
              </a:solidFill>
              <a:prstDash val="solid"/>
            </a:ln>
            <a:effectLst/>
          </p:spPr>
        </p:cxnSp>
      </p:grpSp>
      <p:sp>
        <p:nvSpPr>
          <p:cNvPr id="13" name="TextBox 12"/>
          <p:cNvSpPr txBox="1"/>
          <p:nvPr/>
        </p:nvSpPr>
        <p:spPr>
          <a:xfrm>
            <a:off x="9952522" y="3628724"/>
            <a:ext cx="248786" cy="369332"/>
          </a:xfrm>
          <a:prstGeom prst="rect">
            <a:avLst/>
          </a:prstGeom>
          <a:noFill/>
        </p:spPr>
        <p:txBody>
          <a:bodyPr wrap="none" rtlCol="0">
            <a:spAutoFit/>
          </a:bodyPr>
          <a:lstStyle/>
          <a:p>
            <a:r>
              <a:rPr lang="en-US" dirty="0" smtClean="0"/>
              <a:t> </a:t>
            </a:r>
            <a:endParaRPr lang="en-US" dirty="0"/>
          </a:p>
        </p:txBody>
      </p:sp>
      <p:sp>
        <p:nvSpPr>
          <p:cNvPr id="14" name="Text Placeholder 3"/>
          <p:cNvSpPr txBox="1">
            <a:spLocks/>
          </p:cNvSpPr>
          <p:nvPr/>
        </p:nvSpPr>
        <p:spPr>
          <a:xfrm>
            <a:off x="9616966" y="3250944"/>
            <a:ext cx="2381290" cy="2910840"/>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sz="2400" dirty="0" smtClean="0"/>
              <a:t>Scores greater than 6 (</a:t>
            </a:r>
            <a:r>
              <a:rPr lang="en-US" sz="2400" dirty="0" smtClean="0">
                <a:solidFill>
                  <a:srgbClr val="FF0000"/>
                </a:solidFill>
              </a:rPr>
              <a:t>red line</a:t>
            </a:r>
            <a:r>
              <a:rPr lang="en-US" sz="2400" dirty="0" smtClean="0"/>
              <a:t>) are compatible with current climate</a:t>
            </a:r>
            <a:endParaRPr lang="en-US" sz="2400" dirty="0"/>
          </a:p>
        </p:txBody>
      </p:sp>
    </p:spTree>
    <p:extLst>
      <p:ext uri="{BB962C8B-B14F-4D97-AF65-F5344CB8AC3E}">
        <p14:creationId xmlns:p14="http://schemas.microsoft.com/office/powerpoint/2010/main" val="799493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4270107531"/>
              </p:ext>
            </p:extLst>
          </p:nvPr>
        </p:nvGraphicFramePr>
        <p:xfrm>
          <a:off x="110358" y="766019"/>
          <a:ext cx="9506608" cy="5792435"/>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9616966" y="598644"/>
            <a:ext cx="2438400" cy="2431435"/>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tx2"/>
                </a:solidFill>
                <a:effectLst/>
                <a:latin typeface="Berlin Sans FB Demi" panose="020E0802020502020306" pitchFamily="34" charset="0"/>
              </a:rPr>
              <a:t>Fish Scores</a:t>
            </a:r>
          </a:p>
          <a:p>
            <a:pPr algn="ctr"/>
            <a:r>
              <a:rPr lang="en-US" sz="4400" b="1" dirty="0" smtClean="0">
                <a:ln w="22225">
                  <a:solidFill>
                    <a:schemeClr val="accent2"/>
                  </a:solidFill>
                  <a:prstDash val="solid"/>
                </a:ln>
                <a:solidFill>
                  <a:schemeClr val="tx2"/>
                </a:solidFill>
                <a:latin typeface="Berlin Sans FB Demi" panose="020E0802020502020306" pitchFamily="34" charset="0"/>
              </a:rPr>
              <a:t>(future)</a:t>
            </a:r>
            <a:endParaRPr lang="en-US" sz="4400" b="1" cap="none" spc="0" dirty="0">
              <a:ln w="22225">
                <a:solidFill>
                  <a:schemeClr val="accent2"/>
                </a:solidFill>
                <a:prstDash val="solid"/>
              </a:ln>
              <a:solidFill>
                <a:schemeClr val="tx2"/>
              </a:solidFill>
              <a:effectLst/>
              <a:latin typeface="Berlin Sans FB Demi" panose="020E0802020502020306" pitchFamily="34" charset="0"/>
            </a:endParaRPr>
          </a:p>
        </p:txBody>
      </p:sp>
    </p:spTree>
    <p:extLst>
      <p:ext uri="{BB962C8B-B14F-4D97-AF65-F5344CB8AC3E}">
        <p14:creationId xmlns:p14="http://schemas.microsoft.com/office/powerpoint/2010/main" val="1536705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5516" y="388437"/>
            <a:ext cx="11309132" cy="923330"/>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tx2"/>
                </a:solidFill>
                <a:effectLst/>
                <a:latin typeface="Berlin Sans FB Demi" panose="020E0802020502020306" pitchFamily="34" charset="0"/>
              </a:rPr>
              <a:t>Fish Risk</a:t>
            </a:r>
          </a:p>
        </p:txBody>
      </p:sp>
      <p:graphicFrame>
        <p:nvGraphicFramePr>
          <p:cNvPr id="3" name="Table 2"/>
          <p:cNvGraphicFramePr>
            <a:graphicFrameLocks noGrp="1"/>
          </p:cNvGraphicFramePr>
          <p:nvPr>
            <p:extLst>
              <p:ext uri="{D42A27DB-BD31-4B8C-83A1-F6EECF244321}">
                <p14:modId xmlns:p14="http://schemas.microsoft.com/office/powerpoint/2010/main" val="1828359907"/>
              </p:ext>
            </p:extLst>
          </p:nvPr>
        </p:nvGraphicFramePr>
        <p:xfrm>
          <a:off x="697185" y="2201624"/>
          <a:ext cx="5125546" cy="3793359"/>
        </p:xfrm>
        <a:graphic>
          <a:graphicData uri="http://schemas.openxmlformats.org/drawingml/2006/table">
            <a:tbl>
              <a:tblPr firstRow="1" bandRow="1">
                <a:tableStyleId>{21E4AEA4-8DFA-4A89-87EB-49C32662AFE0}</a:tableStyleId>
              </a:tblPr>
              <a:tblGrid>
                <a:gridCol w="2562773">
                  <a:extLst>
                    <a:ext uri="{9D8B030D-6E8A-4147-A177-3AD203B41FA5}">
                      <a16:colId xmlns:a16="http://schemas.microsoft.com/office/drawing/2014/main" val="242050215"/>
                    </a:ext>
                  </a:extLst>
                </a:gridCol>
                <a:gridCol w="2562773">
                  <a:extLst>
                    <a:ext uri="{9D8B030D-6E8A-4147-A177-3AD203B41FA5}">
                      <a16:colId xmlns:a16="http://schemas.microsoft.com/office/drawing/2014/main" val="1185422638"/>
                    </a:ext>
                  </a:extLst>
                </a:gridCol>
              </a:tblGrid>
              <a:tr h="715813">
                <a:tc>
                  <a:txBody>
                    <a:bodyPr/>
                    <a:lstStyle/>
                    <a:p>
                      <a:r>
                        <a:rPr lang="en-US" dirty="0" smtClean="0"/>
                        <a:t>Risk</a:t>
                      </a:r>
                      <a:r>
                        <a:rPr lang="en-US" baseline="0" dirty="0" smtClean="0"/>
                        <a:t> Level</a:t>
                      </a:r>
                      <a:endParaRPr lang="en-US" dirty="0"/>
                    </a:p>
                  </a:txBody>
                  <a:tcPr/>
                </a:tc>
                <a:tc>
                  <a:txBody>
                    <a:bodyPr/>
                    <a:lstStyle/>
                    <a:p>
                      <a:r>
                        <a:rPr lang="en-US" dirty="0" smtClean="0"/>
                        <a:t>Number of Fish</a:t>
                      </a:r>
                      <a:r>
                        <a:rPr lang="en-US" baseline="0" dirty="0" smtClean="0"/>
                        <a:t> Species </a:t>
                      </a:r>
                      <a:endParaRPr lang="en-US" dirty="0"/>
                    </a:p>
                  </a:txBody>
                  <a:tcPr/>
                </a:tc>
                <a:extLst>
                  <a:ext uri="{0D108BD9-81ED-4DB2-BD59-A6C34878D82A}">
                    <a16:rowId xmlns:a16="http://schemas.microsoft.com/office/drawing/2014/main" val="828932470"/>
                  </a:ext>
                </a:extLst>
              </a:tr>
              <a:tr h="715813">
                <a:tc>
                  <a:txBody>
                    <a:bodyPr/>
                    <a:lstStyle/>
                    <a:p>
                      <a:r>
                        <a:rPr lang="en-US" sz="2400" dirty="0" smtClean="0"/>
                        <a:t>Low risk (no change)</a:t>
                      </a:r>
                      <a:endParaRPr lang="en-US" sz="2400" dirty="0"/>
                    </a:p>
                  </a:txBody>
                  <a:tcPr/>
                </a:tc>
                <a:tc>
                  <a:txBody>
                    <a:bodyPr/>
                    <a:lstStyle/>
                    <a:p>
                      <a:r>
                        <a:rPr lang="en-US" sz="2400" dirty="0" smtClean="0"/>
                        <a:t>16</a:t>
                      </a:r>
                      <a:endParaRPr lang="en-US" sz="2400" dirty="0"/>
                    </a:p>
                  </a:txBody>
                  <a:tcPr/>
                </a:tc>
                <a:extLst>
                  <a:ext uri="{0D108BD9-81ED-4DB2-BD59-A6C34878D82A}">
                    <a16:rowId xmlns:a16="http://schemas.microsoft.com/office/drawing/2014/main" val="1830958690"/>
                  </a:ext>
                </a:extLst>
              </a:tr>
              <a:tr h="715813">
                <a:tc>
                  <a:txBody>
                    <a:bodyPr/>
                    <a:lstStyle/>
                    <a:p>
                      <a:r>
                        <a:rPr lang="en-US" sz="2400" dirty="0" smtClean="0"/>
                        <a:t>High risk (no change)</a:t>
                      </a:r>
                      <a:endParaRPr lang="en-US" sz="2400" dirty="0"/>
                    </a:p>
                  </a:txBody>
                  <a:tcPr/>
                </a:tc>
                <a:tc>
                  <a:txBody>
                    <a:bodyPr/>
                    <a:lstStyle/>
                    <a:p>
                      <a:r>
                        <a:rPr lang="en-US" sz="2400" dirty="0" smtClean="0"/>
                        <a:t>32</a:t>
                      </a:r>
                      <a:endParaRPr lang="en-US" sz="2400" dirty="0"/>
                    </a:p>
                  </a:txBody>
                  <a:tcPr/>
                </a:tc>
                <a:extLst>
                  <a:ext uri="{0D108BD9-81ED-4DB2-BD59-A6C34878D82A}">
                    <a16:rowId xmlns:a16="http://schemas.microsoft.com/office/drawing/2014/main" val="2911679821"/>
                  </a:ext>
                </a:extLst>
              </a:tr>
              <a:tr h="715813">
                <a:tc>
                  <a:txBody>
                    <a:bodyPr/>
                    <a:lstStyle/>
                    <a:p>
                      <a:r>
                        <a:rPr lang="en-US" sz="2400" dirty="0" smtClean="0"/>
                        <a:t>Increased risk </a:t>
                      </a:r>
                      <a:endParaRPr lang="en-US" sz="2400" dirty="0"/>
                    </a:p>
                  </a:txBody>
                  <a:tcPr/>
                </a:tc>
                <a:tc>
                  <a:txBody>
                    <a:bodyPr/>
                    <a:lstStyle/>
                    <a:p>
                      <a:r>
                        <a:rPr lang="en-US" sz="2400" dirty="0" smtClean="0"/>
                        <a:t>7</a:t>
                      </a:r>
                      <a:endParaRPr lang="en-US" sz="2400" dirty="0"/>
                    </a:p>
                  </a:txBody>
                  <a:tcPr/>
                </a:tc>
                <a:extLst>
                  <a:ext uri="{0D108BD9-81ED-4DB2-BD59-A6C34878D82A}">
                    <a16:rowId xmlns:a16="http://schemas.microsoft.com/office/drawing/2014/main" val="481640077"/>
                  </a:ext>
                </a:extLst>
              </a:tr>
              <a:tr h="715813">
                <a:tc>
                  <a:txBody>
                    <a:bodyPr/>
                    <a:lstStyle/>
                    <a:p>
                      <a:r>
                        <a:rPr lang="en-US" sz="2400" dirty="0" smtClean="0"/>
                        <a:t>Decreased risk </a:t>
                      </a:r>
                      <a:endParaRPr lang="en-US" sz="2400" dirty="0"/>
                    </a:p>
                  </a:txBody>
                  <a:tcPr/>
                </a:tc>
                <a:tc>
                  <a:txBody>
                    <a:bodyPr/>
                    <a:lstStyle/>
                    <a:p>
                      <a:r>
                        <a:rPr lang="en-US" sz="2400" dirty="0" smtClean="0"/>
                        <a:t>2</a:t>
                      </a:r>
                      <a:endParaRPr lang="en-US" sz="2400" dirty="0"/>
                    </a:p>
                  </a:txBody>
                  <a:tcPr/>
                </a:tc>
                <a:extLst>
                  <a:ext uri="{0D108BD9-81ED-4DB2-BD59-A6C34878D82A}">
                    <a16:rowId xmlns:a16="http://schemas.microsoft.com/office/drawing/2014/main" val="87712349"/>
                  </a:ext>
                </a:extLst>
              </a:tr>
            </a:tbl>
          </a:graphicData>
        </a:graphic>
      </p:graphicFrame>
      <p:sp>
        <p:nvSpPr>
          <p:cNvPr id="4" name="TextBox 3"/>
          <p:cNvSpPr txBox="1"/>
          <p:nvPr/>
        </p:nvSpPr>
        <p:spPr>
          <a:xfrm>
            <a:off x="7041930" y="2711668"/>
            <a:ext cx="4487918" cy="1569660"/>
          </a:xfrm>
          <a:prstGeom prst="rect">
            <a:avLst/>
          </a:prstGeom>
          <a:noFill/>
        </p:spPr>
        <p:txBody>
          <a:bodyPr wrap="square" rtlCol="0">
            <a:spAutoFit/>
          </a:bodyPr>
          <a:lstStyle/>
          <a:p>
            <a:r>
              <a:rPr lang="en-US" sz="3200" dirty="0" smtClean="0"/>
              <a:t>No Change: 84%</a:t>
            </a:r>
          </a:p>
          <a:p>
            <a:r>
              <a:rPr lang="en-US" sz="3200" dirty="0" smtClean="0"/>
              <a:t>Increased Risk: 12%</a:t>
            </a:r>
          </a:p>
          <a:p>
            <a:r>
              <a:rPr lang="en-US" sz="3200" dirty="0" smtClean="0"/>
              <a:t>Decreased Risk: 2%</a:t>
            </a:r>
            <a:endParaRPr lang="en-US" sz="3200" dirty="0"/>
          </a:p>
        </p:txBody>
      </p:sp>
    </p:spTree>
    <p:extLst>
      <p:ext uri="{BB962C8B-B14F-4D97-AF65-F5344CB8AC3E}">
        <p14:creationId xmlns:p14="http://schemas.microsoft.com/office/powerpoint/2010/main" val="36997080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891" y="90053"/>
            <a:ext cx="11309132" cy="923330"/>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rgbClr val="FF0000"/>
                </a:solidFill>
                <a:effectLst/>
                <a:latin typeface="Berlin Sans FB Demi" panose="020E0802020502020306" pitchFamily="34" charset="0"/>
              </a:rPr>
              <a:t>High Risk </a:t>
            </a:r>
            <a:r>
              <a:rPr lang="en-US" sz="5400" b="1" cap="none" spc="0" dirty="0" smtClean="0">
                <a:ln w="22225">
                  <a:solidFill>
                    <a:schemeClr val="accent2"/>
                  </a:solidFill>
                  <a:prstDash val="solid"/>
                </a:ln>
                <a:solidFill>
                  <a:schemeClr val="tx2"/>
                </a:solidFill>
                <a:effectLst/>
                <a:latin typeface="Berlin Sans FB Demi" panose="020E0802020502020306" pitchFamily="34" charset="0"/>
              </a:rPr>
              <a:t>Fish </a:t>
            </a:r>
          </a:p>
        </p:txBody>
      </p:sp>
      <p:graphicFrame>
        <p:nvGraphicFramePr>
          <p:cNvPr id="6" name="Table 5"/>
          <p:cNvGraphicFramePr>
            <a:graphicFrameLocks noGrp="1"/>
          </p:cNvGraphicFramePr>
          <p:nvPr>
            <p:extLst>
              <p:ext uri="{D42A27DB-BD31-4B8C-83A1-F6EECF244321}">
                <p14:modId xmlns:p14="http://schemas.microsoft.com/office/powerpoint/2010/main" val="2638297720"/>
              </p:ext>
            </p:extLst>
          </p:nvPr>
        </p:nvGraphicFramePr>
        <p:xfrm>
          <a:off x="1136851" y="1191303"/>
          <a:ext cx="9739696" cy="5467736"/>
        </p:xfrm>
        <a:graphic>
          <a:graphicData uri="http://schemas.openxmlformats.org/drawingml/2006/table">
            <a:tbl>
              <a:tblPr firstRow="1" bandRow="1">
                <a:tableStyleId>{21E4AEA4-8DFA-4A89-87EB-49C32662AFE0}</a:tableStyleId>
              </a:tblPr>
              <a:tblGrid>
                <a:gridCol w="2434924">
                  <a:extLst>
                    <a:ext uri="{9D8B030D-6E8A-4147-A177-3AD203B41FA5}">
                      <a16:colId xmlns:a16="http://schemas.microsoft.com/office/drawing/2014/main" val="3430765231"/>
                    </a:ext>
                  </a:extLst>
                </a:gridCol>
                <a:gridCol w="2434924">
                  <a:extLst>
                    <a:ext uri="{9D8B030D-6E8A-4147-A177-3AD203B41FA5}">
                      <a16:colId xmlns:a16="http://schemas.microsoft.com/office/drawing/2014/main" val="2172002503"/>
                    </a:ext>
                  </a:extLst>
                </a:gridCol>
                <a:gridCol w="2434924">
                  <a:extLst>
                    <a:ext uri="{9D8B030D-6E8A-4147-A177-3AD203B41FA5}">
                      <a16:colId xmlns:a16="http://schemas.microsoft.com/office/drawing/2014/main" val="3768665098"/>
                    </a:ext>
                  </a:extLst>
                </a:gridCol>
                <a:gridCol w="2434924">
                  <a:extLst>
                    <a:ext uri="{9D8B030D-6E8A-4147-A177-3AD203B41FA5}">
                      <a16:colId xmlns:a16="http://schemas.microsoft.com/office/drawing/2014/main" val="330913630"/>
                    </a:ext>
                  </a:extLst>
                </a:gridCol>
              </a:tblGrid>
              <a:tr h="566834">
                <a:tc>
                  <a:txBody>
                    <a:bodyPr/>
                    <a:lstStyle/>
                    <a:p>
                      <a:r>
                        <a:rPr lang="en-US" dirty="0" smtClean="0"/>
                        <a:t>Common Name</a:t>
                      </a:r>
                      <a:endParaRPr lang="en-US" dirty="0"/>
                    </a:p>
                  </a:txBody>
                  <a:tcPr/>
                </a:tc>
                <a:tc>
                  <a:txBody>
                    <a:bodyPr/>
                    <a:lstStyle/>
                    <a:p>
                      <a:r>
                        <a:rPr lang="en-US" dirty="0" smtClean="0"/>
                        <a:t>Scientific  Name</a:t>
                      </a:r>
                      <a:endParaRPr lang="en-US" dirty="0"/>
                    </a:p>
                  </a:txBody>
                  <a:tcPr/>
                </a:tc>
                <a:tc>
                  <a:txBody>
                    <a:bodyPr/>
                    <a:lstStyle/>
                    <a:p>
                      <a:r>
                        <a:rPr lang="en-US" dirty="0" smtClean="0"/>
                        <a:t>Increase in Climate6</a:t>
                      </a:r>
                      <a:r>
                        <a:rPr lang="en-US" baseline="0" dirty="0" smtClean="0"/>
                        <a:t> score</a:t>
                      </a:r>
                      <a:endParaRPr lang="en-US" dirty="0"/>
                    </a:p>
                  </a:txBody>
                  <a:tcPr/>
                </a:tc>
                <a:tc>
                  <a:txBody>
                    <a:bodyPr/>
                    <a:lstStyle/>
                    <a:p>
                      <a:r>
                        <a:rPr lang="en-US" dirty="0" smtClean="0"/>
                        <a:t>Change</a:t>
                      </a:r>
                      <a:r>
                        <a:rPr lang="en-US" baseline="0" dirty="0" smtClean="0"/>
                        <a:t> in Risk</a:t>
                      </a:r>
                      <a:endParaRPr lang="en-US" dirty="0"/>
                    </a:p>
                  </a:txBody>
                  <a:tcPr/>
                </a:tc>
                <a:extLst>
                  <a:ext uri="{0D108BD9-81ED-4DB2-BD59-A6C34878D82A}">
                    <a16:rowId xmlns:a16="http://schemas.microsoft.com/office/drawing/2014/main" val="808747833"/>
                  </a:ext>
                </a:extLst>
              </a:tr>
              <a:tr h="566834">
                <a:tc>
                  <a:txBody>
                    <a:bodyPr/>
                    <a:lstStyle/>
                    <a:p>
                      <a:r>
                        <a:rPr lang="en-US" dirty="0" smtClean="0"/>
                        <a:t>Vermiculated Sailfin</a:t>
                      </a:r>
                      <a:r>
                        <a:rPr lang="en-US" baseline="0" dirty="0" smtClean="0"/>
                        <a:t> catfish</a:t>
                      </a:r>
                      <a:endParaRPr lang="en-US" dirty="0"/>
                    </a:p>
                  </a:txBody>
                  <a:tcPr/>
                </a:tc>
                <a:tc>
                  <a:txBody>
                    <a:bodyPr/>
                    <a:lstStyle/>
                    <a:p>
                      <a:pPr algn="l" fontAlgn="b"/>
                      <a:r>
                        <a:rPr lang="en-US" sz="1800" b="0" i="0" u="none" strike="noStrike" dirty="0" err="1">
                          <a:solidFill>
                            <a:srgbClr val="000000"/>
                          </a:solidFill>
                          <a:effectLst/>
                          <a:latin typeface="+mn-lt"/>
                        </a:rPr>
                        <a:t>Pterygoplichthys</a:t>
                      </a:r>
                      <a:r>
                        <a:rPr lang="en-US" sz="1800" b="0" i="0" u="none" strike="noStrike" dirty="0">
                          <a:solidFill>
                            <a:srgbClr val="000000"/>
                          </a:solidFill>
                          <a:effectLst/>
                          <a:latin typeface="+mn-lt"/>
                        </a:rPr>
                        <a:t> </a:t>
                      </a:r>
                      <a:r>
                        <a:rPr lang="en-US" sz="1800" b="0" i="0" u="none" strike="noStrike" dirty="0" err="1">
                          <a:solidFill>
                            <a:srgbClr val="000000"/>
                          </a:solidFill>
                          <a:effectLst/>
                          <a:latin typeface="+mn-lt"/>
                        </a:rPr>
                        <a:t>disjunctivus</a:t>
                      </a:r>
                      <a:endParaRPr lang="en-US" sz="1800" b="0" i="0" u="none" strike="noStrike" dirty="0">
                        <a:solidFill>
                          <a:srgbClr val="000000"/>
                        </a:solidFill>
                        <a:effectLst/>
                        <a:latin typeface="+mn-lt"/>
                      </a:endParaRPr>
                    </a:p>
                  </a:txBody>
                  <a:tcPr marL="6350" marR="6350" marT="6350" marB="0" anchor="b"/>
                </a:tc>
                <a:tc>
                  <a:txBody>
                    <a:bodyPr/>
                    <a:lstStyle/>
                    <a:p>
                      <a:r>
                        <a:rPr lang="en-US" dirty="0" smtClean="0"/>
                        <a:t>73%</a:t>
                      </a:r>
                      <a:endParaRPr lang="en-US" dirty="0"/>
                    </a:p>
                  </a:txBody>
                  <a:tcPr/>
                </a:tc>
                <a:tc>
                  <a:txBody>
                    <a:bodyPr/>
                    <a:lstStyle/>
                    <a:p>
                      <a:r>
                        <a:rPr lang="en-US" dirty="0" smtClean="0"/>
                        <a:t>Increased</a:t>
                      </a:r>
                      <a:r>
                        <a:rPr lang="en-US" baseline="0" dirty="0" smtClean="0"/>
                        <a:t> from Medium to High Risk </a:t>
                      </a:r>
                      <a:endParaRPr lang="en-US" dirty="0"/>
                    </a:p>
                  </a:txBody>
                  <a:tcPr/>
                </a:tc>
                <a:extLst>
                  <a:ext uri="{0D108BD9-81ED-4DB2-BD59-A6C34878D82A}">
                    <a16:rowId xmlns:a16="http://schemas.microsoft.com/office/drawing/2014/main" val="705837210"/>
                  </a:ext>
                </a:extLst>
              </a:tr>
              <a:tr h="566834">
                <a:tc>
                  <a:txBody>
                    <a:bodyPr/>
                    <a:lstStyle/>
                    <a:p>
                      <a:r>
                        <a:rPr lang="en-US" dirty="0" smtClean="0"/>
                        <a:t>Blue Tilapia </a:t>
                      </a:r>
                      <a:endParaRPr lang="en-US" dirty="0"/>
                    </a:p>
                  </a:txBody>
                  <a:tcPr/>
                </a:tc>
                <a:tc>
                  <a:txBody>
                    <a:bodyPr/>
                    <a:lstStyle/>
                    <a:p>
                      <a:pPr algn="l" fontAlgn="t"/>
                      <a:r>
                        <a:rPr lang="en-US" sz="1800" b="0" i="1" u="none" strike="noStrike" dirty="0" err="1">
                          <a:solidFill>
                            <a:srgbClr val="000000"/>
                          </a:solidFill>
                          <a:effectLst/>
                          <a:latin typeface="+mn-lt"/>
                        </a:rPr>
                        <a:t>Oreochromis</a:t>
                      </a:r>
                      <a:r>
                        <a:rPr lang="en-US" sz="1800" b="0" i="1" u="none" strike="noStrike" dirty="0">
                          <a:solidFill>
                            <a:srgbClr val="000000"/>
                          </a:solidFill>
                          <a:effectLst/>
                          <a:latin typeface="+mn-lt"/>
                        </a:rPr>
                        <a:t> aureus</a:t>
                      </a:r>
                    </a:p>
                  </a:txBody>
                  <a:tcPr marL="6350" marR="6350" marT="6350" marB="0"/>
                </a:tc>
                <a:tc>
                  <a:txBody>
                    <a:bodyPr/>
                    <a:lstStyle/>
                    <a:p>
                      <a:r>
                        <a:rPr lang="en-US" dirty="0" smtClean="0"/>
                        <a:t>37%</a:t>
                      </a:r>
                      <a:endParaRPr lang="en-US" dirty="0"/>
                    </a:p>
                  </a:txBody>
                  <a:tcPr/>
                </a:tc>
                <a:tc>
                  <a:txBody>
                    <a:bodyPr/>
                    <a:lstStyle/>
                    <a:p>
                      <a:r>
                        <a:rPr lang="en-US" dirty="0" smtClean="0"/>
                        <a:t>High</a:t>
                      </a:r>
                      <a:r>
                        <a:rPr lang="en-US" baseline="0" dirty="0" smtClean="0"/>
                        <a:t> risk </a:t>
                      </a:r>
                      <a:endParaRPr lang="en-US" dirty="0"/>
                    </a:p>
                  </a:txBody>
                  <a:tcPr/>
                </a:tc>
                <a:extLst>
                  <a:ext uri="{0D108BD9-81ED-4DB2-BD59-A6C34878D82A}">
                    <a16:rowId xmlns:a16="http://schemas.microsoft.com/office/drawing/2014/main" val="1932712722"/>
                  </a:ext>
                </a:extLst>
              </a:tr>
              <a:tr h="566834">
                <a:tc>
                  <a:txBody>
                    <a:bodyPr/>
                    <a:lstStyle/>
                    <a:p>
                      <a:r>
                        <a:rPr lang="en-US" dirty="0" smtClean="0"/>
                        <a:t>Redbelly</a:t>
                      </a:r>
                      <a:r>
                        <a:rPr lang="en-US" baseline="0" dirty="0" smtClean="0"/>
                        <a:t> Tilapia</a:t>
                      </a:r>
                      <a:endParaRPr lang="en-US" dirty="0"/>
                    </a:p>
                  </a:txBody>
                  <a:tcPr/>
                </a:tc>
                <a:tc>
                  <a:txBody>
                    <a:bodyPr/>
                    <a:lstStyle/>
                    <a:p>
                      <a:pPr algn="l" fontAlgn="t"/>
                      <a:r>
                        <a:rPr lang="en-US" sz="1800" b="0" i="1" u="none" strike="noStrike" dirty="0">
                          <a:solidFill>
                            <a:srgbClr val="000000"/>
                          </a:solidFill>
                          <a:effectLst/>
                          <a:latin typeface="+mn-lt"/>
                        </a:rPr>
                        <a:t>Tilapia </a:t>
                      </a:r>
                      <a:r>
                        <a:rPr lang="en-US" sz="1800" b="0" i="1" u="none" strike="noStrike" dirty="0" err="1">
                          <a:solidFill>
                            <a:srgbClr val="000000"/>
                          </a:solidFill>
                          <a:effectLst/>
                          <a:latin typeface="+mn-lt"/>
                        </a:rPr>
                        <a:t>zillii</a:t>
                      </a:r>
                      <a:endParaRPr lang="en-US" sz="1800" b="0" i="1" u="none" strike="noStrike" dirty="0">
                        <a:solidFill>
                          <a:srgbClr val="000000"/>
                        </a:solidFill>
                        <a:effectLst/>
                        <a:latin typeface="+mn-lt"/>
                      </a:endParaRPr>
                    </a:p>
                  </a:txBody>
                  <a:tcPr marL="6350" marR="6350" marT="6350" marB="0"/>
                </a:tc>
                <a:tc>
                  <a:txBody>
                    <a:bodyPr/>
                    <a:lstStyle/>
                    <a:p>
                      <a:r>
                        <a:rPr lang="en-US" dirty="0" smtClean="0"/>
                        <a:t>26%</a:t>
                      </a:r>
                      <a:endParaRPr lang="en-US" dirty="0"/>
                    </a:p>
                  </a:txBody>
                  <a:tcPr/>
                </a:tc>
                <a:tc>
                  <a:txBody>
                    <a:bodyPr/>
                    <a:lstStyle/>
                    <a:p>
                      <a:r>
                        <a:rPr lang="en-US" dirty="0" smtClean="0"/>
                        <a:t>High risk </a:t>
                      </a:r>
                      <a:endParaRPr lang="en-US" dirty="0"/>
                    </a:p>
                  </a:txBody>
                  <a:tcPr/>
                </a:tc>
                <a:extLst>
                  <a:ext uri="{0D108BD9-81ED-4DB2-BD59-A6C34878D82A}">
                    <a16:rowId xmlns:a16="http://schemas.microsoft.com/office/drawing/2014/main" val="1784128617"/>
                  </a:ext>
                </a:extLst>
              </a:tr>
              <a:tr h="566834">
                <a:tc>
                  <a:txBody>
                    <a:bodyPr/>
                    <a:lstStyle/>
                    <a:p>
                      <a:r>
                        <a:rPr lang="en-US" dirty="0" smtClean="0"/>
                        <a:t>Amazon sailfin</a:t>
                      </a:r>
                      <a:r>
                        <a:rPr lang="en-US" baseline="0" dirty="0" smtClean="0"/>
                        <a:t> catfish</a:t>
                      </a:r>
                      <a:endParaRPr lang="en-US" dirty="0"/>
                    </a:p>
                  </a:txBody>
                  <a:tcPr/>
                </a:tc>
                <a:tc>
                  <a:txBody>
                    <a:bodyPr/>
                    <a:lstStyle/>
                    <a:p>
                      <a:pPr algn="l" fontAlgn="t"/>
                      <a:r>
                        <a:rPr lang="en-US" sz="1800" b="0" i="1" u="none" strike="noStrike" dirty="0" err="1">
                          <a:solidFill>
                            <a:srgbClr val="000000"/>
                          </a:solidFill>
                          <a:effectLst/>
                          <a:latin typeface="+mn-lt"/>
                        </a:rPr>
                        <a:t>Pterygoplichthys</a:t>
                      </a:r>
                      <a:r>
                        <a:rPr lang="en-US" sz="1800" b="0" i="1" u="none" strike="noStrike" dirty="0">
                          <a:solidFill>
                            <a:srgbClr val="000000"/>
                          </a:solidFill>
                          <a:effectLst/>
                          <a:latin typeface="+mn-lt"/>
                        </a:rPr>
                        <a:t> </a:t>
                      </a:r>
                      <a:r>
                        <a:rPr lang="en-US" sz="1800" b="0" i="1" u="none" strike="noStrike" dirty="0" err="1">
                          <a:solidFill>
                            <a:srgbClr val="000000"/>
                          </a:solidFill>
                          <a:effectLst/>
                          <a:latin typeface="+mn-lt"/>
                        </a:rPr>
                        <a:t>pardalis</a:t>
                      </a:r>
                      <a:r>
                        <a:rPr lang="en-US" sz="1800" b="0" i="1" u="none" strike="noStrike" dirty="0">
                          <a:solidFill>
                            <a:srgbClr val="000000"/>
                          </a:solidFill>
                          <a:effectLst/>
                          <a:latin typeface="+mn-lt"/>
                        </a:rPr>
                        <a:t> </a:t>
                      </a:r>
                    </a:p>
                  </a:txBody>
                  <a:tcPr marL="6350" marR="6350" marT="6350" marB="0"/>
                </a:tc>
                <a:tc>
                  <a:txBody>
                    <a:bodyPr/>
                    <a:lstStyle/>
                    <a:p>
                      <a:r>
                        <a:rPr lang="en-US" dirty="0" smtClean="0"/>
                        <a:t>47%</a:t>
                      </a:r>
                      <a:endParaRPr lang="en-US" dirty="0"/>
                    </a:p>
                  </a:txBody>
                  <a:tcPr/>
                </a:tc>
                <a:tc>
                  <a:txBody>
                    <a:bodyPr/>
                    <a:lstStyle/>
                    <a:p>
                      <a:r>
                        <a:rPr lang="en-US" dirty="0" smtClean="0"/>
                        <a:t>High risk </a:t>
                      </a:r>
                      <a:endParaRPr lang="en-US" dirty="0"/>
                    </a:p>
                  </a:txBody>
                  <a:tcPr/>
                </a:tc>
                <a:extLst>
                  <a:ext uri="{0D108BD9-81ED-4DB2-BD59-A6C34878D82A}">
                    <a16:rowId xmlns:a16="http://schemas.microsoft.com/office/drawing/2014/main" val="3558787533"/>
                  </a:ext>
                </a:extLst>
              </a:tr>
              <a:tr h="566834">
                <a:tc>
                  <a:txBody>
                    <a:bodyPr/>
                    <a:lstStyle/>
                    <a:p>
                      <a:r>
                        <a:rPr lang="en-US" dirty="0" smtClean="0"/>
                        <a:t>Nile Tilapia</a:t>
                      </a:r>
                      <a:endParaRPr lang="en-US" dirty="0"/>
                    </a:p>
                  </a:txBody>
                  <a:tcPr/>
                </a:tc>
                <a:tc>
                  <a:txBody>
                    <a:bodyPr/>
                    <a:lstStyle/>
                    <a:p>
                      <a:pPr algn="l" fontAlgn="t"/>
                      <a:r>
                        <a:rPr lang="en-US" sz="1800" b="0" i="1" u="none" strike="noStrike" dirty="0" err="1">
                          <a:solidFill>
                            <a:srgbClr val="000000"/>
                          </a:solidFill>
                          <a:effectLst/>
                          <a:latin typeface="+mn-lt"/>
                        </a:rPr>
                        <a:t>Oreochromis</a:t>
                      </a:r>
                      <a:r>
                        <a:rPr lang="en-US" sz="1800" b="0" i="1" u="none" strike="noStrike" dirty="0">
                          <a:solidFill>
                            <a:srgbClr val="000000"/>
                          </a:solidFill>
                          <a:effectLst/>
                          <a:latin typeface="+mn-lt"/>
                        </a:rPr>
                        <a:t> </a:t>
                      </a:r>
                      <a:r>
                        <a:rPr lang="en-US" sz="1800" b="0" i="1" u="none" strike="noStrike" dirty="0" err="1">
                          <a:solidFill>
                            <a:srgbClr val="000000"/>
                          </a:solidFill>
                          <a:effectLst/>
                          <a:latin typeface="+mn-lt"/>
                        </a:rPr>
                        <a:t>niloticus</a:t>
                      </a:r>
                      <a:endParaRPr lang="en-US" sz="1800" b="0" i="1" u="none" strike="noStrike" dirty="0">
                        <a:solidFill>
                          <a:srgbClr val="000000"/>
                        </a:solidFill>
                        <a:effectLst/>
                        <a:latin typeface="+mn-lt"/>
                      </a:endParaRPr>
                    </a:p>
                  </a:txBody>
                  <a:tcPr marL="6350" marR="6350" marT="6350" marB="0"/>
                </a:tc>
                <a:tc>
                  <a:txBody>
                    <a:bodyPr/>
                    <a:lstStyle/>
                    <a:p>
                      <a:r>
                        <a:rPr lang="en-US" dirty="0" smtClean="0"/>
                        <a:t>54%</a:t>
                      </a:r>
                      <a:endParaRPr lang="en-US" dirty="0"/>
                    </a:p>
                  </a:txBody>
                  <a:tcPr/>
                </a:tc>
                <a:tc>
                  <a:txBody>
                    <a:bodyPr/>
                    <a:lstStyle/>
                    <a:p>
                      <a:r>
                        <a:rPr lang="en-US" dirty="0" smtClean="0"/>
                        <a:t>High risk </a:t>
                      </a:r>
                      <a:endParaRPr lang="en-US" dirty="0"/>
                    </a:p>
                  </a:txBody>
                  <a:tcPr/>
                </a:tc>
                <a:extLst>
                  <a:ext uri="{0D108BD9-81ED-4DB2-BD59-A6C34878D82A}">
                    <a16:rowId xmlns:a16="http://schemas.microsoft.com/office/drawing/2014/main" val="356107563"/>
                  </a:ext>
                </a:extLst>
              </a:tr>
              <a:tr h="566834">
                <a:tc>
                  <a:txBody>
                    <a:bodyPr/>
                    <a:lstStyle/>
                    <a:p>
                      <a:r>
                        <a:rPr lang="en-US" dirty="0" smtClean="0"/>
                        <a:t>Least Killifish</a:t>
                      </a:r>
                      <a:endParaRPr lang="en-US" dirty="0"/>
                    </a:p>
                  </a:txBody>
                  <a:tcPr/>
                </a:tc>
                <a:tc>
                  <a:txBody>
                    <a:bodyPr/>
                    <a:lstStyle/>
                    <a:p>
                      <a:pPr algn="l" fontAlgn="b"/>
                      <a:r>
                        <a:rPr lang="en-US" sz="1800" b="0" i="1" u="none" strike="noStrike" dirty="0" err="1">
                          <a:solidFill>
                            <a:srgbClr val="000000"/>
                          </a:solidFill>
                          <a:effectLst/>
                          <a:latin typeface="+mn-lt"/>
                        </a:rPr>
                        <a:t>Heterandria</a:t>
                      </a:r>
                      <a:r>
                        <a:rPr lang="en-US" sz="1800" b="0" i="1" u="none" strike="noStrike" dirty="0">
                          <a:solidFill>
                            <a:srgbClr val="000000"/>
                          </a:solidFill>
                          <a:effectLst/>
                          <a:latin typeface="+mn-lt"/>
                        </a:rPr>
                        <a:t> </a:t>
                      </a:r>
                      <a:r>
                        <a:rPr lang="en-US" sz="1800" b="0" i="1" u="none" strike="noStrike" dirty="0" err="1">
                          <a:solidFill>
                            <a:srgbClr val="000000"/>
                          </a:solidFill>
                          <a:effectLst/>
                          <a:latin typeface="+mn-lt"/>
                        </a:rPr>
                        <a:t>formosa</a:t>
                      </a:r>
                      <a:endParaRPr lang="en-US" sz="1800" b="0" i="1" u="none" strike="noStrike" dirty="0">
                        <a:solidFill>
                          <a:srgbClr val="000000"/>
                        </a:solidFill>
                        <a:effectLst/>
                        <a:latin typeface="+mn-lt"/>
                      </a:endParaRPr>
                    </a:p>
                  </a:txBody>
                  <a:tcPr marL="6350" marR="6350" marT="6350" marB="0" anchor="b"/>
                </a:tc>
                <a:tc>
                  <a:txBody>
                    <a:bodyPr/>
                    <a:lstStyle/>
                    <a:p>
                      <a:r>
                        <a:rPr lang="en-US" dirty="0" smtClean="0"/>
                        <a:t>94%</a:t>
                      </a:r>
                      <a:endParaRPr lang="en-US" dirty="0"/>
                    </a:p>
                  </a:txBody>
                  <a:tcPr/>
                </a:tc>
                <a:tc>
                  <a:txBody>
                    <a:bodyPr/>
                    <a:lstStyle/>
                    <a:p>
                      <a:r>
                        <a:rPr lang="en-US" dirty="0" smtClean="0"/>
                        <a:t>Increased</a:t>
                      </a:r>
                      <a:r>
                        <a:rPr lang="en-US" baseline="0" dirty="0" smtClean="0"/>
                        <a:t> from Medium to High Risk</a:t>
                      </a:r>
                      <a:endParaRPr lang="en-US" dirty="0"/>
                    </a:p>
                  </a:txBody>
                  <a:tcPr/>
                </a:tc>
                <a:extLst>
                  <a:ext uri="{0D108BD9-81ED-4DB2-BD59-A6C34878D82A}">
                    <a16:rowId xmlns:a16="http://schemas.microsoft.com/office/drawing/2014/main" val="1667183379"/>
                  </a:ext>
                </a:extLst>
              </a:tr>
              <a:tr h="566834">
                <a:tc>
                  <a:txBody>
                    <a:bodyPr/>
                    <a:lstStyle/>
                    <a:p>
                      <a:r>
                        <a:rPr lang="en-US" dirty="0" smtClean="0"/>
                        <a:t>Rough shiner</a:t>
                      </a:r>
                      <a:endParaRPr lang="en-US" dirty="0"/>
                    </a:p>
                  </a:txBody>
                  <a:tcPr/>
                </a:tc>
                <a:tc>
                  <a:txBody>
                    <a:bodyPr/>
                    <a:lstStyle/>
                    <a:p>
                      <a:pPr algn="l" fontAlgn="b"/>
                      <a:r>
                        <a:rPr lang="en-US" sz="1800" b="0" i="0" u="none" strike="noStrike" dirty="0" err="1">
                          <a:solidFill>
                            <a:srgbClr val="000000"/>
                          </a:solidFill>
                          <a:effectLst/>
                          <a:latin typeface="+mn-lt"/>
                        </a:rPr>
                        <a:t>Notropis</a:t>
                      </a:r>
                      <a:r>
                        <a:rPr lang="en-US" sz="1800" b="0" i="0" u="none" strike="noStrike" dirty="0">
                          <a:solidFill>
                            <a:srgbClr val="000000"/>
                          </a:solidFill>
                          <a:effectLst/>
                          <a:latin typeface="+mn-lt"/>
                        </a:rPr>
                        <a:t> </a:t>
                      </a:r>
                      <a:r>
                        <a:rPr lang="en-US" sz="1800" b="0" i="0" u="none" strike="noStrike" dirty="0" err="1">
                          <a:solidFill>
                            <a:srgbClr val="000000"/>
                          </a:solidFill>
                          <a:effectLst/>
                          <a:latin typeface="+mn-lt"/>
                        </a:rPr>
                        <a:t>baileyi</a:t>
                      </a:r>
                      <a:endParaRPr lang="en-US" sz="1800" b="0" i="0" u="none" strike="noStrike" dirty="0">
                        <a:solidFill>
                          <a:srgbClr val="000000"/>
                        </a:solidFill>
                        <a:effectLst/>
                        <a:latin typeface="+mn-lt"/>
                      </a:endParaRPr>
                    </a:p>
                  </a:txBody>
                  <a:tcPr marL="6350" marR="6350" marT="6350" marB="0" anchor="b"/>
                </a:tc>
                <a:tc>
                  <a:txBody>
                    <a:bodyPr/>
                    <a:lstStyle/>
                    <a:p>
                      <a:r>
                        <a:rPr lang="en-US" dirty="0" smtClean="0"/>
                        <a:t>76%</a:t>
                      </a:r>
                      <a:endParaRPr lang="en-US" dirty="0"/>
                    </a:p>
                  </a:txBody>
                  <a:tcPr/>
                </a:tc>
                <a:tc>
                  <a:txBody>
                    <a:bodyPr/>
                    <a:lstStyle/>
                    <a:p>
                      <a:r>
                        <a:rPr lang="en-US" dirty="0" smtClean="0"/>
                        <a:t>Increase</a:t>
                      </a:r>
                      <a:r>
                        <a:rPr lang="en-US" baseline="0" dirty="0" smtClean="0"/>
                        <a:t>d from low risk to high risk </a:t>
                      </a:r>
                      <a:endParaRPr lang="en-US" dirty="0"/>
                    </a:p>
                  </a:txBody>
                  <a:tcPr/>
                </a:tc>
                <a:extLst>
                  <a:ext uri="{0D108BD9-81ED-4DB2-BD59-A6C34878D82A}">
                    <a16:rowId xmlns:a16="http://schemas.microsoft.com/office/drawing/2014/main" val="2187647273"/>
                  </a:ext>
                </a:extLst>
              </a:tr>
              <a:tr h="566834">
                <a:tc>
                  <a:txBody>
                    <a:bodyPr/>
                    <a:lstStyle/>
                    <a:p>
                      <a:r>
                        <a:rPr lang="en-US" dirty="0" smtClean="0"/>
                        <a:t>Butterfly Peacock</a:t>
                      </a:r>
                      <a:r>
                        <a:rPr lang="en-US" baseline="0" dirty="0" smtClean="0"/>
                        <a:t> Bass</a:t>
                      </a:r>
                      <a:endParaRPr lang="en-US" dirty="0"/>
                    </a:p>
                  </a:txBody>
                  <a:tcPr/>
                </a:tc>
                <a:tc>
                  <a:txBody>
                    <a:bodyPr/>
                    <a:lstStyle/>
                    <a:p>
                      <a:pPr algn="l" fontAlgn="b"/>
                      <a:r>
                        <a:rPr lang="en-US" sz="1800" b="0" i="0" u="none" strike="noStrike" dirty="0" err="1">
                          <a:solidFill>
                            <a:srgbClr val="000000"/>
                          </a:solidFill>
                          <a:effectLst/>
                          <a:latin typeface="+mn-lt"/>
                        </a:rPr>
                        <a:t>Cichla</a:t>
                      </a:r>
                      <a:r>
                        <a:rPr lang="en-US" sz="1800" b="0" i="0" u="none" strike="noStrike" dirty="0">
                          <a:solidFill>
                            <a:srgbClr val="000000"/>
                          </a:solidFill>
                          <a:effectLst/>
                          <a:latin typeface="+mn-lt"/>
                        </a:rPr>
                        <a:t> </a:t>
                      </a:r>
                      <a:r>
                        <a:rPr lang="en-US" sz="1800" b="0" i="0" u="none" strike="noStrike" dirty="0" err="1">
                          <a:solidFill>
                            <a:srgbClr val="000000"/>
                          </a:solidFill>
                          <a:effectLst/>
                          <a:latin typeface="+mn-lt"/>
                        </a:rPr>
                        <a:t>ocellaris</a:t>
                      </a:r>
                      <a:endParaRPr lang="en-US" sz="1800" b="0" i="0" u="none" strike="noStrike" dirty="0">
                        <a:solidFill>
                          <a:srgbClr val="000000"/>
                        </a:solidFill>
                        <a:effectLst/>
                        <a:latin typeface="+mn-lt"/>
                      </a:endParaRPr>
                    </a:p>
                  </a:txBody>
                  <a:tcPr marL="6350" marR="6350" marT="6350" marB="0" anchor="b"/>
                </a:tc>
                <a:tc>
                  <a:txBody>
                    <a:bodyPr/>
                    <a:lstStyle/>
                    <a:p>
                      <a:r>
                        <a:rPr lang="en-US" dirty="0" smtClean="0"/>
                        <a:t>84%</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Increase</a:t>
                      </a:r>
                      <a:r>
                        <a:rPr lang="en-US" baseline="0" dirty="0" smtClean="0"/>
                        <a:t>d from low risk to high risk </a:t>
                      </a:r>
                      <a:endParaRPr lang="en-US" dirty="0" smtClean="0"/>
                    </a:p>
                  </a:txBody>
                  <a:tcPr/>
                </a:tc>
                <a:extLst>
                  <a:ext uri="{0D108BD9-81ED-4DB2-BD59-A6C34878D82A}">
                    <a16:rowId xmlns:a16="http://schemas.microsoft.com/office/drawing/2014/main" val="2428994664"/>
                  </a:ext>
                </a:extLst>
              </a:tr>
            </a:tbl>
          </a:graphicData>
        </a:graphic>
      </p:graphicFrame>
    </p:spTree>
    <p:extLst>
      <p:ext uri="{BB962C8B-B14F-4D97-AF65-F5344CB8AC3E}">
        <p14:creationId xmlns:p14="http://schemas.microsoft.com/office/powerpoint/2010/main" val="2260962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095" y="246991"/>
            <a:ext cx="5088073" cy="1728113"/>
          </a:xfrm>
        </p:spPr>
        <p:txBody>
          <a:bodyPr>
            <a:normAutofit/>
          </a:bodyPr>
          <a:lstStyle/>
          <a:p>
            <a:r>
              <a:rPr lang="en-US" sz="4800" dirty="0" smtClean="0"/>
              <a:t>What WE Expect in Pennsylvania </a:t>
            </a:r>
            <a:endParaRPr lang="en-US" sz="4800" dirty="0"/>
          </a:p>
        </p:txBody>
      </p:sp>
      <p:sp>
        <p:nvSpPr>
          <p:cNvPr id="3" name="Content Placeholder 2"/>
          <p:cNvSpPr>
            <a:spLocks noGrp="1"/>
          </p:cNvSpPr>
          <p:nvPr>
            <p:ph idx="1"/>
          </p:nvPr>
        </p:nvSpPr>
        <p:spPr>
          <a:xfrm>
            <a:off x="948598" y="1828800"/>
            <a:ext cx="4622587" cy="5345443"/>
          </a:xfrm>
        </p:spPr>
        <p:txBody>
          <a:bodyPr/>
          <a:lstStyle/>
          <a:p>
            <a:r>
              <a:rPr lang="en-US" dirty="0" smtClean="0"/>
              <a:t>Warming temperatures</a:t>
            </a:r>
          </a:p>
          <a:p>
            <a:pPr lvl="1"/>
            <a:r>
              <a:rPr lang="en-US" dirty="0" smtClean="0"/>
              <a:t>Rapid warming the last few decades (last decade warmest on record)</a:t>
            </a:r>
          </a:p>
          <a:p>
            <a:pPr lvl="1"/>
            <a:r>
              <a:rPr lang="en-US" dirty="0" smtClean="0"/>
              <a:t>The commonwealth has warmed more than half a degree (F) in the last century </a:t>
            </a:r>
            <a:endParaRPr lang="en-US" dirty="0"/>
          </a:p>
        </p:txBody>
      </p:sp>
      <p:pic>
        <p:nvPicPr>
          <p:cNvPr id="4" name="Picture 3"/>
          <p:cNvPicPr>
            <a:picLocks noChangeAspect="1"/>
          </p:cNvPicPr>
          <p:nvPr/>
        </p:nvPicPr>
        <p:blipFill>
          <a:blip r:embed="rId3"/>
          <a:stretch>
            <a:fillRect/>
          </a:stretch>
        </p:blipFill>
        <p:spPr>
          <a:xfrm>
            <a:off x="5916168" y="573369"/>
            <a:ext cx="6231281" cy="5910122"/>
          </a:xfrm>
          <a:prstGeom prst="rect">
            <a:avLst/>
          </a:prstGeom>
        </p:spPr>
      </p:pic>
      <p:pic>
        <p:nvPicPr>
          <p:cNvPr id="6" name="Picture 5"/>
          <p:cNvPicPr>
            <a:picLocks noChangeAspect="1"/>
          </p:cNvPicPr>
          <p:nvPr/>
        </p:nvPicPr>
        <p:blipFill>
          <a:blip r:embed="rId4"/>
          <a:stretch>
            <a:fillRect/>
          </a:stretch>
        </p:blipFill>
        <p:spPr>
          <a:xfrm>
            <a:off x="1065602" y="3408378"/>
            <a:ext cx="3910159" cy="3449621"/>
          </a:xfrm>
          <a:prstGeom prst="rect">
            <a:avLst/>
          </a:prstGeom>
        </p:spPr>
      </p:pic>
    </p:spTree>
    <p:extLst>
      <p:ext uri="{BB962C8B-B14F-4D97-AF65-F5344CB8AC3E}">
        <p14:creationId xmlns:p14="http://schemas.microsoft.com/office/powerpoint/2010/main" val="8651692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azon Peacock Bass species Cichla ocella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614" y="-201367"/>
            <a:ext cx="5685576" cy="2853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Butterfly Peacock Bass</a:t>
            </a:r>
            <a:br>
              <a:rPr lang="en-US" dirty="0" smtClean="0"/>
            </a:br>
            <a:r>
              <a:rPr lang="en-US" sz="3200" dirty="0" smtClean="0"/>
              <a:t>(</a:t>
            </a:r>
            <a:r>
              <a:rPr lang="en-US" sz="3200" i="1" dirty="0" err="1" smtClean="0"/>
              <a:t>Cichla</a:t>
            </a:r>
            <a:r>
              <a:rPr lang="en-US" sz="3200" i="1" dirty="0" smtClean="0"/>
              <a:t> </a:t>
            </a:r>
            <a:r>
              <a:rPr lang="en-US" sz="3200" i="1" dirty="0" err="1" smtClean="0"/>
              <a:t>ocellaris</a:t>
            </a:r>
            <a:r>
              <a:rPr lang="en-US" sz="3200" dirty="0" smtClean="0"/>
              <a:t>) </a:t>
            </a:r>
            <a:endParaRPr lang="en-US" sz="3200" dirty="0"/>
          </a:p>
        </p:txBody>
      </p:sp>
      <p:sp>
        <p:nvSpPr>
          <p:cNvPr id="4" name="Text Placeholder 3"/>
          <p:cNvSpPr>
            <a:spLocks noGrp="1"/>
          </p:cNvSpPr>
          <p:nvPr>
            <p:ph type="body" sz="half" idx="2"/>
          </p:nvPr>
        </p:nvSpPr>
        <p:spPr>
          <a:xfrm>
            <a:off x="1024128" y="1930247"/>
            <a:ext cx="4389120" cy="3762294"/>
          </a:xfrm>
        </p:spPr>
        <p:txBody>
          <a:bodyPr>
            <a:noAutofit/>
          </a:bodyPr>
          <a:lstStyle/>
          <a:p>
            <a:r>
              <a:rPr lang="en-US" sz="2000" dirty="0" smtClean="0"/>
              <a:t>Native Range: South America </a:t>
            </a:r>
          </a:p>
          <a:p>
            <a:r>
              <a:rPr lang="en-US" sz="2000" dirty="0" smtClean="0"/>
              <a:t>Introduction: </a:t>
            </a:r>
            <a:r>
              <a:rPr lang="en-US" sz="2000" i="1" dirty="0" smtClean="0"/>
              <a:t>Stocked </a:t>
            </a:r>
            <a:r>
              <a:rPr lang="en-US" sz="2000" dirty="0" smtClean="0"/>
              <a:t>by </a:t>
            </a:r>
            <a:r>
              <a:rPr lang="en-US" sz="2000" dirty="0"/>
              <a:t>state </a:t>
            </a:r>
            <a:r>
              <a:rPr lang="en-US" sz="2000" dirty="0" smtClean="0"/>
              <a:t>agencies in Florida </a:t>
            </a:r>
            <a:r>
              <a:rPr lang="en-US" sz="2000" dirty="0"/>
              <a:t>as a sport </a:t>
            </a:r>
            <a:r>
              <a:rPr lang="en-US" sz="2000" dirty="0" smtClean="0"/>
              <a:t>fish and biological control agent </a:t>
            </a:r>
            <a:endParaRPr lang="en-US" sz="2000" dirty="0"/>
          </a:p>
          <a:p>
            <a:r>
              <a:rPr lang="en-US" sz="2000" dirty="0" smtClean="0"/>
              <a:t>Impacts: Voracious </a:t>
            </a:r>
            <a:r>
              <a:rPr lang="en-US" sz="2000" dirty="0" err="1" smtClean="0"/>
              <a:t>piscivore</a:t>
            </a:r>
            <a:r>
              <a:rPr lang="en-US" sz="2000" dirty="0" smtClean="0"/>
              <a:t> </a:t>
            </a:r>
            <a:r>
              <a:rPr lang="en-US" sz="2000" dirty="0"/>
              <a:t>capable of greatly modifying ecosystems where introduced. Some studies have reported as much as a 25% decline of forage fish from canals in which </a:t>
            </a:r>
            <a:r>
              <a:rPr lang="en-US" sz="2000" i="1" dirty="0"/>
              <a:t>C. </a:t>
            </a:r>
            <a:r>
              <a:rPr lang="en-US" sz="2000" i="1" dirty="0" err="1"/>
              <a:t>ocellaris</a:t>
            </a:r>
            <a:r>
              <a:rPr lang="en-US" sz="2000" dirty="0"/>
              <a:t> have been introduced</a:t>
            </a:r>
            <a:r>
              <a:rPr lang="en-US" sz="2000" dirty="0" smtClean="0"/>
              <a:t>.</a:t>
            </a:r>
          </a:p>
          <a:p>
            <a:r>
              <a:rPr lang="en-US" sz="2000" dirty="0" smtClean="0"/>
              <a:t>Current Climate6: 0</a:t>
            </a:r>
          </a:p>
          <a:p>
            <a:r>
              <a:rPr lang="en-US" sz="2000" dirty="0" smtClean="0"/>
              <a:t>2050 </a:t>
            </a:r>
            <a:r>
              <a:rPr lang="en-US" sz="2000" dirty="0" err="1" smtClean="0"/>
              <a:t>rcp</a:t>
            </a:r>
            <a:r>
              <a:rPr lang="en-US" sz="2000" dirty="0" smtClean="0"/>
              <a:t> 8.5: 0.344</a:t>
            </a:r>
          </a:p>
          <a:p>
            <a:r>
              <a:rPr lang="en-US" sz="2000" dirty="0" smtClean="0"/>
              <a:t>2070 </a:t>
            </a:r>
            <a:r>
              <a:rPr lang="en-US" sz="2000" dirty="0" err="1" smtClean="0"/>
              <a:t>rcp</a:t>
            </a:r>
            <a:r>
              <a:rPr lang="en-US" sz="2000" dirty="0" smtClean="0"/>
              <a:t> 8.5: 0.841</a:t>
            </a:r>
            <a:endParaRPr lang="en-US" sz="2000" dirty="0"/>
          </a:p>
        </p:txBody>
      </p:sp>
      <p:pic>
        <p:nvPicPr>
          <p:cNvPr id="5" name="Picture 4"/>
          <p:cNvPicPr>
            <a:picLocks noChangeAspect="1"/>
          </p:cNvPicPr>
          <p:nvPr/>
        </p:nvPicPr>
        <p:blipFill>
          <a:blip r:embed="rId4"/>
          <a:stretch>
            <a:fillRect/>
          </a:stretch>
        </p:blipFill>
        <p:spPr>
          <a:xfrm>
            <a:off x="6106267" y="2651758"/>
            <a:ext cx="5395923" cy="4169577"/>
          </a:xfrm>
          <a:prstGeom prst="rect">
            <a:avLst/>
          </a:prstGeom>
        </p:spPr>
      </p:pic>
      <p:sp>
        <p:nvSpPr>
          <p:cNvPr id="3" name="TextBox 2"/>
          <p:cNvSpPr txBox="1"/>
          <p:nvPr/>
        </p:nvSpPr>
        <p:spPr>
          <a:xfrm rot="20651321">
            <a:off x="3650352" y="5243274"/>
            <a:ext cx="4105098" cy="523220"/>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alpha val="43137"/>
                    </a:srgbClr>
                  </a:outerShdw>
                </a:effectLst>
              </a:rPr>
              <a:t>Increase of 84% suitability!</a:t>
            </a:r>
            <a:endParaRPr lang="en-US" sz="28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82068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798321" y="192578"/>
            <a:ext cx="8625840" cy="6665422"/>
            <a:chOff x="1894574" y="192578"/>
            <a:chExt cx="8625840" cy="6665422"/>
          </a:xfrm>
        </p:grpSpPr>
        <p:pic>
          <p:nvPicPr>
            <p:cNvPr id="11" name="Picture 10"/>
            <p:cNvPicPr>
              <a:picLocks noChangeAspect="1"/>
            </p:cNvPicPr>
            <p:nvPr/>
          </p:nvPicPr>
          <p:blipFill>
            <a:blip r:embed="rId3"/>
            <a:stretch>
              <a:fillRect/>
            </a:stretch>
          </p:blipFill>
          <p:spPr>
            <a:xfrm>
              <a:off x="1894574" y="192578"/>
              <a:ext cx="8625840" cy="6665422"/>
            </a:xfrm>
            <a:prstGeom prst="rect">
              <a:avLst/>
            </a:prstGeom>
          </p:spPr>
        </p:pic>
        <p:sp>
          <p:nvSpPr>
            <p:cNvPr id="15" name="TextBox 14"/>
            <p:cNvSpPr txBox="1"/>
            <p:nvPr/>
          </p:nvSpPr>
          <p:spPr>
            <a:xfrm>
              <a:off x="2842933" y="4226559"/>
              <a:ext cx="4042645" cy="830997"/>
            </a:xfrm>
            <a:prstGeom prst="rect">
              <a:avLst/>
            </a:prstGeom>
            <a:noFill/>
          </p:spPr>
          <p:txBody>
            <a:bodyPr wrap="none" rtlCol="0">
              <a:spAutoFit/>
            </a:bodyPr>
            <a:lstStyle/>
            <a:p>
              <a:r>
                <a:rPr lang="en-US" sz="2400" dirty="0" smtClean="0"/>
                <a:t>413/491 score of 6 or greater</a:t>
              </a:r>
            </a:p>
            <a:p>
              <a:r>
                <a:rPr lang="en-US" sz="2400" dirty="0" smtClean="0"/>
                <a:t>= Climate6 of 0.84 </a:t>
              </a:r>
              <a:endParaRPr lang="en-US" sz="2400" dirty="0"/>
            </a:p>
          </p:txBody>
        </p:sp>
      </p:grpSp>
    </p:spTree>
    <p:extLst>
      <p:ext uri="{BB962C8B-B14F-4D97-AF65-F5344CB8AC3E}">
        <p14:creationId xmlns:p14="http://schemas.microsoft.com/office/powerpoint/2010/main" val="11833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11661" y="4226559"/>
            <a:ext cx="3702809" cy="830997"/>
          </a:xfrm>
          <a:prstGeom prst="rect">
            <a:avLst/>
          </a:prstGeom>
          <a:noFill/>
        </p:spPr>
        <p:txBody>
          <a:bodyPr wrap="none" rtlCol="0">
            <a:spAutoFit/>
          </a:bodyPr>
          <a:lstStyle/>
          <a:p>
            <a:r>
              <a:rPr lang="en-US" sz="2400" dirty="0" smtClean="0"/>
              <a:t>0/425 score of 6 or greater</a:t>
            </a:r>
          </a:p>
          <a:p>
            <a:r>
              <a:rPr lang="en-US" sz="2400" dirty="0" smtClean="0"/>
              <a:t>= Climate6 of 0</a:t>
            </a:r>
            <a:endParaRPr lang="en-US" sz="2400" dirty="0"/>
          </a:p>
        </p:txBody>
      </p:sp>
      <p:grpSp>
        <p:nvGrpSpPr>
          <p:cNvPr id="6" name="Group 5"/>
          <p:cNvGrpSpPr/>
          <p:nvPr/>
        </p:nvGrpSpPr>
        <p:grpSpPr>
          <a:xfrm>
            <a:off x="2030928" y="202494"/>
            <a:ext cx="8460607" cy="6537742"/>
            <a:chOff x="1540041" y="183243"/>
            <a:chExt cx="8460607" cy="653774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041" y="183243"/>
              <a:ext cx="8460607" cy="6537742"/>
            </a:xfrm>
            <a:prstGeom prst="rect">
              <a:avLst/>
            </a:prstGeom>
          </p:spPr>
        </p:pic>
        <p:sp>
          <p:nvSpPr>
            <p:cNvPr id="5" name="TextBox 4"/>
            <p:cNvSpPr txBox="1"/>
            <p:nvPr/>
          </p:nvSpPr>
          <p:spPr>
            <a:xfrm>
              <a:off x="2652861" y="4226558"/>
              <a:ext cx="4042645" cy="830997"/>
            </a:xfrm>
            <a:prstGeom prst="rect">
              <a:avLst/>
            </a:prstGeom>
            <a:noFill/>
          </p:spPr>
          <p:txBody>
            <a:bodyPr wrap="none" rtlCol="0">
              <a:spAutoFit/>
            </a:bodyPr>
            <a:lstStyle/>
            <a:p>
              <a:r>
                <a:rPr lang="en-US" sz="2400" dirty="0" smtClean="0"/>
                <a:t>266/425 score of 6 or greater</a:t>
              </a:r>
            </a:p>
            <a:p>
              <a:r>
                <a:rPr lang="en-US" sz="2400" dirty="0" smtClean="0"/>
                <a:t>= Climate6 of .507</a:t>
              </a:r>
              <a:endParaRPr lang="en-US" sz="2400" dirty="0"/>
            </a:p>
          </p:txBody>
        </p:sp>
      </p:grpSp>
    </p:spTree>
    <p:extLst>
      <p:ext uri="{BB962C8B-B14F-4D97-AF65-F5344CB8AC3E}">
        <p14:creationId xmlns:p14="http://schemas.microsoft.com/office/powerpoint/2010/main" val="92931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a:xfrm>
            <a:off x="843375" y="2200940"/>
            <a:ext cx="11075723" cy="4023360"/>
          </a:xfrm>
        </p:spPr>
        <p:txBody>
          <a:bodyPr>
            <a:normAutofit lnSpcReduction="10000"/>
          </a:bodyPr>
          <a:lstStyle/>
          <a:p>
            <a:pPr>
              <a:buFont typeface="Wingdings" panose="05000000000000000000" pitchFamily="2" charset="2"/>
              <a:buChar char="§"/>
            </a:pPr>
            <a:r>
              <a:rPr lang="en-US" sz="2800" dirty="0" smtClean="0"/>
              <a:t>Distribution changes of invasive species are difficult to relate to climate because they may not have had time to spread to their climatic limits</a:t>
            </a:r>
          </a:p>
          <a:p>
            <a:pPr>
              <a:buFont typeface="Wingdings" panose="05000000000000000000" pitchFamily="2" charset="2"/>
              <a:buChar char="§"/>
            </a:pPr>
            <a:r>
              <a:rPr lang="en-US" sz="2800" dirty="0" smtClean="0"/>
              <a:t>The rate at which a species spreads depends on many system and species-specific factors, and these factors make it difficult to form broad generalizations </a:t>
            </a:r>
          </a:p>
          <a:p>
            <a:pPr>
              <a:buFont typeface="Wingdings" panose="05000000000000000000" pitchFamily="2" charset="2"/>
              <a:buChar char="§"/>
            </a:pPr>
            <a:r>
              <a:rPr lang="en-US" sz="2800" dirty="0"/>
              <a:t>Provides only a first “filter” </a:t>
            </a:r>
            <a:endParaRPr lang="en-US" sz="2800" dirty="0" smtClean="0"/>
          </a:p>
          <a:p>
            <a:pPr>
              <a:buFont typeface="Wingdings" panose="05000000000000000000" pitchFamily="2" charset="2"/>
              <a:buChar char="§"/>
            </a:pPr>
            <a:r>
              <a:rPr lang="en-US" sz="2800" dirty="0" smtClean="0"/>
              <a:t>RAMP source records pulled from GBIF are difficult to QA/QC and may be subjective; one record included or not included may have a significant impact on the output</a:t>
            </a:r>
          </a:p>
        </p:txBody>
      </p:sp>
    </p:spTree>
    <p:extLst>
      <p:ext uri="{BB962C8B-B14F-4D97-AF65-F5344CB8AC3E}">
        <p14:creationId xmlns:p14="http://schemas.microsoft.com/office/powerpoint/2010/main" val="38456840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044" y="1356396"/>
            <a:ext cx="4737693" cy="1386803"/>
          </a:xfrm>
        </p:spPr>
        <p:txBody>
          <a:bodyPr>
            <a:normAutofit fontScale="90000"/>
          </a:bodyPr>
          <a:lstStyle/>
          <a:p>
            <a:r>
              <a:rPr lang="en-US" dirty="0" smtClean="0"/>
              <a:t>Supplement Pennsylvania’s Aquatic Invasive Species management plan </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60887" y="232676"/>
            <a:ext cx="3859373" cy="6158576"/>
          </a:xfrm>
        </p:spPr>
      </p:pic>
    </p:spTree>
    <p:extLst>
      <p:ext uri="{BB962C8B-B14F-4D97-AF65-F5344CB8AC3E}">
        <p14:creationId xmlns:p14="http://schemas.microsoft.com/office/powerpoint/2010/main" val="24285756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t="23398" r="18010"/>
          <a:stretch>
            <a:fillRect/>
          </a:stretch>
        </p:blipFill>
        <p:spPr bwMode="auto">
          <a:xfrm rot="21101814" flipH="1">
            <a:off x="6863415" y="3578139"/>
            <a:ext cx="3620436" cy="3821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515828" y="1684463"/>
            <a:ext cx="9720073" cy="4023360"/>
          </a:xfrm>
        </p:spPr>
        <p:txBody>
          <a:bodyPr/>
          <a:lstStyle/>
          <a:p>
            <a:r>
              <a:rPr lang="en-US" sz="3600" dirty="0" smtClean="0"/>
              <a:t>Sara Stahlman</a:t>
            </a:r>
          </a:p>
          <a:p>
            <a:r>
              <a:rPr lang="en-US" sz="3600" dirty="0" smtClean="0"/>
              <a:t>Extension Leader</a:t>
            </a:r>
          </a:p>
          <a:p>
            <a:r>
              <a:rPr lang="en-US" sz="3600" dirty="0" smtClean="0"/>
              <a:t>Pennsylvania Sea Grant </a:t>
            </a:r>
          </a:p>
          <a:p>
            <a:r>
              <a:rPr lang="en-US" sz="3600" dirty="0" smtClean="0"/>
              <a:t>814-217-9011 ext. 109</a:t>
            </a:r>
          </a:p>
          <a:p>
            <a:r>
              <a:rPr lang="en-US" sz="3600" dirty="0" smtClean="0">
                <a:hlinkClick r:id="rId4"/>
              </a:rPr>
              <a:t>sng121@psu.edu</a:t>
            </a:r>
            <a:r>
              <a:rPr lang="en-US" sz="3600" dirty="0" smtClean="0"/>
              <a:t> </a:t>
            </a:r>
          </a:p>
          <a:p>
            <a:endParaRPr lang="en-US" dirty="0"/>
          </a:p>
        </p:txBody>
      </p:sp>
      <p:grpSp>
        <p:nvGrpSpPr>
          <p:cNvPr id="4" name="Group 3"/>
          <p:cNvGrpSpPr/>
          <p:nvPr/>
        </p:nvGrpSpPr>
        <p:grpSpPr>
          <a:xfrm>
            <a:off x="0" y="5818996"/>
            <a:ext cx="12216243" cy="1063692"/>
            <a:chOff x="26272" y="8551546"/>
            <a:chExt cx="12192000" cy="1063692"/>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72" y="8870917"/>
              <a:ext cx="12192000" cy="744321"/>
            </a:xfrm>
            <a:prstGeom prst="rect">
              <a:avLst/>
            </a:prstGeom>
          </p:spPr>
        </p:pic>
        <p:pic>
          <p:nvPicPr>
            <p:cNvPr id="6"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9092" y="8551546"/>
              <a:ext cx="1546888" cy="980728"/>
            </a:xfrm>
            <a:prstGeom prst="rect">
              <a:avLst/>
            </a:prstGeom>
            <a:ln>
              <a:solidFill>
                <a:srgbClr val="344654"/>
              </a:solidFill>
            </a:ln>
          </p:spPr>
        </p:pic>
        <p:sp>
          <p:nvSpPr>
            <p:cNvPr id="7" name="TextBox 45"/>
            <p:cNvSpPr txBox="1"/>
            <p:nvPr/>
          </p:nvSpPr>
          <p:spPr>
            <a:xfrm>
              <a:off x="3974009" y="8907352"/>
              <a:ext cx="5985882" cy="707886"/>
            </a:xfrm>
            <a:prstGeom prst="rect">
              <a:avLst/>
            </a:prstGeom>
            <a:noFill/>
            <a:effectLst>
              <a:outerShdw blurRad="50800" dist="38100" dir="5400000" algn="t" rotWithShape="0">
                <a:schemeClr val="accent5">
                  <a:lumMod val="50000"/>
                  <a:alpha val="51000"/>
                </a:schemeClr>
              </a:outerShdw>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bg1"/>
                  </a:solidFill>
                  <a:effectLst>
                    <a:outerShdw blurRad="38100" dist="38100" dir="2700000" algn="tl">
                      <a:srgbClr val="000000">
                        <a:alpha val="43137"/>
                      </a:srgbClr>
                    </a:outerShdw>
                  </a:effectLst>
                </a:rPr>
                <a:t>Building Bridges Between Science and People                  seagrant.psu.edu</a:t>
              </a:r>
            </a:p>
          </p:txBody>
        </p:sp>
      </p:grpSp>
      <p:sp>
        <p:nvSpPr>
          <p:cNvPr id="8" name="Rectangle 7"/>
          <p:cNvSpPr/>
          <p:nvPr/>
        </p:nvSpPr>
        <p:spPr>
          <a:xfrm>
            <a:off x="-1" y="-1"/>
            <a:ext cx="1335807" cy="6113679"/>
          </a:xfrm>
          <a:prstGeom prst="rect">
            <a:avLst/>
          </a:prstGeom>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659389" y="710725"/>
            <a:ext cx="9760944" cy="3223"/>
          </a:xfrm>
          <a:prstGeom prst="line">
            <a:avLst/>
          </a:prstGeom>
          <a:ln w="15875"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8345473" y="351293"/>
            <a:ext cx="3232843" cy="375926"/>
            <a:chOff x="6950765" y="357049"/>
            <a:chExt cx="3232843" cy="375926"/>
          </a:xfrm>
        </p:grpSpPr>
        <p:sp>
          <p:nvSpPr>
            <p:cNvPr id="11" name="TextBox 10"/>
            <p:cNvSpPr txBox="1"/>
            <p:nvPr/>
          </p:nvSpPr>
          <p:spPr>
            <a:xfrm>
              <a:off x="9078434" y="363643"/>
              <a:ext cx="1105174" cy="369332"/>
            </a:xfrm>
            <a:prstGeom prst="rect">
              <a:avLst/>
            </a:prstGeom>
            <a:noFill/>
          </p:spPr>
          <p:txBody>
            <a:bodyPr wrap="none" rtlCol="0">
              <a:spAutoFit/>
            </a:bodyPr>
            <a:lstStyle/>
            <a:p>
              <a:r>
                <a:rPr lang="en-US" sz="1400" dirty="0" smtClean="0"/>
                <a:t>EDUCATION</a:t>
              </a:r>
              <a:r>
                <a:rPr lang="en-US" dirty="0" smtClean="0"/>
                <a:t> </a:t>
              </a:r>
              <a:endParaRPr lang="en-US" dirty="0"/>
            </a:p>
          </p:txBody>
        </p:sp>
        <p:grpSp>
          <p:nvGrpSpPr>
            <p:cNvPr id="12" name="Group 11"/>
            <p:cNvGrpSpPr/>
            <p:nvPr/>
          </p:nvGrpSpPr>
          <p:grpSpPr>
            <a:xfrm>
              <a:off x="6950765" y="357049"/>
              <a:ext cx="2139487" cy="369332"/>
              <a:chOff x="4211713" y="2573006"/>
              <a:chExt cx="2139487" cy="369332"/>
            </a:xfrm>
          </p:grpSpPr>
          <p:sp>
            <p:nvSpPr>
              <p:cNvPr id="13" name="TextBox 12"/>
              <p:cNvSpPr txBox="1"/>
              <p:nvPr/>
            </p:nvSpPr>
            <p:spPr>
              <a:xfrm>
                <a:off x="4211713" y="2573006"/>
                <a:ext cx="998543" cy="369332"/>
              </a:xfrm>
              <a:prstGeom prst="rect">
                <a:avLst/>
              </a:prstGeom>
              <a:noFill/>
            </p:spPr>
            <p:txBody>
              <a:bodyPr wrap="none" rtlCol="0">
                <a:spAutoFit/>
              </a:bodyPr>
              <a:lstStyle/>
              <a:p>
                <a:r>
                  <a:rPr lang="en-US" sz="1400" dirty="0" smtClean="0"/>
                  <a:t>RESEARCH</a:t>
                </a:r>
                <a:r>
                  <a:rPr lang="en-US" dirty="0" smtClean="0"/>
                  <a:t> </a:t>
                </a:r>
                <a:endParaRPr lang="en-US" dirty="0"/>
              </a:p>
            </p:txBody>
          </p:sp>
          <p:sp>
            <p:nvSpPr>
              <p:cNvPr id="14" name="Flowchart: Connector 13"/>
              <p:cNvSpPr/>
              <p:nvPr/>
            </p:nvSpPr>
            <p:spPr>
              <a:xfrm>
                <a:off x="5134842" y="2739751"/>
                <a:ext cx="75414" cy="84737"/>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TextBox 14"/>
              <p:cNvSpPr txBox="1"/>
              <p:nvPr/>
            </p:nvSpPr>
            <p:spPr>
              <a:xfrm>
                <a:off x="5215247" y="2619551"/>
                <a:ext cx="1135953" cy="307777"/>
              </a:xfrm>
              <a:prstGeom prst="rect">
                <a:avLst/>
              </a:prstGeom>
              <a:noFill/>
            </p:spPr>
            <p:txBody>
              <a:bodyPr wrap="square" rtlCol="0">
                <a:spAutoFit/>
              </a:bodyPr>
              <a:lstStyle/>
              <a:p>
                <a:r>
                  <a:rPr lang="en-US" sz="1400" dirty="0" smtClean="0"/>
                  <a:t>EXTENSION</a:t>
                </a:r>
                <a:endParaRPr lang="en-US" dirty="0"/>
              </a:p>
            </p:txBody>
          </p:sp>
          <p:sp>
            <p:nvSpPr>
              <p:cNvPr id="16" name="Flowchart: Connector 15"/>
              <p:cNvSpPr/>
              <p:nvPr/>
            </p:nvSpPr>
            <p:spPr>
              <a:xfrm>
                <a:off x="6219626" y="2731070"/>
                <a:ext cx="75414" cy="84737"/>
              </a:xfrm>
              <a:prstGeom prst="flowChartConnector">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grpSp>
      <p:pic>
        <p:nvPicPr>
          <p:cNvPr id="1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52400"/>
            <a:ext cx="1755775"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7145" y="132546"/>
            <a:ext cx="4971079" cy="3753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509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1"/>
          <p:cNvSpPr txBox="1">
            <a:spLocks/>
          </p:cNvSpPr>
          <p:nvPr/>
        </p:nvSpPr>
        <p:spPr bwMode="auto">
          <a:xfrm>
            <a:off x="6011477" y="1565622"/>
            <a:ext cx="55028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20000"/>
              </a:spcBef>
              <a:buClr>
                <a:srgbClr val="0067AB"/>
              </a:buClr>
              <a:buFont typeface="Arial" charset="0"/>
              <a:buNone/>
            </a:pPr>
            <a:r>
              <a:rPr lang="en-US" sz="6000" b="1" dirty="0">
                <a:solidFill>
                  <a:schemeClr val="accent1">
                    <a:lumMod val="50000"/>
                  </a:schemeClr>
                </a:solidFill>
                <a:latin typeface="Calibri" pitchFamily="34" charset="0"/>
              </a:rPr>
              <a:t>Days Per Year </a:t>
            </a:r>
          </a:p>
          <a:p>
            <a:pPr algn="ctr">
              <a:spcBef>
                <a:spcPct val="20000"/>
              </a:spcBef>
              <a:buClr>
                <a:srgbClr val="0067AB"/>
              </a:buClr>
              <a:buFont typeface="Arial" charset="0"/>
              <a:buNone/>
            </a:pPr>
            <a:r>
              <a:rPr lang="en-US" sz="6000" b="1" dirty="0">
                <a:solidFill>
                  <a:schemeClr val="accent1">
                    <a:lumMod val="50000"/>
                  </a:schemeClr>
                </a:solidFill>
                <a:latin typeface="Calibri" pitchFamily="34" charset="0"/>
              </a:rPr>
              <a:t>Over 90°F</a:t>
            </a:r>
          </a:p>
        </p:txBody>
      </p:sp>
      <p:pic>
        <p:nvPicPr>
          <p:cNvPr id="1945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9400" y="-1"/>
            <a:ext cx="4013200" cy="689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6"/>
          <p:cNvSpPr txBox="1">
            <a:spLocks noChangeArrowheads="1"/>
          </p:cNvSpPr>
          <p:nvPr/>
        </p:nvSpPr>
        <p:spPr bwMode="auto">
          <a:xfrm>
            <a:off x="5562600" y="5715000"/>
            <a:ext cx="5105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i="1" dirty="0">
                <a:solidFill>
                  <a:schemeClr val="bg1"/>
                </a:solidFill>
                <a:latin typeface="Calibri" pitchFamily="34" charset="0"/>
              </a:rPr>
              <a:t>Northeast Climate Impacts Assessment (NECIA). 2008. Climate Change in Pennsylvania: Impacts and Solutions for the Keystone State. </a:t>
            </a:r>
          </a:p>
        </p:txBody>
      </p:sp>
      <p:sp>
        <p:nvSpPr>
          <p:cNvPr id="7" name="Content Placeholder 1"/>
          <p:cNvSpPr txBox="1">
            <a:spLocks/>
          </p:cNvSpPr>
          <p:nvPr/>
        </p:nvSpPr>
        <p:spPr bwMode="auto">
          <a:xfrm>
            <a:off x="6011477" y="4331234"/>
            <a:ext cx="5502876"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20000"/>
              </a:spcBef>
              <a:buClr>
                <a:srgbClr val="0067AB"/>
              </a:buClr>
              <a:buFont typeface="Arial" charset="0"/>
              <a:buNone/>
            </a:pPr>
            <a:r>
              <a:rPr lang="en-US" sz="4400" b="1" dirty="0">
                <a:solidFill>
                  <a:schemeClr val="accent1">
                    <a:lumMod val="50000"/>
                  </a:schemeClr>
                </a:solidFill>
                <a:latin typeface="Calibri" pitchFamily="34" charset="0"/>
              </a:rPr>
              <a:t>Blue = 10 or fewer </a:t>
            </a:r>
          </a:p>
          <a:p>
            <a:pPr algn="ctr">
              <a:spcBef>
                <a:spcPct val="20000"/>
              </a:spcBef>
              <a:buClr>
                <a:srgbClr val="0067AB"/>
              </a:buClr>
              <a:buFont typeface="Arial" charset="0"/>
              <a:buNone/>
            </a:pPr>
            <a:r>
              <a:rPr lang="en-US" sz="4400" b="1" dirty="0">
                <a:solidFill>
                  <a:srgbClr val="FF0000"/>
                </a:solidFill>
                <a:latin typeface="Calibri" pitchFamily="34" charset="0"/>
              </a:rPr>
              <a:t>Red = up to 120 days</a:t>
            </a:r>
          </a:p>
        </p:txBody>
      </p:sp>
    </p:spTree>
    <p:extLst>
      <p:ext uri="{BB962C8B-B14F-4D97-AF65-F5344CB8AC3E}">
        <p14:creationId xmlns:p14="http://schemas.microsoft.com/office/powerpoint/2010/main" val="4240283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rcRect r="275" b="24107"/>
          <a:stretch>
            <a:fillRect/>
          </a:stretch>
        </p:blipFill>
        <p:spPr>
          <a:xfrm>
            <a:off x="297263" y="0"/>
            <a:ext cx="7158861" cy="6705600"/>
          </a:xfrm>
        </p:spPr>
      </p:pic>
      <p:sp>
        <p:nvSpPr>
          <p:cNvPr id="20485" name="TextBox 5"/>
          <p:cNvSpPr txBox="1">
            <a:spLocks noChangeArrowheads="1"/>
          </p:cNvSpPr>
          <p:nvPr/>
        </p:nvSpPr>
        <p:spPr bwMode="auto">
          <a:xfrm>
            <a:off x="7876038" y="6522945"/>
            <a:ext cx="3733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i="1" dirty="0"/>
              <a:t>USGCRP, Global Climate Impacts in the United States 2009</a:t>
            </a:r>
          </a:p>
        </p:txBody>
      </p:sp>
      <p:sp>
        <p:nvSpPr>
          <p:cNvPr id="2" name="Rectangle 1"/>
          <p:cNvSpPr/>
          <p:nvPr/>
        </p:nvSpPr>
        <p:spPr>
          <a:xfrm>
            <a:off x="7584140" y="623705"/>
            <a:ext cx="3703705" cy="5632311"/>
          </a:xfrm>
          <a:prstGeom prst="rect">
            <a:avLst/>
          </a:prstGeom>
        </p:spPr>
        <p:txBody>
          <a:bodyPr wrap="square">
            <a:spAutoFit/>
          </a:bodyPr>
          <a:lstStyle/>
          <a:p>
            <a:pPr marL="285750" indent="-285750">
              <a:buFont typeface="Arial" panose="020B0604020202020204" pitchFamily="34" charset="0"/>
              <a:buChar char="•"/>
            </a:pPr>
            <a:r>
              <a:rPr lang="en-US" sz="2400" dirty="0" smtClean="0"/>
              <a:t>5-10% increase in overall average annual precipitation in the last century. </a:t>
            </a:r>
            <a:endParaRPr lang="en-US" sz="2400" dirty="0"/>
          </a:p>
          <a:p>
            <a:pPr marL="285750" indent="-285750">
              <a:buFont typeface="Arial" panose="020B0604020202020204" pitchFamily="34" charset="0"/>
              <a:buChar char="•"/>
            </a:pPr>
            <a:r>
              <a:rPr lang="en-US" sz="2400" dirty="0" smtClean="0"/>
              <a:t>Change in precipitation events from 1958-2007</a:t>
            </a:r>
          </a:p>
          <a:p>
            <a:pPr marL="742950" lvl="1" indent="-285750">
              <a:buFont typeface="Arial" panose="020B0604020202020204" pitchFamily="34" charset="0"/>
              <a:buChar char="•"/>
            </a:pPr>
            <a:r>
              <a:rPr lang="en-US" sz="2400" dirty="0" smtClean="0"/>
              <a:t>Precipitation from heavy storms has increased 70% in the Northeast</a:t>
            </a:r>
          </a:p>
          <a:p>
            <a:pPr marL="285750" indent="-285750">
              <a:buFont typeface="Arial" panose="020B0604020202020204" pitchFamily="34" charset="0"/>
              <a:buChar char="•"/>
            </a:pPr>
            <a:r>
              <a:rPr lang="en-US" sz="2400" dirty="0" smtClean="0"/>
              <a:t>During the next century, annual precipitation and the frequency of heavy downpours are likely to keep rising. </a:t>
            </a:r>
            <a:endParaRPr lang="en-US" sz="2400" dirty="0"/>
          </a:p>
        </p:txBody>
      </p:sp>
    </p:spTree>
    <p:extLst>
      <p:ext uri="{BB962C8B-B14F-4D97-AF65-F5344CB8AC3E}">
        <p14:creationId xmlns:p14="http://schemas.microsoft.com/office/powerpoint/2010/main" val="364805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ng121\Desktop\11942329_10153657945724445_2384939206915229337_o.jpg"/>
          <p:cNvPicPr>
            <a:picLocks noChangeAspect="1" noChangeArrowheads="1"/>
          </p:cNvPicPr>
          <p:nvPr/>
        </p:nvPicPr>
        <p:blipFill rotWithShape="1">
          <a:blip r:embed="rId3">
            <a:extLst>
              <a:ext uri="{28A0092B-C50C-407E-A947-70E740481C1C}">
                <a14:useLocalDpi xmlns:a14="http://schemas.microsoft.com/office/drawing/2010/main" val="0"/>
              </a:ext>
            </a:extLst>
          </a:blip>
          <a:srcRect l="46696" t="46147" r="9363" b="16674"/>
          <a:stretch/>
        </p:blipFill>
        <p:spPr bwMode="auto">
          <a:xfrm>
            <a:off x="-1" y="0"/>
            <a:ext cx="12336379" cy="69483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0684" y="413250"/>
            <a:ext cx="6348663" cy="1325563"/>
          </a:xfrm>
        </p:spPr>
        <p:txBody>
          <a:bodyPr/>
          <a:lstStyle/>
          <a:p>
            <a:r>
              <a:rPr lang="en-US" dirty="0" smtClean="0">
                <a:solidFill>
                  <a:schemeClr val="bg1"/>
                </a:solidFill>
              </a:rPr>
              <a:t>Increase in Extreme Climatic Events </a:t>
            </a:r>
            <a:endParaRPr lang="en-US" dirty="0">
              <a:solidFill>
                <a:schemeClr val="bg1"/>
              </a:solidFill>
            </a:endParaRPr>
          </a:p>
        </p:txBody>
      </p:sp>
    </p:spTree>
    <p:extLst>
      <p:ext uri="{BB962C8B-B14F-4D97-AF65-F5344CB8AC3E}">
        <p14:creationId xmlns:p14="http://schemas.microsoft.com/office/powerpoint/2010/main" val="34185079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5" name="Rectangle 4"/>
          <p:cNvSpPr/>
          <p:nvPr/>
        </p:nvSpPr>
        <p:spPr>
          <a:xfrm>
            <a:off x="760998" y="1630327"/>
            <a:ext cx="9893808" cy="3334421"/>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47771" y="1569109"/>
            <a:ext cx="9720263" cy="1498600"/>
          </a:xfrm>
        </p:spPr>
        <p:txBody>
          <a:bodyPr/>
          <a:lstStyle/>
          <a:p>
            <a:r>
              <a:rPr lang="en-US" b="1" dirty="0" smtClean="0">
                <a:solidFill>
                  <a:schemeClr val="bg1"/>
                </a:solidFill>
              </a:rPr>
              <a:t>What does this mean for invasions?</a:t>
            </a:r>
            <a:r>
              <a:rPr lang="en-US" b="1" dirty="0" smtClean="0"/>
              <a:t> </a:t>
            </a:r>
            <a:endParaRPr lang="en-US" b="1" dirty="0"/>
          </a:p>
        </p:txBody>
      </p:sp>
      <p:sp>
        <p:nvSpPr>
          <p:cNvPr id="3" name="Content Placeholder 2"/>
          <p:cNvSpPr>
            <a:spLocks noGrp="1"/>
          </p:cNvSpPr>
          <p:nvPr>
            <p:ph idx="4294967295"/>
          </p:nvPr>
        </p:nvSpPr>
        <p:spPr>
          <a:xfrm>
            <a:off x="847771" y="2318409"/>
            <a:ext cx="9620062" cy="4351337"/>
          </a:xfrm>
        </p:spPr>
        <p:txBody>
          <a:bodyPr/>
          <a:lstStyle/>
          <a:p>
            <a:pPr marL="0" indent="0">
              <a:buNone/>
            </a:pPr>
            <a:endParaRPr lang="en-US" dirty="0" smtClean="0"/>
          </a:p>
          <a:p>
            <a:pPr lvl="1"/>
            <a:r>
              <a:rPr lang="en-US" sz="3200" dirty="0" smtClean="0">
                <a:solidFill>
                  <a:schemeClr val="bg1"/>
                </a:solidFill>
              </a:rPr>
              <a:t>Invasive species will respond to climate change differently than native species due to their characteristics and their responses will have ecological and economic implications (Hellman, et al. 2008)</a:t>
            </a:r>
          </a:p>
        </p:txBody>
      </p:sp>
    </p:spTree>
    <p:extLst>
      <p:ext uri="{BB962C8B-B14F-4D97-AF65-F5344CB8AC3E}">
        <p14:creationId xmlns:p14="http://schemas.microsoft.com/office/powerpoint/2010/main" val="23918475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760998" y="1630327"/>
            <a:ext cx="9893808" cy="3334421"/>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47771" y="1569109"/>
            <a:ext cx="9720263" cy="1498600"/>
          </a:xfrm>
        </p:spPr>
        <p:txBody>
          <a:bodyPr>
            <a:normAutofit/>
          </a:bodyPr>
          <a:lstStyle/>
          <a:p>
            <a:r>
              <a:rPr lang="en-US" sz="4800" b="1" dirty="0" smtClean="0">
                <a:solidFill>
                  <a:schemeClr val="bg1"/>
                </a:solidFill>
              </a:rPr>
              <a:t>Altered Transport and Introduction Mechanisms </a:t>
            </a:r>
            <a:endParaRPr lang="en-US" sz="4800" b="1" dirty="0"/>
          </a:p>
        </p:txBody>
      </p:sp>
      <p:sp>
        <p:nvSpPr>
          <p:cNvPr id="3" name="Content Placeholder 2"/>
          <p:cNvSpPr>
            <a:spLocks noGrp="1"/>
          </p:cNvSpPr>
          <p:nvPr>
            <p:ph idx="4294967295"/>
          </p:nvPr>
        </p:nvSpPr>
        <p:spPr>
          <a:xfrm>
            <a:off x="847771" y="2758727"/>
            <a:ext cx="9620062" cy="2267239"/>
          </a:xfrm>
        </p:spPr>
        <p:txBody>
          <a:bodyPr>
            <a:normAutofit lnSpcReduction="10000"/>
          </a:bodyPr>
          <a:lstStyle/>
          <a:p>
            <a:pPr marL="0" indent="0">
              <a:buNone/>
            </a:pPr>
            <a:endParaRPr lang="en-US" dirty="0" smtClean="0"/>
          </a:p>
          <a:p>
            <a:pPr lvl="1"/>
            <a:r>
              <a:rPr lang="en-US" sz="3200" dirty="0" smtClean="0">
                <a:solidFill>
                  <a:schemeClr val="bg1"/>
                </a:solidFill>
              </a:rPr>
              <a:t>Flooding, storm surges and heavy winds can facilitate movement </a:t>
            </a:r>
          </a:p>
          <a:p>
            <a:pPr lvl="1"/>
            <a:r>
              <a:rPr lang="en-US" sz="3200" dirty="0" smtClean="0">
                <a:solidFill>
                  <a:schemeClr val="bg1"/>
                </a:solidFill>
              </a:rPr>
              <a:t>Heat waves and drought can decrease biotic resistance</a:t>
            </a:r>
          </a:p>
          <a:p>
            <a:pPr lvl="1"/>
            <a:r>
              <a:rPr lang="en-US" sz="3200" dirty="0" smtClean="0">
                <a:solidFill>
                  <a:schemeClr val="bg1"/>
                </a:solidFill>
              </a:rPr>
              <a:t>Create opportunities and resources for </a:t>
            </a:r>
            <a:r>
              <a:rPr lang="en-US" sz="3200" dirty="0" err="1" smtClean="0">
                <a:solidFill>
                  <a:schemeClr val="bg1"/>
                </a:solidFill>
              </a:rPr>
              <a:t>invasives</a:t>
            </a:r>
            <a:r>
              <a:rPr lang="en-US" sz="3200" dirty="0" smtClean="0">
                <a:solidFill>
                  <a:schemeClr val="bg1"/>
                </a:solidFill>
              </a:rPr>
              <a:t> c</a:t>
            </a:r>
          </a:p>
        </p:txBody>
      </p:sp>
    </p:spTree>
    <p:extLst>
      <p:ext uri="{BB962C8B-B14F-4D97-AF65-F5344CB8AC3E}">
        <p14:creationId xmlns:p14="http://schemas.microsoft.com/office/powerpoint/2010/main" val="1294493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5" name="Rectangle 4"/>
          <p:cNvSpPr/>
          <p:nvPr/>
        </p:nvSpPr>
        <p:spPr>
          <a:xfrm>
            <a:off x="411480" y="1225629"/>
            <a:ext cx="9893808" cy="4915864"/>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11480" y="1225629"/>
            <a:ext cx="9720263" cy="1498600"/>
          </a:xfrm>
        </p:spPr>
        <p:txBody>
          <a:bodyPr/>
          <a:lstStyle/>
          <a:p>
            <a:r>
              <a:rPr lang="en-US" b="1" dirty="0" smtClean="0"/>
              <a:t>Altered distribution of existing invasive species </a:t>
            </a:r>
            <a:endParaRPr lang="en-US" b="1" dirty="0"/>
          </a:p>
        </p:txBody>
      </p:sp>
      <p:sp>
        <p:nvSpPr>
          <p:cNvPr id="6" name="Content Placeholder 2"/>
          <p:cNvSpPr txBox="1">
            <a:spLocks/>
          </p:cNvSpPr>
          <p:nvPr/>
        </p:nvSpPr>
        <p:spPr>
          <a:xfrm>
            <a:off x="847771" y="2318409"/>
            <a:ext cx="9457517" cy="4351337"/>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endParaRPr lang="en-US" dirty="0" smtClean="0"/>
          </a:p>
          <a:p>
            <a:pPr lvl="1"/>
            <a:r>
              <a:rPr lang="en-US" sz="3200" dirty="0" smtClean="0"/>
              <a:t>Many species have range limitations set by extreme cold or ice cover</a:t>
            </a:r>
          </a:p>
          <a:p>
            <a:pPr lvl="1"/>
            <a:r>
              <a:rPr lang="en-US" sz="3200" dirty="0" smtClean="0"/>
              <a:t>Mild winters increase survival and create longer growing seasons</a:t>
            </a:r>
          </a:p>
          <a:p>
            <a:pPr lvl="1"/>
            <a:r>
              <a:rPr lang="en-US" sz="3200" dirty="0" smtClean="0"/>
              <a:t>Existing invasive species will most likely expand their ranges more quickly than native species </a:t>
            </a:r>
          </a:p>
        </p:txBody>
      </p:sp>
    </p:spTree>
    <p:extLst>
      <p:ext uri="{BB962C8B-B14F-4D97-AF65-F5344CB8AC3E}">
        <p14:creationId xmlns:p14="http://schemas.microsoft.com/office/powerpoint/2010/main" val="25379141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Integral</Template>
  <TotalTime>15436</TotalTime>
  <Words>4618</Words>
  <Application>Microsoft Office PowerPoint</Application>
  <PresentationFormat>Widescreen</PresentationFormat>
  <Paragraphs>273</Paragraphs>
  <Slides>35</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Berlin Sans FB Demi</vt:lpstr>
      <vt:lpstr>Calibri</vt:lpstr>
      <vt:lpstr>Garamond</vt:lpstr>
      <vt:lpstr>Tw Cen MT</vt:lpstr>
      <vt:lpstr>Tw Cen MT Condensed</vt:lpstr>
      <vt:lpstr>Wingdings</vt:lpstr>
      <vt:lpstr>Wingdings 3</vt:lpstr>
      <vt:lpstr>Integral</vt:lpstr>
      <vt:lpstr>Assessing the Risk of Future Aquatic Invasive Species Establishment in a changing world</vt:lpstr>
      <vt:lpstr>PowerPoint Presentation</vt:lpstr>
      <vt:lpstr>What WE Expect in Pennsylvania </vt:lpstr>
      <vt:lpstr>PowerPoint Presentation</vt:lpstr>
      <vt:lpstr>PowerPoint Presentation</vt:lpstr>
      <vt:lpstr>Increase in Extreme Climatic Events </vt:lpstr>
      <vt:lpstr>What does this mean for invasions? </vt:lpstr>
      <vt:lpstr>Altered Transport and Introduction Mechanisms </vt:lpstr>
      <vt:lpstr>Altered distribution of existing invasive species </vt:lpstr>
      <vt:lpstr>Altered Impact of Existing Invasive Species </vt:lpstr>
      <vt:lpstr>Altered effectiveness of control strategies </vt:lpstr>
      <vt:lpstr>Implications for AIS management</vt:lpstr>
      <vt:lpstr>Assessing the Risk of Future Aquatic Invasive Species Establishment in Pennsylvania based on climate suitability</vt:lpstr>
      <vt:lpstr>PowerPoint Presentation</vt:lpstr>
      <vt:lpstr>Notre Dame’s Science-Based Tools for Assessing Invasion Risk (STAIR) </vt:lpstr>
      <vt:lpstr>Selecting Species for Analysis </vt:lpstr>
      <vt:lpstr>USFWS RISK ASSESSMENT MAPPING PROGRAM (RAMP)</vt:lpstr>
      <vt:lpstr>Increased from 1,960 U.S. weather stations in climatch to 42,638 points   </vt:lpstr>
      <vt:lpstr>RAMP creates a species profile by directly obtaining species record information from the Global Biodiversity Information Facility (GBIF)  </vt:lpstr>
      <vt:lpstr>Pre-selection of species current range  </vt:lpstr>
      <vt:lpstr>Identify and Remove the Outliers and unverified records</vt:lpstr>
      <vt:lpstr>1. Choose a target range 2. choose a Climate scenario 3. run the match  </vt:lpstr>
      <vt:lpstr>Example: Vermiculated Sailfin Catfish  (Pterygoplichthys disjunctivus)</vt:lpstr>
      <vt:lpstr>PowerPoint Presentation</vt:lpstr>
      <vt:lpstr>PowerPoint Presentation</vt:lpstr>
      <vt:lpstr>PowerPoint Presentation</vt:lpstr>
      <vt:lpstr>PowerPoint Presentation</vt:lpstr>
      <vt:lpstr>PowerPoint Presentation</vt:lpstr>
      <vt:lpstr>PowerPoint Presentation</vt:lpstr>
      <vt:lpstr>Butterfly Peacock Bass (Cichla ocellaris) </vt:lpstr>
      <vt:lpstr>PowerPoint Presentation</vt:lpstr>
      <vt:lpstr>PowerPoint Presentation</vt:lpstr>
      <vt:lpstr>Limitations</vt:lpstr>
      <vt:lpstr>Supplement Pennsylvania’s Aquatic Invasive Species management plan </vt:lpstr>
      <vt:lpstr>PowerPoint Presentation</vt:lpstr>
    </vt:vector>
  </TitlesOfParts>
  <Company>Penn State Erie, The Behrend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and AIS</dc:title>
  <dc:creator>Sara Stahlman</dc:creator>
  <cp:lastModifiedBy>Stahlman, Sara</cp:lastModifiedBy>
  <cp:revision>116</cp:revision>
  <cp:lastPrinted>2018-11-15T13:09:54Z</cp:lastPrinted>
  <dcterms:created xsi:type="dcterms:W3CDTF">2018-08-07T12:39:16Z</dcterms:created>
  <dcterms:modified xsi:type="dcterms:W3CDTF">2019-04-02T15:04:28Z</dcterms:modified>
</cp:coreProperties>
</file>