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7"/>
  </p:notesMasterIdLst>
  <p:sldIdLst>
    <p:sldId id="256" r:id="rId2"/>
    <p:sldId id="1099" r:id="rId3"/>
    <p:sldId id="1101" r:id="rId4"/>
    <p:sldId id="1024" r:id="rId5"/>
    <p:sldId id="1006" r:id="rId6"/>
    <p:sldId id="1017" r:id="rId7"/>
    <p:sldId id="1026" r:id="rId8"/>
    <p:sldId id="1045" r:id="rId9"/>
    <p:sldId id="1048" r:id="rId10"/>
    <p:sldId id="1050" r:id="rId11"/>
    <p:sldId id="1051" r:id="rId12"/>
    <p:sldId id="1053" r:id="rId13"/>
    <p:sldId id="1054" r:id="rId14"/>
    <p:sldId id="1055" r:id="rId15"/>
    <p:sldId id="1056" r:id="rId16"/>
    <p:sldId id="1057" r:id="rId17"/>
    <p:sldId id="1058" r:id="rId18"/>
    <p:sldId id="1060" r:id="rId19"/>
    <p:sldId id="1061" r:id="rId20"/>
    <p:sldId id="1062" r:id="rId21"/>
    <p:sldId id="1063" r:id="rId22"/>
    <p:sldId id="1064" r:id="rId23"/>
    <p:sldId id="1065" r:id="rId24"/>
    <p:sldId id="1066" r:id="rId25"/>
    <p:sldId id="1067" r:id="rId26"/>
    <p:sldId id="1068" r:id="rId27"/>
    <p:sldId id="1069" r:id="rId28"/>
    <p:sldId id="1070" r:id="rId29"/>
    <p:sldId id="1071" r:id="rId30"/>
    <p:sldId id="1073" r:id="rId31"/>
    <p:sldId id="1074" r:id="rId32"/>
    <p:sldId id="1075" r:id="rId33"/>
    <p:sldId id="1091" r:id="rId34"/>
    <p:sldId id="1093" r:id="rId35"/>
    <p:sldId id="1094" r:id="rId36"/>
    <p:sldId id="1103" r:id="rId37"/>
    <p:sldId id="1104" r:id="rId38"/>
    <p:sldId id="1097" r:id="rId39"/>
    <p:sldId id="1041" r:id="rId40"/>
    <p:sldId id="1030" r:id="rId41"/>
    <p:sldId id="1031" r:id="rId42"/>
    <p:sldId id="1032" r:id="rId43"/>
    <p:sldId id="1098" r:id="rId44"/>
    <p:sldId id="1034" r:id="rId45"/>
    <p:sldId id="1035" r:id="rId46"/>
    <p:sldId id="1036" r:id="rId47"/>
    <p:sldId id="1037" r:id="rId48"/>
    <p:sldId id="1038" r:id="rId49"/>
    <p:sldId id="1039" r:id="rId50"/>
    <p:sldId id="1102" r:id="rId51"/>
    <p:sldId id="1105" r:id="rId52"/>
    <p:sldId id="284" r:id="rId53"/>
    <p:sldId id="1076" r:id="rId54"/>
    <p:sldId id="1079" r:id="rId55"/>
    <p:sldId id="1081" r:id="rId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30" autoAdjust="0"/>
    <p:restoredTop sz="90588" autoAdjust="0"/>
  </p:normalViewPr>
  <p:slideViewPr>
    <p:cSldViewPr snapToGrid="0">
      <p:cViewPr varScale="1">
        <p:scale>
          <a:sx n="76" d="100"/>
          <a:sy n="76" d="100"/>
        </p:scale>
        <p:origin x="1411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501"/>
    </p:cViewPr>
  </p:sorterViewPr>
  <p:notesViewPr>
    <p:cSldViewPr snapToGrid="0">
      <p:cViewPr varScale="1">
        <p:scale>
          <a:sx n="64" d="100"/>
          <a:sy n="64" d="100"/>
        </p:scale>
        <p:origin x="3115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B870CF-A851-4033-9E48-C089D0F043C5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92DCA-05C3-4BCD-AEFD-4A6B0704D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520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5C5E63-68D0-455F-804F-677D49A37FE1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2730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D346D-68BD-4A15-8A06-79998CA2A8F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857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D346D-68BD-4A15-8A06-79998CA2A8F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377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D346D-68BD-4A15-8A06-79998CA2A8F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34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D346D-68BD-4A15-8A06-79998CA2A8F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3657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D346D-68BD-4A15-8A06-79998CA2A8F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7451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D346D-68BD-4A15-8A06-79998CA2A8F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3835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D346D-68BD-4A15-8A06-79998CA2A8F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4921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D346D-68BD-4A15-8A06-79998CA2A8F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7339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Herbicides</a:t>
            </a:r>
            <a:r>
              <a:rPr lang="en-US" baseline="0" dirty="0" smtClean="0"/>
              <a:t> have been used in flowing water systems: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Erie canal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Western irrigation canals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D346D-68BD-4A15-8A06-79998CA2A8F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0044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1863"/>
            <a:fld id="{0DBC01C2-1BD7-4707-B663-0B56D5B9D67A}" type="slidenum">
              <a:rPr lang="en-US" smtClean="0"/>
              <a:pPr defTabSz="931863"/>
              <a:t>27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22375" y="735013"/>
            <a:ext cx="4565650" cy="3424237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02138"/>
            <a:ext cx="5140325" cy="4159250"/>
          </a:xfrm>
          <a:noFill/>
          <a:ln/>
        </p:spPr>
        <p:txBody>
          <a:bodyPr/>
          <a:lstStyle/>
          <a:p>
            <a:pPr eaLnBrk="1" hangingPunct="1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00715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5C5E63-68D0-455F-804F-677D49A37FE1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2931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herbicide trials to determine sensitivity of a native submersed plant to herbicides that are typically used to control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hydrilla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River State Park organized volunteers to determine the feasibility of hand-removal. 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NCAWP, with NCSU, performed spot treatment herbicide applications to determine effectiveness under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flowing conditions. 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Dr. Greg Cope performed toxicity tests on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glochidia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(larval) and juvenile stages of some aquatic mussel species and the Panhandle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Pebblesnail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Somatogyrus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virginicus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using herbicides that are being considered. 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Hydrilla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management at West Fork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Reservoir, Corporation Lake, and Lake Orange has been conducted by the NCAWP in conjunction with the Town of Hillsborough, Orange-Alamance Water Systems, and Lake Orange, Inc., respectively.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5C5E63-68D0-455F-804F-677D49A37FE1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6465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herbicide trials to determine sensitivity of a native submersed plant to herbicides that are typically used to control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hydrilla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River State Park organized volunteers to determine the feasibility of hand-removal. 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NCAWP, with NCSU, performed spot treatment herbicide applications to determine effectiveness under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flowing conditions. 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Dr. Greg Cope performed toxicity tests on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glochidia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(larval) and juvenile stages of some aquatic mussel species and the Panhandle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Pebblesnail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Somatogyrus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virginicus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using herbicides that are being considered. 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Hydrilla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management at West Fork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Reservoir, Corporation Lake, and Lake Orange has been conducted by the NCAWP in conjunction with the Town of Hillsborough, Orange-Alamance Water Systems, and Lake Orange, Inc., respectively.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5C5E63-68D0-455F-804F-677D49A37FE1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1543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was a very</a:t>
            </a:r>
            <a:r>
              <a:rPr lang="en-US" baseline="0" dirty="0"/>
              <a:t> successful effort as visible from photography of one of the river’s impacted public access points from a few years ago without management, and that same area with </a:t>
            </a:r>
            <a:r>
              <a:rPr lang="en-US" baseline="0" dirty="0" err="1"/>
              <a:t>hydrilla</a:t>
            </a:r>
            <a:r>
              <a:rPr lang="en-US" baseline="0" dirty="0"/>
              <a:t> controlled in 2015.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73EB7B-3DC7-41CD-A549-09C2CFDEC92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943135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1863"/>
            <a:fld id="{0DBC01C2-1BD7-4707-B663-0B56D5B9D67A}" type="slidenum">
              <a:rPr lang="en-US" smtClean="0"/>
              <a:pPr defTabSz="931863"/>
              <a:t>36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22375" y="735013"/>
            <a:ext cx="4565650" cy="3424237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02138"/>
            <a:ext cx="5140325" cy="4159250"/>
          </a:xfrm>
          <a:noFill/>
          <a:ln/>
        </p:spPr>
        <p:txBody>
          <a:bodyPr/>
          <a:lstStyle/>
          <a:p>
            <a:pPr eaLnBrk="1" hangingPunct="1"/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5650303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1863"/>
            <a:fld id="{0DBC01C2-1BD7-4707-B663-0B56D5B9D67A}" type="slidenum">
              <a:rPr lang="en-US" smtClean="0"/>
              <a:pPr defTabSz="931863"/>
              <a:t>37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22375" y="735013"/>
            <a:ext cx="4565650" cy="3424237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02138"/>
            <a:ext cx="5140325" cy="4159250"/>
          </a:xfrm>
          <a:noFill/>
          <a:ln/>
        </p:spPr>
        <p:txBody>
          <a:bodyPr/>
          <a:lstStyle/>
          <a:p>
            <a:pPr eaLnBrk="1" hangingPunct="1"/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8961808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A7EF8-BEAE-43D1-95E1-3665C0C890A8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979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CD539D3-529D-4645-B0CA-FBB75896070E}" type="slidenum">
              <a:rPr lang="en-US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2133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A36CF90-6E3D-4895-9FA2-706D2C9A7FD2}" type="slidenum">
              <a:rPr lang="en-US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9848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1863"/>
            <a:fld id="{0DBC01C2-1BD7-4707-B663-0B56D5B9D67A}" type="slidenum">
              <a:rPr lang="en-US" smtClean="0"/>
              <a:pPr defTabSz="931863"/>
              <a:t>53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22375" y="735013"/>
            <a:ext cx="4565650" cy="3424237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02138"/>
            <a:ext cx="5140325" cy="4159250"/>
          </a:xfrm>
          <a:noFill/>
          <a:ln/>
        </p:spPr>
        <p:txBody>
          <a:bodyPr/>
          <a:lstStyle/>
          <a:p>
            <a:pPr eaLnBrk="1" hangingPunct="1"/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7894017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46830-3986-4E05-8124-A094DD3B29B9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7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herbicide trials to determine sensitivity of a native submersed plant to herbicides that are typically used to control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hydrilla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River State Park organized volunteers to determine the feasibility of hand-removal. 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NCAWP, with NCSU, performed spot treatment herbicide applications to determine effectiveness under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flowing conditions. 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Dr. Greg Cope performed toxicity tests on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glochidia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(larval) and juvenile stages of some aquatic mussel species and the Panhandle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Pebblesnail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Somatogyrus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virginicus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using herbicides that are being considered. 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Hydrilla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management at West Fork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Reservoir, Corporation Lake, and Lake Orange has been conducted by the NCAWP in conjunction with the Town of Hillsborough, Orange-Alamance Water Systems, and Lake Orange, Inc., respectively.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5C5E63-68D0-455F-804F-677D49A37FE1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9631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1863"/>
            <a:fld id="{0DBC01C2-1BD7-4707-B663-0B56D5B9D67A}" type="slidenum">
              <a:rPr lang="en-US" smtClean="0"/>
              <a:pPr defTabSz="931863"/>
              <a:t>55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22375" y="735013"/>
            <a:ext cx="4565650" cy="3424237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02138"/>
            <a:ext cx="5140325" cy="4159250"/>
          </a:xfrm>
          <a:noFill/>
          <a:ln/>
        </p:spPr>
        <p:txBody>
          <a:bodyPr/>
          <a:lstStyle/>
          <a:p>
            <a:pPr eaLnBrk="1" hangingPunct="1"/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839647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Dewatered</a:t>
            </a:r>
            <a:r>
              <a:rPr lang="en-US" baseline="0" dirty="0"/>
              <a:t> in 2007 due to drought conditions (done after </a:t>
            </a:r>
            <a:r>
              <a:rPr lang="en-US" baseline="0" dirty="0" err="1"/>
              <a:t>fluridone</a:t>
            </a:r>
            <a:r>
              <a:rPr lang="en-US" baseline="0" dirty="0"/>
              <a:t> treatments)</a:t>
            </a:r>
          </a:p>
          <a:p>
            <a:r>
              <a:rPr lang="en-US" baseline="0" dirty="0"/>
              <a:t>Tar river reservoir is source of drinking water for town of Rocky Mount</a:t>
            </a:r>
          </a:p>
          <a:p>
            <a:r>
              <a:rPr lang="en-US" baseline="0" dirty="0"/>
              <a:t>Hydrilla infestation began in </a:t>
            </a:r>
            <a:r>
              <a:rPr lang="en-US" baseline="0" dirty="0" err="1"/>
              <a:t>sapony</a:t>
            </a:r>
            <a:r>
              <a:rPr lang="en-US" baseline="0" dirty="0"/>
              <a:t> creek arm in early 2000’s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92DCA-05C3-4BCD-AEFD-4A6B0704DBF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64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Tar river 1</a:t>
            </a:r>
            <a:r>
              <a:rPr lang="en-US" baseline="30000" dirty="0"/>
              <a:t>st</a:t>
            </a:r>
            <a:r>
              <a:rPr lang="en-US" dirty="0"/>
              <a:t> year mortality:</a:t>
            </a:r>
            <a:r>
              <a:rPr lang="en-US" baseline="0" dirty="0"/>
              <a:t> 33% </a:t>
            </a:r>
          </a:p>
          <a:p>
            <a:r>
              <a:rPr lang="en-US" baseline="0" dirty="0"/>
              <a:t>2013, just a staging year, needed to get fish into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92DCA-05C3-4BCD-AEFD-4A6B0704DBF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755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83B42-62BD-4FFD-81A3-6BC534C8CD24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460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1863"/>
            <a:fld id="{0DBC01C2-1BD7-4707-B663-0B56D5B9D67A}" type="slidenum">
              <a:rPr lang="en-US" smtClean="0"/>
              <a:pPr defTabSz="931863"/>
              <a:t>10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22375" y="735013"/>
            <a:ext cx="4565650" cy="3424237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02138"/>
            <a:ext cx="5140325" cy="4159250"/>
          </a:xfrm>
          <a:noFill/>
          <a:ln/>
        </p:spPr>
        <p:txBody>
          <a:bodyPr/>
          <a:lstStyle/>
          <a:p>
            <a:pPr eaLnBrk="1" hangingPunct="1"/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968660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1863"/>
            <a:fld id="{0DBC01C2-1BD7-4707-B663-0B56D5B9D67A}" type="slidenum">
              <a:rPr lang="en-US" smtClean="0"/>
              <a:pPr defTabSz="931863"/>
              <a:t>12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22375" y="735013"/>
            <a:ext cx="4565650" cy="3424237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02138"/>
            <a:ext cx="5140325" cy="4159250"/>
          </a:xfrm>
          <a:noFill/>
          <a:ln/>
        </p:spPr>
        <p:txBody>
          <a:bodyPr/>
          <a:lstStyle/>
          <a:p>
            <a:pPr eaLnBrk="1" hangingPunct="1"/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915749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1863"/>
            <a:fld id="{0DBC01C2-1BD7-4707-B663-0B56D5B9D67A}" type="slidenum">
              <a:rPr lang="en-US" smtClean="0"/>
              <a:pPr defTabSz="931863"/>
              <a:t>13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22375" y="735013"/>
            <a:ext cx="4565650" cy="3424237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02138"/>
            <a:ext cx="5140325" cy="4159250"/>
          </a:xfrm>
          <a:noFill/>
          <a:ln/>
        </p:spPr>
        <p:txBody>
          <a:bodyPr/>
          <a:lstStyle/>
          <a:p>
            <a:pPr eaLnBrk="1" hangingPunct="1"/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137198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BF330-E8DD-4449-893F-1DFFE60718EB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9CF3D-8ED9-44A1-802D-79092F11B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893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BF330-E8DD-4449-893F-1DFFE60718EB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9CF3D-8ED9-44A1-802D-79092F11B63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28650" y="1530433"/>
            <a:ext cx="7886700" cy="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4930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BF330-E8DD-4449-893F-1DFFE60718EB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9CF3D-8ED9-44A1-802D-79092F11B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324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BF330-E8DD-4449-893F-1DFFE60718EB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9CF3D-8ED9-44A1-802D-79092F11B63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28650" y="1530433"/>
            <a:ext cx="7886700" cy="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3936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BF330-E8DD-4449-893F-1DFFE60718EB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9CF3D-8ED9-44A1-802D-79092F11B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799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BF330-E8DD-4449-893F-1DFFE60718EB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9CF3D-8ED9-44A1-802D-79092F11B63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8650" y="1530433"/>
            <a:ext cx="7886700" cy="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933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BF330-E8DD-4449-893F-1DFFE60718EB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9CF3D-8ED9-44A1-802D-79092F11B639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28650" y="1530433"/>
            <a:ext cx="7886700" cy="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1694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BF330-E8DD-4449-893F-1DFFE60718EB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9CF3D-8ED9-44A1-802D-79092F11B639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628650" y="1530433"/>
            <a:ext cx="7886700" cy="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2768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BF330-E8DD-4449-893F-1DFFE60718EB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9CF3D-8ED9-44A1-802D-79092F11B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35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BF330-E8DD-4449-893F-1DFFE60718EB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9CF3D-8ED9-44A1-802D-79092F11B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665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BF330-E8DD-4449-893F-1DFFE60718EB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9CF3D-8ED9-44A1-802D-79092F11B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817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BF330-E8DD-4449-893F-1DFFE60718EB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59CF3D-8ED9-44A1-802D-79092F11B639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-43543"/>
            <a:ext cx="9019722" cy="358488"/>
            <a:chOff x="0" y="-43543"/>
            <a:chExt cx="9019722" cy="358488"/>
          </a:xfrm>
        </p:grpSpPr>
        <p:pic>
          <p:nvPicPr>
            <p:cNvPr id="8" name="Picture 2" descr="mage result for north carolina state university"/>
            <p:cNvPicPr>
              <a:picLocks noChangeAspect="1" noChangeArrowheads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9" t="3145" r="2952" b="8876"/>
            <a:stretch/>
          </p:blipFill>
          <p:spPr bwMode="auto">
            <a:xfrm>
              <a:off x="6600372" y="-43543"/>
              <a:ext cx="2419350" cy="358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0" y="1"/>
              <a:ext cx="6400800" cy="274320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 userDrawn="1"/>
        </p:nvGrpSpPr>
        <p:grpSpPr>
          <a:xfrm>
            <a:off x="228600" y="6536174"/>
            <a:ext cx="8915400" cy="369332"/>
            <a:chOff x="228600" y="6536174"/>
            <a:chExt cx="8915400" cy="369332"/>
          </a:xfrm>
        </p:grpSpPr>
        <p:sp>
          <p:nvSpPr>
            <p:cNvPr id="11" name="Rectangle 10"/>
            <p:cNvSpPr/>
            <p:nvPr/>
          </p:nvSpPr>
          <p:spPr>
            <a:xfrm>
              <a:off x="3447582" y="6583680"/>
              <a:ext cx="5696418" cy="274320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8600" y="6536174"/>
              <a:ext cx="32189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AQUATIC PLANT MANAGEMENT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4099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photo.php?pid=4331948&amp;id=180750242064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JPG"/><Relationship Id="rId4" Type="http://schemas.openxmlformats.org/officeDocument/2006/relationships/image" Target="../media/image54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3.jpeg"/><Relationship Id="rId4" Type="http://schemas.openxmlformats.org/officeDocument/2006/relationships/image" Target="../media/image53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97573"/>
            <a:ext cx="9144000" cy="2206921"/>
          </a:xfrm>
        </p:spPr>
        <p:txBody>
          <a:bodyPr>
            <a:normAutofit/>
          </a:bodyPr>
          <a:lstStyle/>
          <a:p>
            <a:r>
              <a:rPr lang="en-US" sz="4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Herbicides as Part of Integrated Strategies for Aquatic Plant Management</a:t>
            </a:r>
            <a:endParaRPr lang="en-US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7989" y="4992684"/>
            <a:ext cx="6828020" cy="1600200"/>
          </a:xfrm>
        </p:spPr>
        <p:txBody>
          <a:bodyPr>
            <a:normAutofit/>
          </a:bodyPr>
          <a:lstStyle/>
          <a:p>
            <a:r>
              <a:rPr lang="en-US" dirty="0" smtClean="0">
                <a:cs typeface="Times New Roman" panose="02020603050405020304" pitchFamily="18" charset="0"/>
              </a:rPr>
              <a:t>Robert J. </a:t>
            </a:r>
            <a:r>
              <a:rPr lang="en-US" dirty="0">
                <a:cs typeface="Times New Roman" panose="02020603050405020304" pitchFamily="18" charset="0"/>
              </a:rPr>
              <a:t>Richardson</a:t>
            </a:r>
          </a:p>
          <a:p>
            <a:r>
              <a:rPr lang="en-US" sz="1800" dirty="0">
                <a:cs typeface="Times New Roman" panose="02020603050405020304" pitchFamily="18" charset="0"/>
              </a:rPr>
              <a:t>North Carolina State </a:t>
            </a:r>
            <a:r>
              <a:rPr lang="en-US" sz="1800" dirty="0" smtClean="0">
                <a:cs typeface="Times New Roman" panose="02020603050405020304" pitchFamily="18" charset="0"/>
              </a:rPr>
              <a:t>University</a:t>
            </a:r>
          </a:p>
          <a:p>
            <a:r>
              <a:rPr lang="en-US" sz="1800" dirty="0" smtClean="0">
                <a:cs typeface="Times New Roman" panose="02020603050405020304" pitchFamily="18" charset="0"/>
              </a:rPr>
              <a:t>Crop </a:t>
            </a:r>
            <a:r>
              <a:rPr lang="en-US" sz="1800" dirty="0">
                <a:cs typeface="Times New Roman" panose="02020603050405020304" pitchFamily="18" charset="0"/>
              </a:rPr>
              <a:t>and Soil Science </a:t>
            </a:r>
            <a:r>
              <a:rPr lang="en-US" sz="1800" dirty="0" smtClean="0">
                <a:cs typeface="Times New Roman" panose="02020603050405020304" pitchFamily="18" charset="0"/>
              </a:rPr>
              <a:t>Department</a:t>
            </a:r>
            <a:endParaRPr lang="en-US" sz="18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50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65AAFEF-C1B4-4685-8FE5-38A508480472}"/>
              </a:ext>
            </a:extLst>
          </p:cNvPr>
          <p:cNvSpPr txBox="1"/>
          <p:nvPr/>
        </p:nvSpPr>
        <p:spPr>
          <a:xfrm>
            <a:off x="132822" y="811720"/>
            <a:ext cx="6808264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Eno River</a:t>
            </a:r>
          </a:p>
          <a:p>
            <a:endParaRPr lang="en-US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~ 28 River Miles in 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~ 150 Square Miles of Watershed</a:t>
            </a:r>
          </a:p>
          <a:p>
            <a:endParaRPr lang="en-US" sz="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Forms Headwaters to Neuse River Basin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Shallow and Swift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Riffle / Run / Pool Habitats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Rock Outcroppings / Waterfalls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Roanoke Bass 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Gamefish Species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Greatest Concern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Recreational Value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01C18F-8CE5-4BEA-8E68-A0510903A6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35952" y="1088989"/>
            <a:ext cx="2441081" cy="18308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5EEF51-A034-4F7F-A69E-33FDD5FF2A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79533" y="2572047"/>
            <a:ext cx="2240914" cy="16806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61F380-8029-41D9-A153-A6A8AA5408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1"/>
          <a:stretch/>
        </p:blipFill>
        <p:spPr>
          <a:xfrm>
            <a:off x="6941086" y="3588442"/>
            <a:ext cx="2070091" cy="17320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3651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36" y="647173"/>
            <a:ext cx="9118064" cy="522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8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65AAFEF-C1B4-4685-8FE5-38A508480472}"/>
              </a:ext>
            </a:extLst>
          </p:cNvPr>
          <p:cNvSpPr txBox="1"/>
          <p:nvPr/>
        </p:nvSpPr>
        <p:spPr>
          <a:xfrm>
            <a:off x="132822" y="811720"/>
            <a:ext cx="887835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Eno River and Hydrilla</a:t>
            </a:r>
          </a:p>
          <a:p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BDC651E-B89A-4221-9159-7A65ED2E91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63" y="1451258"/>
            <a:ext cx="2870014" cy="38266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F7C791-8A23-4768-B88B-630716E4F3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480" y="2292824"/>
            <a:ext cx="4622041" cy="34665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6E5AFE5-2259-48B1-8735-4DD8FB97F9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436" y="1451257"/>
            <a:ext cx="2668069" cy="35574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1544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65AAFEF-C1B4-4685-8FE5-38A508480472}"/>
              </a:ext>
            </a:extLst>
          </p:cNvPr>
          <p:cNvSpPr txBox="1"/>
          <p:nvPr/>
        </p:nvSpPr>
        <p:spPr>
          <a:xfrm>
            <a:off x="132822" y="811720"/>
            <a:ext cx="887835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Eno River and Hydrilla</a:t>
            </a:r>
          </a:p>
          <a:p>
            <a:endParaRPr lang="en-US" sz="4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First Recorded in Lake Orange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Early 1990’s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lvl="1"/>
            <a:endParaRPr lang="en-US" sz="28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First Reported in the Mainstem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2005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Eno River State Park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B90655-B813-4322-B8C1-B5991FBC2B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8289"/>
          <a:stretch/>
        </p:blipFill>
        <p:spPr>
          <a:xfrm>
            <a:off x="5317661" y="3709726"/>
            <a:ext cx="2779219" cy="17031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3917C1-38A6-4F9C-B458-C8BF10DC70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7" r="25044" b="35733"/>
          <a:stretch/>
        </p:blipFill>
        <p:spPr>
          <a:xfrm>
            <a:off x="5317661" y="1436095"/>
            <a:ext cx="2779219" cy="16984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0BC4936-71C5-4E82-9107-CB7765657FC0}"/>
              </a:ext>
            </a:extLst>
          </p:cNvPr>
          <p:cNvSpPr/>
          <p:nvPr/>
        </p:nvSpPr>
        <p:spPr>
          <a:xfrm>
            <a:off x="5910902" y="1877847"/>
            <a:ext cx="185738" cy="228600"/>
          </a:xfrm>
          <a:prstGeom prst="roundRect">
            <a:avLst/>
          </a:prstGeom>
          <a:noFill/>
          <a:ln w="381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3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ydrill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111" y="-16540"/>
            <a:ext cx="9144000" cy="687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05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Eno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Hydrilla</a:t>
            </a:r>
            <a:r>
              <a:rPr lang="en-US" dirty="0">
                <a:solidFill>
                  <a:schemeClr val="bg1"/>
                </a:solidFill>
              </a:rPr>
              <a:t> Infestation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643" y="1332740"/>
            <a:ext cx="7665835" cy="50608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76551" y="1324254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August 2011</a:t>
            </a:r>
          </a:p>
        </p:txBody>
      </p:sp>
    </p:spTree>
    <p:extLst>
      <p:ext uri="{BB962C8B-B14F-4D97-AF65-F5344CB8AC3E}">
        <p14:creationId xmlns:p14="http://schemas.microsoft.com/office/powerpoint/2010/main" val="90577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Eno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Hydrilla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01535" y="857250"/>
            <a:ext cx="6858001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19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Eno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Hydrilla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911" y="0"/>
            <a:ext cx="83368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6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Isosceles Triangle 41"/>
          <p:cNvSpPr/>
          <p:nvPr/>
        </p:nvSpPr>
        <p:spPr>
          <a:xfrm>
            <a:off x="2365247" y="4860634"/>
            <a:ext cx="1368553" cy="914400"/>
          </a:xfrm>
          <a:prstGeom prst="triangle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Isosceles Triangle 35"/>
          <p:cNvSpPr/>
          <p:nvPr/>
        </p:nvSpPr>
        <p:spPr>
          <a:xfrm>
            <a:off x="8534400" y="2133600"/>
            <a:ext cx="457200" cy="3657600"/>
          </a:xfrm>
          <a:prstGeom prst="triangl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8531352" y="5791200"/>
            <a:ext cx="460248" cy="8993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Isosceles Triangle 31"/>
          <p:cNvSpPr/>
          <p:nvPr/>
        </p:nvSpPr>
        <p:spPr>
          <a:xfrm>
            <a:off x="7048881" y="3428999"/>
            <a:ext cx="1295400" cy="2346035"/>
          </a:xfrm>
          <a:prstGeom prst="triangle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7048881" y="5776190"/>
            <a:ext cx="1295400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448682" y="5791200"/>
            <a:ext cx="1410081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924682" y="5791200"/>
            <a:ext cx="1371600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362201" y="5786582"/>
            <a:ext cx="1371600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osceles Triangle 24"/>
          <p:cNvSpPr/>
          <p:nvPr/>
        </p:nvSpPr>
        <p:spPr>
          <a:xfrm>
            <a:off x="5448682" y="1667164"/>
            <a:ext cx="1410081" cy="4109026"/>
          </a:xfrm>
          <a:prstGeom prst="triangle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/>
          <p:cNvSpPr/>
          <p:nvPr/>
        </p:nvSpPr>
        <p:spPr>
          <a:xfrm>
            <a:off x="3924682" y="1677556"/>
            <a:ext cx="1371600" cy="4109026"/>
          </a:xfrm>
          <a:prstGeom prst="triangle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6200" y="5791200"/>
            <a:ext cx="2127504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98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Selecting Control Options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8382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Weed Growth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167889" y="838200"/>
            <a:ext cx="6408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Control Options for Stage of Weed Growth</a:t>
            </a:r>
            <a:endParaRPr lang="en-US" b="1" dirty="0"/>
          </a:p>
        </p:txBody>
      </p:sp>
      <p:sp>
        <p:nvSpPr>
          <p:cNvPr id="6" name="Isosceles Triangle 5"/>
          <p:cNvSpPr/>
          <p:nvPr/>
        </p:nvSpPr>
        <p:spPr>
          <a:xfrm>
            <a:off x="76200" y="1676400"/>
            <a:ext cx="2127504" cy="4114800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167889" y="1295400"/>
            <a:ext cx="6442711" cy="304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2952" y="1263134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Prevention</a:t>
            </a:r>
            <a:endParaRPr lang="en-US" dirty="0"/>
          </a:p>
        </p:txBody>
      </p:sp>
      <p:sp>
        <p:nvSpPr>
          <p:cNvPr id="9" name="Isosceles Triangle 8"/>
          <p:cNvSpPr/>
          <p:nvPr/>
        </p:nvSpPr>
        <p:spPr>
          <a:xfrm rot="10800000">
            <a:off x="1865377" y="1676400"/>
            <a:ext cx="612648" cy="990600"/>
          </a:xfrm>
          <a:prstGeom prst="triangle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219200" y="25908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Hand-</a:t>
            </a:r>
          </a:p>
          <a:p>
            <a:pPr algn="ctr"/>
            <a:r>
              <a:rPr lang="en-US" dirty="0" smtClean="0"/>
              <a:t>weeding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299729" y="4272272"/>
            <a:ext cx="2055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Weed Biomass</a:t>
            </a:r>
            <a:endParaRPr lang="en-US" dirty="0"/>
          </a:p>
        </p:txBody>
      </p:sp>
      <p:sp>
        <p:nvSpPr>
          <p:cNvPr id="12" name="Isosceles Triangle 11"/>
          <p:cNvSpPr/>
          <p:nvPr/>
        </p:nvSpPr>
        <p:spPr>
          <a:xfrm rot="10800000">
            <a:off x="3541776" y="1677556"/>
            <a:ext cx="612648" cy="990600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895600" y="25908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Benthic </a:t>
            </a:r>
          </a:p>
          <a:p>
            <a:pPr algn="ctr"/>
            <a:r>
              <a:rPr lang="en-US" dirty="0" smtClean="0"/>
              <a:t>Barrier</a:t>
            </a:r>
            <a:endParaRPr lang="en-US" dirty="0"/>
          </a:p>
        </p:txBody>
      </p:sp>
      <p:cxnSp>
        <p:nvCxnSpPr>
          <p:cNvPr id="15" name="Straight Connector 14"/>
          <p:cNvCxnSpPr>
            <a:stCxn id="6" idx="2"/>
          </p:cNvCxnSpPr>
          <p:nvPr/>
        </p:nvCxnSpPr>
        <p:spPr>
          <a:xfrm>
            <a:off x="76200" y="5791200"/>
            <a:ext cx="8991600" cy="0"/>
          </a:xfrm>
          <a:prstGeom prst="line">
            <a:avLst/>
          </a:prstGeom>
          <a:ln w="34925" cmpd="sng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0" y="5925234"/>
            <a:ext cx="1180337" cy="646331"/>
          </a:xfrm>
          <a:prstGeom prst="rect">
            <a:avLst/>
          </a:prstGeom>
          <a:solidFill>
            <a:schemeClr val="tx1">
              <a:lumMod val="50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Habitat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Saturated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21814" y="5925234"/>
            <a:ext cx="1448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Mechanical</a:t>
            </a:r>
          </a:p>
          <a:p>
            <a:pPr algn="ctr"/>
            <a:r>
              <a:rPr lang="en-US" dirty="0" smtClean="0"/>
              <a:t>Harvesting</a:t>
            </a:r>
            <a:endParaRPr lang="en-US" dirty="0"/>
          </a:p>
        </p:txBody>
      </p:sp>
      <p:sp>
        <p:nvSpPr>
          <p:cNvPr id="22" name="Diamond 21"/>
          <p:cNvSpPr/>
          <p:nvPr/>
        </p:nvSpPr>
        <p:spPr>
          <a:xfrm>
            <a:off x="2743200" y="1829957"/>
            <a:ext cx="578888" cy="2132444"/>
          </a:xfrm>
          <a:prstGeom prst="diamond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133600" y="38862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Suction</a:t>
            </a:r>
          </a:p>
          <a:p>
            <a:pPr algn="ctr"/>
            <a:r>
              <a:rPr lang="en-US" dirty="0" smtClean="0"/>
              <a:t>Dredge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410200" y="6019800"/>
            <a:ext cx="1448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Herbicide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3886200" y="5897417"/>
            <a:ext cx="1448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Grass</a:t>
            </a:r>
          </a:p>
          <a:p>
            <a:pPr algn="ctr"/>
            <a:r>
              <a:rPr lang="en-US" dirty="0" smtClean="0"/>
              <a:t>Carp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7010400" y="6019800"/>
            <a:ext cx="1448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Drawdown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 rot="16200000">
            <a:off x="8113776" y="5835134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Biocontrol</a:t>
            </a:r>
            <a:endParaRPr lang="en-US" dirty="0"/>
          </a:p>
        </p:txBody>
      </p:sp>
      <p:cxnSp>
        <p:nvCxnSpPr>
          <p:cNvPr id="38" name="Straight Connector 37"/>
          <p:cNvCxnSpPr/>
          <p:nvPr/>
        </p:nvCxnSpPr>
        <p:spPr>
          <a:xfrm>
            <a:off x="76200" y="4572000"/>
            <a:ext cx="8991600" cy="0"/>
          </a:xfrm>
          <a:prstGeom prst="line">
            <a:avLst/>
          </a:prstGeom>
          <a:ln w="34925" cmpd="sng">
            <a:solidFill>
              <a:srgbClr val="FFC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6200" y="3276600"/>
            <a:ext cx="8991600" cy="0"/>
          </a:xfrm>
          <a:prstGeom prst="line">
            <a:avLst/>
          </a:prstGeom>
          <a:ln w="34925" cmpd="sng"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0" y="4876800"/>
            <a:ext cx="1139951" cy="646331"/>
          </a:xfrm>
          <a:prstGeom prst="rect">
            <a:avLst/>
          </a:prstGeom>
          <a:solidFill>
            <a:schemeClr val="tx1">
              <a:lumMod val="50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Late </a:t>
            </a:r>
          </a:p>
          <a:p>
            <a:r>
              <a:rPr lang="en-US" b="1" dirty="0" smtClean="0">
                <a:solidFill>
                  <a:srgbClr val="FFC000"/>
                </a:solidFill>
              </a:rPr>
              <a:t>Invasion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0" y="2133600"/>
            <a:ext cx="1139951" cy="646331"/>
          </a:xfrm>
          <a:prstGeom prst="rect">
            <a:avLst/>
          </a:prstGeom>
          <a:solidFill>
            <a:schemeClr val="tx1">
              <a:lumMod val="50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Early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Invasion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7002" y="3537676"/>
            <a:ext cx="1112949" cy="646331"/>
          </a:xfrm>
          <a:prstGeom prst="rect">
            <a:avLst/>
          </a:prstGeom>
          <a:solidFill>
            <a:schemeClr val="tx1">
              <a:lumMod val="50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Mid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Invasion</a:t>
            </a:r>
            <a:endParaRPr lang="en-US" b="1" dirty="0">
              <a:solidFill>
                <a:srgbClr val="FFFF00"/>
              </a:solidFill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304800" y="1207532"/>
            <a:ext cx="16764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2057401" y="1207532"/>
            <a:ext cx="688874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350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6200" y="5791200"/>
            <a:ext cx="2127504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9222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Selecting Control Options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8382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Weed Growth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167889" y="838200"/>
            <a:ext cx="6408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Control Options for Stage of Weed Growth</a:t>
            </a:r>
            <a:endParaRPr lang="en-US" b="1" dirty="0"/>
          </a:p>
        </p:txBody>
      </p:sp>
      <p:sp>
        <p:nvSpPr>
          <p:cNvPr id="6" name="Isosceles Triangle 5"/>
          <p:cNvSpPr/>
          <p:nvPr/>
        </p:nvSpPr>
        <p:spPr>
          <a:xfrm>
            <a:off x="76200" y="1676400"/>
            <a:ext cx="2127504" cy="4114800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167889" y="1295400"/>
            <a:ext cx="6442711" cy="304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2952" y="1263134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Prevention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299729" y="4272272"/>
            <a:ext cx="2055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Weed Biomass</a:t>
            </a:r>
            <a:endParaRPr lang="en-US" dirty="0"/>
          </a:p>
        </p:txBody>
      </p:sp>
      <p:cxnSp>
        <p:nvCxnSpPr>
          <p:cNvPr id="15" name="Straight Connector 14"/>
          <p:cNvCxnSpPr>
            <a:stCxn id="6" idx="2"/>
          </p:cNvCxnSpPr>
          <p:nvPr/>
        </p:nvCxnSpPr>
        <p:spPr>
          <a:xfrm>
            <a:off x="76200" y="5791200"/>
            <a:ext cx="2819400" cy="0"/>
          </a:xfrm>
          <a:prstGeom prst="line">
            <a:avLst/>
          </a:prstGeom>
          <a:ln w="34925" cmpd="sng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6200" y="4572000"/>
            <a:ext cx="2819400" cy="0"/>
          </a:xfrm>
          <a:prstGeom prst="line">
            <a:avLst/>
          </a:prstGeom>
          <a:ln w="34925" cmpd="sng">
            <a:solidFill>
              <a:srgbClr val="FFC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6200" y="3276600"/>
            <a:ext cx="2819400" cy="0"/>
          </a:xfrm>
          <a:prstGeom prst="line">
            <a:avLst/>
          </a:prstGeom>
          <a:ln w="34925" cmpd="sng"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3"/>
          <p:cNvSpPr txBox="1">
            <a:spLocks noChangeArrowheads="1"/>
          </p:cNvSpPr>
          <p:nvPr/>
        </p:nvSpPr>
        <p:spPr bwMode="auto">
          <a:xfrm>
            <a:off x="3124200" y="1828800"/>
            <a:ext cx="5562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800" b="1" kern="0" dirty="0" smtClean="0">
                <a:solidFill>
                  <a:schemeClr val="tx2"/>
                </a:solidFill>
                <a:latin typeface="Times New Roman" pitchFamily="18" charset="0"/>
              </a:rPr>
              <a:t>Prevention</a:t>
            </a:r>
          </a:p>
          <a:p>
            <a:pPr>
              <a:spcBef>
                <a:spcPct val="0"/>
              </a:spcBef>
              <a:spcAft>
                <a:spcPts val="0"/>
              </a:spcAft>
            </a:pPr>
            <a:r>
              <a:rPr lang="en-US" sz="2400" kern="0" dirty="0" smtClean="0">
                <a:latin typeface="Times New Roman" pitchFamily="18" charset="0"/>
              </a:rPr>
              <a:t>Too late for that…</a:t>
            </a:r>
            <a:endParaRPr lang="en-US" sz="2400" b="1" kern="0" dirty="0" smtClean="0">
              <a:latin typeface="Times New Roman" pitchFamily="18" charset="0"/>
            </a:endParaRPr>
          </a:p>
        </p:txBody>
      </p:sp>
      <p:pic>
        <p:nvPicPr>
          <p:cNvPr id="45" name="Picture 3" descr="schardthydrilla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94354" y="2895600"/>
            <a:ext cx="5392446" cy="3630612"/>
          </a:xfrm>
          <a:noFill/>
          <a:ln/>
        </p:spPr>
      </p:pic>
      <p:cxnSp>
        <p:nvCxnSpPr>
          <p:cNvPr id="46" name="Straight Connector 45"/>
          <p:cNvCxnSpPr/>
          <p:nvPr/>
        </p:nvCxnSpPr>
        <p:spPr>
          <a:xfrm>
            <a:off x="304800" y="1207532"/>
            <a:ext cx="16764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057401" y="1207532"/>
            <a:ext cx="688874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0" y="5925234"/>
            <a:ext cx="1180337" cy="646331"/>
          </a:xfrm>
          <a:prstGeom prst="rect">
            <a:avLst/>
          </a:prstGeom>
          <a:solidFill>
            <a:schemeClr val="tx1">
              <a:lumMod val="50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Habitat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Saturated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4876800"/>
            <a:ext cx="1139951" cy="646331"/>
          </a:xfrm>
          <a:prstGeom prst="rect">
            <a:avLst/>
          </a:prstGeom>
          <a:solidFill>
            <a:schemeClr val="tx1">
              <a:lumMod val="50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Late </a:t>
            </a:r>
          </a:p>
          <a:p>
            <a:r>
              <a:rPr lang="en-US" b="1" dirty="0" smtClean="0">
                <a:solidFill>
                  <a:srgbClr val="FFC000"/>
                </a:solidFill>
              </a:rPr>
              <a:t>Invasion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2133600"/>
            <a:ext cx="1139951" cy="646331"/>
          </a:xfrm>
          <a:prstGeom prst="rect">
            <a:avLst/>
          </a:prstGeom>
          <a:solidFill>
            <a:schemeClr val="tx1">
              <a:lumMod val="50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Early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Invasion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002" y="3537676"/>
            <a:ext cx="1112949" cy="646331"/>
          </a:xfrm>
          <a:prstGeom prst="rect">
            <a:avLst/>
          </a:prstGeom>
          <a:solidFill>
            <a:schemeClr val="tx1">
              <a:lumMod val="50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Mid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Invasion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16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effectLst/>
              </a:rPr>
              <a:t>Integrated Aquatic Plant Management</a:t>
            </a:r>
            <a:endParaRPr lang="en-US" sz="4000" b="1" dirty="0">
              <a:effectLst/>
            </a:endParaRPr>
          </a:p>
        </p:txBody>
      </p:sp>
      <p:sp>
        <p:nvSpPr>
          <p:cNvPr id="1351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690688"/>
            <a:ext cx="8229600" cy="4862511"/>
          </a:xfrm>
        </p:spPr>
        <p:txBody>
          <a:bodyPr>
            <a:normAutofit/>
          </a:bodyPr>
          <a:lstStyle/>
          <a:p>
            <a:pPr>
              <a:spcBef>
                <a:spcPct val="10000"/>
              </a:spcBef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Monitoring and surveys</a:t>
            </a:r>
          </a:p>
          <a:p>
            <a:pPr lvl="1">
              <a:spcBef>
                <a:spcPct val="10000"/>
              </a:spcBef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Invasive weeds</a:t>
            </a:r>
          </a:p>
          <a:p>
            <a:pPr lvl="1">
              <a:spcBef>
                <a:spcPct val="10000"/>
              </a:spcBef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Non-target populations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10000"/>
              </a:spcBef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Planning and Decision Making</a:t>
            </a:r>
          </a:p>
          <a:p>
            <a:pPr lvl="1">
              <a:spcBef>
                <a:spcPct val="10000"/>
              </a:spcBef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Review monitoring and management each year</a:t>
            </a:r>
          </a:p>
          <a:p>
            <a:pPr lvl="1">
              <a:spcBef>
                <a:spcPct val="10000"/>
              </a:spcBef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Determine what you don’t know</a:t>
            </a:r>
          </a:p>
          <a:p>
            <a:pPr lvl="1">
              <a:spcBef>
                <a:spcPct val="10000"/>
              </a:spcBef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Coordinate research or other data collection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10000"/>
              </a:spcBef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Implementation of Management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20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6200" y="5791200"/>
            <a:ext cx="2127504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496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Selecting Control Options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8382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Weed Growth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167889" y="838200"/>
            <a:ext cx="6408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Control Options for Stage of Weed Growth</a:t>
            </a:r>
            <a:endParaRPr lang="en-US" b="1" dirty="0"/>
          </a:p>
        </p:txBody>
      </p:sp>
      <p:sp>
        <p:nvSpPr>
          <p:cNvPr id="6" name="Isosceles Triangle 5"/>
          <p:cNvSpPr/>
          <p:nvPr/>
        </p:nvSpPr>
        <p:spPr>
          <a:xfrm>
            <a:off x="76200" y="1676400"/>
            <a:ext cx="2127504" cy="4114800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/>
          <p:cNvSpPr/>
          <p:nvPr/>
        </p:nvSpPr>
        <p:spPr>
          <a:xfrm rot="10800000">
            <a:off x="1865377" y="1676400"/>
            <a:ext cx="612648" cy="990600"/>
          </a:xfrm>
          <a:prstGeom prst="triangle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219200" y="25908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Hand-</a:t>
            </a:r>
          </a:p>
          <a:p>
            <a:pPr algn="ctr"/>
            <a:r>
              <a:rPr lang="en-US" dirty="0" smtClean="0"/>
              <a:t>weeding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299729" y="4272272"/>
            <a:ext cx="2055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Weed Biomass</a:t>
            </a:r>
            <a:endParaRPr lang="en-US" dirty="0"/>
          </a:p>
        </p:txBody>
      </p:sp>
      <p:cxnSp>
        <p:nvCxnSpPr>
          <p:cNvPr id="15" name="Straight Connector 14"/>
          <p:cNvCxnSpPr>
            <a:stCxn id="6" idx="2"/>
          </p:cNvCxnSpPr>
          <p:nvPr/>
        </p:nvCxnSpPr>
        <p:spPr>
          <a:xfrm>
            <a:off x="76200" y="5791200"/>
            <a:ext cx="2819400" cy="0"/>
          </a:xfrm>
          <a:prstGeom prst="line">
            <a:avLst/>
          </a:prstGeom>
          <a:ln w="34925" cmpd="sng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6200" y="4572000"/>
            <a:ext cx="2819400" cy="0"/>
          </a:xfrm>
          <a:prstGeom prst="line">
            <a:avLst/>
          </a:prstGeom>
          <a:ln w="34925" cmpd="sng">
            <a:solidFill>
              <a:srgbClr val="FFC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6200" y="3276600"/>
            <a:ext cx="2819400" cy="0"/>
          </a:xfrm>
          <a:prstGeom prst="line">
            <a:avLst/>
          </a:prstGeom>
          <a:ln w="34925" cmpd="sng"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3"/>
          <p:cNvSpPr txBox="1">
            <a:spLocks noChangeArrowheads="1"/>
          </p:cNvSpPr>
          <p:nvPr/>
        </p:nvSpPr>
        <p:spPr bwMode="auto">
          <a:xfrm>
            <a:off x="3124200" y="1524000"/>
            <a:ext cx="5562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800" b="1" kern="0" dirty="0" err="1" smtClean="0">
                <a:solidFill>
                  <a:schemeClr val="tx2"/>
                </a:solidFill>
                <a:latin typeface="Times New Roman" pitchFamily="18" charset="0"/>
              </a:rPr>
              <a:t>Handweeding</a:t>
            </a:r>
            <a:endParaRPr lang="en-US" sz="2800" b="1" kern="0" dirty="0" smtClean="0">
              <a:solidFill>
                <a:schemeClr val="tx2"/>
              </a:solidFill>
              <a:latin typeface="Times New Roman" pitchFamily="18" charset="0"/>
            </a:endParaRPr>
          </a:p>
          <a:p>
            <a:pPr>
              <a:spcBef>
                <a:spcPct val="0"/>
              </a:spcBef>
              <a:spcAft>
                <a:spcPts val="0"/>
              </a:spcAft>
            </a:pPr>
            <a:r>
              <a:rPr lang="en-US" sz="2400" kern="0" dirty="0" smtClean="0">
                <a:latin typeface="Times New Roman" pitchFamily="18" charset="0"/>
              </a:rPr>
              <a:t>Most common management form </a:t>
            </a:r>
          </a:p>
          <a:p>
            <a:pPr>
              <a:spcBef>
                <a:spcPct val="0"/>
              </a:spcBef>
              <a:spcAft>
                <a:spcPts val="0"/>
              </a:spcAft>
            </a:pPr>
            <a:r>
              <a:rPr lang="en-US" sz="2400" kern="0" dirty="0">
                <a:latin typeface="Times New Roman" pitchFamily="18" charset="0"/>
              </a:rPr>
              <a:t>Generally for special situations with no other options</a:t>
            </a:r>
          </a:p>
          <a:p>
            <a:pPr>
              <a:spcBef>
                <a:spcPct val="0"/>
              </a:spcBef>
              <a:spcAft>
                <a:spcPts val="0"/>
              </a:spcAft>
            </a:pPr>
            <a:r>
              <a:rPr lang="en-US" sz="2400" kern="0" dirty="0" smtClean="0">
                <a:latin typeface="Times New Roman" pitchFamily="18" charset="0"/>
              </a:rPr>
              <a:t>Highly labor intensive/inefficient</a:t>
            </a:r>
          </a:p>
          <a:p>
            <a:pPr lvl="1">
              <a:spcBef>
                <a:spcPct val="0"/>
              </a:spcBef>
              <a:spcAft>
                <a:spcPts val="0"/>
              </a:spcAft>
            </a:pPr>
            <a:r>
              <a:rPr lang="en-US" sz="2200" kern="0" dirty="0" smtClean="0">
                <a:latin typeface="Times New Roman" pitchFamily="18" charset="0"/>
              </a:rPr>
              <a:t>Aquatic plants may be up to 98% water</a:t>
            </a:r>
          </a:p>
          <a:p>
            <a:pPr lvl="1">
              <a:spcBef>
                <a:spcPct val="0"/>
              </a:spcBef>
              <a:spcAft>
                <a:spcPts val="0"/>
              </a:spcAft>
            </a:pPr>
            <a:r>
              <a:rPr lang="en-US" sz="2200" kern="0" dirty="0" smtClean="0">
                <a:latin typeface="Times New Roman" pitchFamily="18" charset="0"/>
              </a:rPr>
              <a:t>Volunteers are cost effective, but limited</a:t>
            </a:r>
          </a:p>
          <a:p>
            <a:pPr lvl="2">
              <a:spcBef>
                <a:spcPct val="0"/>
              </a:spcBef>
              <a:spcAft>
                <a:spcPts val="0"/>
              </a:spcAft>
            </a:pPr>
            <a:r>
              <a:rPr lang="en-US" sz="2200" kern="0" dirty="0" smtClean="0">
                <a:latin typeface="Times New Roman" pitchFamily="18" charset="0"/>
              </a:rPr>
              <a:t>Liability: back injury, risk of heart attack or stroke</a:t>
            </a:r>
          </a:p>
          <a:p>
            <a:pPr>
              <a:spcBef>
                <a:spcPct val="0"/>
              </a:spcBef>
              <a:spcAft>
                <a:spcPts val="0"/>
              </a:spcAft>
            </a:pPr>
            <a:r>
              <a:rPr lang="en-US" sz="2400" kern="0" dirty="0" smtClean="0">
                <a:latin typeface="Times New Roman" pitchFamily="18" charset="0"/>
              </a:rPr>
              <a:t>Plants may reproduce as fast as removed</a:t>
            </a:r>
          </a:p>
          <a:p>
            <a:pPr>
              <a:spcBef>
                <a:spcPct val="0"/>
              </a:spcBef>
              <a:spcAft>
                <a:spcPts val="0"/>
              </a:spcAft>
            </a:pPr>
            <a:r>
              <a:rPr lang="en-US" sz="2400" kern="0" dirty="0" smtClean="0">
                <a:latin typeface="Times New Roman" pitchFamily="18" charset="0"/>
              </a:rPr>
              <a:t>Pulling will disturb soil and may disturb native species</a:t>
            </a:r>
          </a:p>
          <a:p>
            <a:pPr>
              <a:spcBef>
                <a:spcPct val="0"/>
              </a:spcBef>
              <a:spcAft>
                <a:spcPts val="0"/>
              </a:spcAft>
            </a:pPr>
            <a:r>
              <a:rPr lang="en-US" sz="2400" b="1" kern="0" dirty="0" smtClean="0">
                <a:latin typeface="Times New Roman" pitchFamily="18" charset="0"/>
              </a:rPr>
              <a:t>Tried and failed on </a:t>
            </a:r>
            <a:r>
              <a:rPr lang="en-US" sz="2400" b="1" kern="0" dirty="0" err="1" smtClean="0">
                <a:latin typeface="Times New Roman" pitchFamily="18" charset="0"/>
              </a:rPr>
              <a:t>Eno</a:t>
            </a:r>
            <a:endParaRPr lang="en-US" sz="2400" b="1" kern="0" dirty="0" smtClean="0">
              <a:latin typeface="Times New Roman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04800" y="1207532"/>
            <a:ext cx="16764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057401" y="1207532"/>
            <a:ext cx="688874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0" y="5925234"/>
            <a:ext cx="1180337" cy="646331"/>
          </a:xfrm>
          <a:prstGeom prst="rect">
            <a:avLst/>
          </a:prstGeom>
          <a:solidFill>
            <a:schemeClr val="tx1">
              <a:lumMod val="50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Habitat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Saturated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4876800"/>
            <a:ext cx="1139951" cy="646331"/>
          </a:xfrm>
          <a:prstGeom prst="rect">
            <a:avLst/>
          </a:prstGeom>
          <a:solidFill>
            <a:schemeClr val="tx1">
              <a:lumMod val="50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Late </a:t>
            </a:r>
          </a:p>
          <a:p>
            <a:r>
              <a:rPr lang="en-US" b="1" dirty="0" smtClean="0">
                <a:solidFill>
                  <a:srgbClr val="FFC000"/>
                </a:solidFill>
              </a:rPr>
              <a:t>Invasion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2133600"/>
            <a:ext cx="1139951" cy="646331"/>
          </a:xfrm>
          <a:prstGeom prst="rect">
            <a:avLst/>
          </a:prstGeom>
          <a:solidFill>
            <a:schemeClr val="tx1">
              <a:lumMod val="50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Early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Invasion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002" y="3537676"/>
            <a:ext cx="1112949" cy="646331"/>
          </a:xfrm>
          <a:prstGeom prst="rect">
            <a:avLst/>
          </a:prstGeom>
          <a:solidFill>
            <a:schemeClr val="tx1">
              <a:lumMod val="50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Mid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Invasion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40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Isosceles Triangle 41"/>
          <p:cNvSpPr/>
          <p:nvPr/>
        </p:nvSpPr>
        <p:spPr>
          <a:xfrm>
            <a:off x="2365247" y="4860634"/>
            <a:ext cx="1368553" cy="914400"/>
          </a:xfrm>
          <a:prstGeom prst="triangle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362201" y="5786582"/>
            <a:ext cx="1371600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6200" y="5791200"/>
            <a:ext cx="2127504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0738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Selecting Control Options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8382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Weed Growth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167889" y="838200"/>
            <a:ext cx="6408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Control Options for Stage of Weed Growth</a:t>
            </a:r>
            <a:endParaRPr lang="en-US" b="1" dirty="0"/>
          </a:p>
        </p:txBody>
      </p:sp>
      <p:sp>
        <p:nvSpPr>
          <p:cNvPr id="6" name="Isosceles Triangle 5"/>
          <p:cNvSpPr/>
          <p:nvPr/>
        </p:nvSpPr>
        <p:spPr>
          <a:xfrm>
            <a:off x="76200" y="1676400"/>
            <a:ext cx="2127504" cy="4114800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299729" y="4272272"/>
            <a:ext cx="2055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Weed Biomass</a:t>
            </a:r>
            <a:endParaRPr lang="en-US" dirty="0"/>
          </a:p>
        </p:txBody>
      </p:sp>
      <p:cxnSp>
        <p:nvCxnSpPr>
          <p:cNvPr id="15" name="Straight Connector 14"/>
          <p:cNvCxnSpPr>
            <a:stCxn id="6" idx="2"/>
            <a:endCxn id="42" idx="4"/>
          </p:cNvCxnSpPr>
          <p:nvPr/>
        </p:nvCxnSpPr>
        <p:spPr>
          <a:xfrm flipV="1">
            <a:off x="76200" y="5775034"/>
            <a:ext cx="3657600" cy="16166"/>
          </a:xfrm>
          <a:prstGeom prst="line">
            <a:avLst/>
          </a:prstGeom>
          <a:ln w="34925" cmpd="sng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321814" y="5925234"/>
            <a:ext cx="1448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Mechanical</a:t>
            </a:r>
          </a:p>
          <a:p>
            <a:pPr algn="ctr"/>
            <a:r>
              <a:rPr lang="en-US" dirty="0" smtClean="0"/>
              <a:t>Harvesting</a:t>
            </a:r>
            <a:endParaRPr lang="en-US" dirty="0"/>
          </a:p>
        </p:txBody>
      </p:sp>
      <p:sp>
        <p:nvSpPr>
          <p:cNvPr id="22" name="Diamond 21"/>
          <p:cNvSpPr/>
          <p:nvPr/>
        </p:nvSpPr>
        <p:spPr>
          <a:xfrm>
            <a:off x="2743200" y="1829957"/>
            <a:ext cx="578888" cy="2132444"/>
          </a:xfrm>
          <a:prstGeom prst="diamond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133600" y="38862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Suction</a:t>
            </a:r>
          </a:p>
          <a:p>
            <a:pPr algn="ctr"/>
            <a:r>
              <a:rPr lang="en-US" dirty="0" smtClean="0"/>
              <a:t>Dredge</a:t>
            </a:r>
            <a:endParaRPr lang="en-US" dirty="0"/>
          </a:p>
        </p:txBody>
      </p:sp>
      <p:cxnSp>
        <p:nvCxnSpPr>
          <p:cNvPr id="38" name="Straight Connector 37"/>
          <p:cNvCxnSpPr/>
          <p:nvPr/>
        </p:nvCxnSpPr>
        <p:spPr>
          <a:xfrm>
            <a:off x="76200" y="4572000"/>
            <a:ext cx="3694177" cy="0"/>
          </a:xfrm>
          <a:prstGeom prst="line">
            <a:avLst/>
          </a:prstGeom>
          <a:ln w="34925" cmpd="sng">
            <a:solidFill>
              <a:srgbClr val="FFC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6200" y="3276600"/>
            <a:ext cx="3657601" cy="0"/>
          </a:xfrm>
          <a:prstGeom prst="line">
            <a:avLst/>
          </a:prstGeom>
          <a:ln w="34925" cmpd="sng"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304800" y="1207532"/>
            <a:ext cx="16764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2057401" y="1207532"/>
            <a:ext cx="688874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3"/>
          <p:cNvSpPr txBox="1">
            <a:spLocks noChangeArrowheads="1"/>
          </p:cNvSpPr>
          <p:nvPr/>
        </p:nvSpPr>
        <p:spPr bwMode="auto">
          <a:xfrm>
            <a:off x="3886200" y="1447800"/>
            <a:ext cx="4800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800" b="1" kern="0" dirty="0" smtClean="0">
                <a:solidFill>
                  <a:schemeClr val="tx2"/>
                </a:solidFill>
                <a:latin typeface="Times New Roman" pitchFamily="18" charset="0"/>
              </a:rPr>
              <a:t>Mechanical Techniques</a:t>
            </a:r>
          </a:p>
          <a:p>
            <a:pPr>
              <a:spcBef>
                <a:spcPct val="0"/>
              </a:spcBef>
              <a:spcAft>
                <a:spcPts val="0"/>
              </a:spcAft>
            </a:pPr>
            <a:r>
              <a:rPr lang="en-US" sz="2400" kern="0" dirty="0" smtClean="0">
                <a:latin typeface="Times New Roman" pitchFamily="18" charset="0"/>
              </a:rPr>
              <a:t>Short term control only</a:t>
            </a:r>
          </a:p>
          <a:p>
            <a:pPr>
              <a:spcBef>
                <a:spcPct val="0"/>
              </a:spcBef>
              <a:spcAft>
                <a:spcPts val="0"/>
              </a:spcAft>
            </a:pPr>
            <a:r>
              <a:rPr lang="en-US" sz="2400" kern="0" dirty="0" smtClean="0">
                <a:latin typeface="Times New Roman" pitchFamily="18" charset="0"/>
              </a:rPr>
              <a:t>Produces many fragments than can spread infestation (Falls Lake)</a:t>
            </a:r>
          </a:p>
          <a:p>
            <a:pPr>
              <a:spcBef>
                <a:spcPct val="0"/>
              </a:spcBef>
              <a:spcAft>
                <a:spcPts val="0"/>
              </a:spcAft>
            </a:pPr>
            <a:r>
              <a:rPr lang="en-US" sz="2400" kern="0" dirty="0" smtClean="0">
                <a:latin typeface="Times New Roman" pitchFamily="18" charset="0"/>
              </a:rPr>
              <a:t>Can be very destructive to non-target species</a:t>
            </a:r>
          </a:p>
          <a:p>
            <a:pPr>
              <a:spcBef>
                <a:spcPct val="0"/>
              </a:spcBef>
              <a:spcAft>
                <a:spcPts val="0"/>
              </a:spcAft>
            </a:pPr>
            <a:r>
              <a:rPr lang="en-US" sz="2400" kern="0" dirty="0" smtClean="0">
                <a:latin typeface="Times New Roman" pitchFamily="18" charset="0"/>
              </a:rPr>
              <a:t>Cannot access all areas of the </a:t>
            </a:r>
            <a:r>
              <a:rPr lang="en-US" sz="2400" kern="0" dirty="0" err="1" smtClean="0">
                <a:latin typeface="Times New Roman" pitchFamily="18" charset="0"/>
              </a:rPr>
              <a:t>Eno</a:t>
            </a:r>
            <a:endParaRPr lang="en-US" sz="2400" kern="0" dirty="0" smtClean="0">
              <a:latin typeface="Times New Roman" pitchFamily="18" charset="0"/>
            </a:endParaRPr>
          </a:p>
          <a:p>
            <a:pPr>
              <a:spcBef>
                <a:spcPct val="0"/>
              </a:spcBef>
              <a:spcAft>
                <a:spcPts val="0"/>
              </a:spcAft>
            </a:pPr>
            <a:r>
              <a:rPr lang="en-US" sz="2400" kern="0" dirty="0" smtClean="0">
                <a:latin typeface="Times New Roman" pitchFamily="18" charset="0"/>
              </a:rPr>
              <a:t>Not a viable option</a:t>
            </a:r>
            <a:endParaRPr lang="en-US" sz="2400" kern="0" dirty="0">
              <a:latin typeface="Times New Roman" pitchFamily="18" charset="0"/>
            </a:endParaRPr>
          </a:p>
        </p:txBody>
      </p:sp>
      <p:pic>
        <p:nvPicPr>
          <p:cNvPr id="47" name="Picture 9" descr="http://photos-a.ak.fbcdn.net/hphotos-ak-snc3/hs232.snc3/21945_300517252064_180750242064_4331957_3255887_n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353" b="12742"/>
          <a:stretch/>
        </p:blipFill>
        <p:spPr bwMode="auto">
          <a:xfrm>
            <a:off x="4335462" y="4876799"/>
            <a:ext cx="4808538" cy="198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0" y="5925234"/>
            <a:ext cx="1180337" cy="646331"/>
          </a:xfrm>
          <a:prstGeom prst="rect">
            <a:avLst/>
          </a:prstGeom>
          <a:solidFill>
            <a:schemeClr val="tx1">
              <a:lumMod val="50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Habitat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Saturated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4876800"/>
            <a:ext cx="1139951" cy="646331"/>
          </a:xfrm>
          <a:prstGeom prst="rect">
            <a:avLst/>
          </a:prstGeom>
          <a:solidFill>
            <a:schemeClr val="tx1">
              <a:lumMod val="50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Late </a:t>
            </a:r>
          </a:p>
          <a:p>
            <a:r>
              <a:rPr lang="en-US" b="1" dirty="0" smtClean="0">
                <a:solidFill>
                  <a:srgbClr val="FFC000"/>
                </a:solidFill>
              </a:rPr>
              <a:t>Invasion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2133600"/>
            <a:ext cx="1139951" cy="646331"/>
          </a:xfrm>
          <a:prstGeom prst="rect">
            <a:avLst/>
          </a:prstGeom>
          <a:solidFill>
            <a:schemeClr val="tx1">
              <a:lumMod val="50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Early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Invasion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002" y="3537676"/>
            <a:ext cx="1112949" cy="646331"/>
          </a:xfrm>
          <a:prstGeom prst="rect">
            <a:avLst/>
          </a:prstGeom>
          <a:solidFill>
            <a:schemeClr val="tx1">
              <a:lumMod val="50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Mid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Invasion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19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6200" y="5791200"/>
            <a:ext cx="2127504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0738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Selecting Control Options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8382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Weed Growth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167889" y="838200"/>
            <a:ext cx="6408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Control Options for Stage of Weed Growth</a:t>
            </a:r>
            <a:endParaRPr lang="en-US" b="1" dirty="0"/>
          </a:p>
        </p:txBody>
      </p:sp>
      <p:sp>
        <p:nvSpPr>
          <p:cNvPr id="6" name="Isosceles Triangle 5"/>
          <p:cNvSpPr/>
          <p:nvPr/>
        </p:nvSpPr>
        <p:spPr>
          <a:xfrm>
            <a:off x="76200" y="1676400"/>
            <a:ext cx="2127504" cy="4114800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299729" y="4272272"/>
            <a:ext cx="2055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Weed Biomass</a:t>
            </a:r>
            <a:endParaRPr lang="en-US" dirty="0"/>
          </a:p>
        </p:txBody>
      </p:sp>
      <p:cxnSp>
        <p:nvCxnSpPr>
          <p:cNvPr id="15" name="Straight Connector 14"/>
          <p:cNvCxnSpPr>
            <a:stCxn id="6" idx="2"/>
          </p:cNvCxnSpPr>
          <p:nvPr/>
        </p:nvCxnSpPr>
        <p:spPr>
          <a:xfrm>
            <a:off x="76200" y="5791200"/>
            <a:ext cx="2819400" cy="0"/>
          </a:xfrm>
          <a:prstGeom prst="line">
            <a:avLst/>
          </a:prstGeom>
          <a:ln w="34925" cmpd="sng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6200" y="4572000"/>
            <a:ext cx="2819400" cy="0"/>
          </a:xfrm>
          <a:prstGeom prst="line">
            <a:avLst/>
          </a:prstGeom>
          <a:ln w="34925" cmpd="sng">
            <a:solidFill>
              <a:srgbClr val="FFC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6200" y="3276600"/>
            <a:ext cx="2819400" cy="0"/>
          </a:xfrm>
          <a:prstGeom prst="line">
            <a:avLst/>
          </a:prstGeom>
          <a:ln w="34925" cmpd="sng"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3"/>
          <p:cNvSpPr txBox="1">
            <a:spLocks noChangeArrowheads="1"/>
          </p:cNvSpPr>
          <p:nvPr/>
        </p:nvSpPr>
        <p:spPr bwMode="auto">
          <a:xfrm>
            <a:off x="3124200" y="1447800"/>
            <a:ext cx="5562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800" b="1" kern="0" dirty="0" smtClean="0">
                <a:solidFill>
                  <a:schemeClr val="tx2"/>
                </a:solidFill>
                <a:latin typeface="Times New Roman" pitchFamily="18" charset="0"/>
              </a:rPr>
              <a:t>Benthic barrier</a:t>
            </a:r>
          </a:p>
          <a:p>
            <a:pPr>
              <a:spcBef>
                <a:spcPct val="0"/>
              </a:spcBef>
              <a:spcAft>
                <a:spcPts val="0"/>
              </a:spcAft>
            </a:pPr>
            <a:r>
              <a:rPr lang="en-US" sz="2400" kern="0" dirty="0" smtClean="0">
                <a:latin typeface="Times New Roman" pitchFamily="18" charset="0"/>
              </a:rPr>
              <a:t>Woven fabric placed along sediment</a:t>
            </a:r>
          </a:p>
          <a:p>
            <a:pPr>
              <a:spcBef>
                <a:spcPct val="0"/>
              </a:spcBef>
              <a:spcAft>
                <a:spcPts val="0"/>
              </a:spcAft>
            </a:pPr>
            <a:r>
              <a:rPr lang="en-US" sz="2400" kern="0" dirty="0" smtClean="0">
                <a:latin typeface="Times New Roman" pitchFamily="18" charset="0"/>
              </a:rPr>
              <a:t>Prevents weed growth from sediment</a:t>
            </a:r>
          </a:p>
          <a:p>
            <a:pPr>
              <a:spcBef>
                <a:spcPct val="0"/>
              </a:spcBef>
              <a:spcAft>
                <a:spcPts val="0"/>
              </a:spcAft>
            </a:pPr>
            <a:r>
              <a:rPr lang="en-US" sz="2400" kern="0" dirty="0" smtClean="0">
                <a:latin typeface="Times New Roman" pitchFamily="18" charset="0"/>
              </a:rPr>
              <a:t>Ineffective once sediment deposits on top</a:t>
            </a:r>
          </a:p>
          <a:p>
            <a:pPr>
              <a:spcBef>
                <a:spcPct val="0"/>
              </a:spcBef>
              <a:spcAft>
                <a:spcPts val="0"/>
              </a:spcAft>
            </a:pPr>
            <a:r>
              <a:rPr lang="en-US" sz="2400" kern="0" dirty="0" smtClean="0">
                <a:latin typeface="Times New Roman" pitchFamily="18" charset="0"/>
              </a:rPr>
              <a:t>Used in impoundments, not rivers</a:t>
            </a:r>
          </a:p>
          <a:p>
            <a:pPr>
              <a:spcBef>
                <a:spcPct val="0"/>
              </a:spcBef>
              <a:spcAft>
                <a:spcPts val="0"/>
              </a:spcAft>
            </a:pPr>
            <a:r>
              <a:rPr lang="en-US" sz="2400" kern="0" dirty="0" smtClean="0">
                <a:latin typeface="Times New Roman" pitchFamily="18" charset="0"/>
              </a:rPr>
              <a:t>Impacts to non-target organisms</a:t>
            </a:r>
          </a:p>
          <a:p>
            <a:pPr>
              <a:spcBef>
                <a:spcPct val="0"/>
              </a:spcBef>
              <a:spcAft>
                <a:spcPts val="0"/>
              </a:spcAft>
            </a:pPr>
            <a:r>
              <a:rPr lang="en-US" sz="2400" kern="0" dirty="0">
                <a:latin typeface="Times New Roman" pitchFamily="18" charset="0"/>
              </a:rPr>
              <a:t>Not </a:t>
            </a:r>
            <a:r>
              <a:rPr lang="en-US" sz="2400" kern="0" dirty="0" smtClean="0">
                <a:latin typeface="Times New Roman" pitchFamily="18" charset="0"/>
              </a:rPr>
              <a:t>selective, not an option for </a:t>
            </a:r>
            <a:r>
              <a:rPr lang="en-US" sz="2400" kern="0" dirty="0" err="1" smtClean="0">
                <a:latin typeface="Times New Roman" pitchFamily="18" charset="0"/>
              </a:rPr>
              <a:t>Eno</a:t>
            </a:r>
            <a:endParaRPr lang="en-US" sz="2400" kern="0" dirty="0">
              <a:latin typeface="Times New Roman" pitchFamily="18" charset="0"/>
            </a:endParaRPr>
          </a:p>
        </p:txBody>
      </p:sp>
      <p:sp>
        <p:nvSpPr>
          <p:cNvPr id="20" name="Isosceles Triangle 19"/>
          <p:cNvSpPr/>
          <p:nvPr/>
        </p:nvSpPr>
        <p:spPr>
          <a:xfrm rot="10800000">
            <a:off x="2093976" y="1677556"/>
            <a:ext cx="612648" cy="990600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447800" y="25908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Benthic </a:t>
            </a:r>
          </a:p>
          <a:p>
            <a:pPr algn="ctr"/>
            <a:r>
              <a:rPr lang="en-US" dirty="0" smtClean="0"/>
              <a:t>Barrier</a:t>
            </a:r>
            <a:endParaRPr lang="en-US" dirty="0"/>
          </a:p>
        </p:txBody>
      </p:sp>
      <p:pic>
        <p:nvPicPr>
          <p:cNvPr id="6146" name="Picture 2" descr="http://mainelakes.org/wp-content/uploads/2011/12/adam-on-songo-1024x74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34"/>
          <a:stretch/>
        </p:blipFill>
        <p:spPr bwMode="auto">
          <a:xfrm>
            <a:off x="4952999" y="4876800"/>
            <a:ext cx="4195939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Connector 22"/>
          <p:cNvCxnSpPr/>
          <p:nvPr/>
        </p:nvCxnSpPr>
        <p:spPr>
          <a:xfrm>
            <a:off x="304800" y="1207532"/>
            <a:ext cx="16764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057401" y="1207532"/>
            <a:ext cx="688874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0" y="5925234"/>
            <a:ext cx="1180337" cy="646331"/>
          </a:xfrm>
          <a:prstGeom prst="rect">
            <a:avLst/>
          </a:prstGeom>
          <a:solidFill>
            <a:schemeClr val="tx1">
              <a:lumMod val="50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Habitat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Saturated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4876800"/>
            <a:ext cx="1139951" cy="646331"/>
          </a:xfrm>
          <a:prstGeom prst="rect">
            <a:avLst/>
          </a:prstGeom>
          <a:solidFill>
            <a:schemeClr val="tx1">
              <a:lumMod val="50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Late </a:t>
            </a:r>
          </a:p>
          <a:p>
            <a:r>
              <a:rPr lang="en-US" b="1" dirty="0" smtClean="0">
                <a:solidFill>
                  <a:srgbClr val="FFC000"/>
                </a:solidFill>
              </a:rPr>
              <a:t>Invasion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2133600"/>
            <a:ext cx="1139951" cy="646331"/>
          </a:xfrm>
          <a:prstGeom prst="rect">
            <a:avLst/>
          </a:prstGeom>
          <a:solidFill>
            <a:schemeClr val="tx1">
              <a:lumMod val="50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Early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Invasion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002" y="3537676"/>
            <a:ext cx="1112949" cy="646331"/>
          </a:xfrm>
          <a:prstGeom prst="rect">
            <a:avLst/>
          </a:prstGeom>
          <a:solidFill>
            <a:schemeClr val="tx1">
              <a:lumMod val="50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Mid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Invasion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70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6200" y="5791200"/>
            <a:ext cx="2127504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98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Selecting Control Options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8382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Weed Growth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167889" y="838200"/>
            <a:ext cx="6408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Control Options for Stage of Weed Growth</a:t>
            </a:r>
            <a:endParaRPr lang="en-US" b="1" dirty="0"/>
          </a:p>
        </p:txBody>
      </p:sp>
      <p:sp>
        <p:nvSpPr>
          <p:cNvPr id="6" name="Isosceles Triangle 5"/>
          <p:cNvSpPr/>
          <p:nvPr/>
        </p:nvSpPr>
        <p:spPr>
          <a:xfrm>
            <a:off x="76200" y="1676400"/>
            <a:ext cx="2127504" cy="4114800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299729" y="4272272"/>
            <a:ext cx="2055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Weed Biomass</a:t>
            </a:r>
            <a:endParaRPr lang="en-US" dirty="0"/>
          </a:p>
        </p:txBody>
      </p:sp>
      <p:cxnSp>
        <p:nvCxnSpPr>
          <p:cNvPr id="15" name="Straight Connector 14"/>
          <p:cNvCxnSpPr>
            <a:stCxn id="6" idx="2"/>
          </p:cNvCxnSpPr>
          <p:nvPr/>
        </p:nvCxnSpPr>
        <p:spPr>
          <a:xfrm>
            <a:off x="76200" y="5791200"/>
            <a:ext cx="2819400" cy="0"/>
          </a:xfrm>
          <a:prstGeom prst="line">
            <a:avLst/>
          </a:prstGeom>
          <a:ln w="34925" cmpd="sng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6200" y="4572000"/>
            <a:ext cx="2819400" cy="0"/>
          </a:xfrm>
          <a:prstGeom prst="line">
            <a:avLst/>
          </a:prstGeom>
          <a:ln w="34925" cmpd="sng">
            <a:solidFill>
              <a:srgbClr val="FFC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6200" y="3276600"/>
            <a:ext cx="2819400" cy="0"/>
          </a:xfrm>
          <a:prstGeom prst="line">
            <a:avLst/>
          </a:prstGeom>
          <a:ln w="34925" cmpd="sng"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3"/>
          <p:cNvSpPr txBox="1">
            <a:spLocks noChangeArrowheads="1"/>
          </p:cNvSpPr>
          <p:nvPr/>
        </p:nvSpPr>
        <p:spPr bwMode="auto">
          <a:xfrm>
            <a:off x="3734562" y="1447800"/>
            <a:ext cx="4952237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800" b="1" kern="0" dirty="0" smtClean="0">
                <a:solidFill>
                  <a:schemeClr val="tx2"/>
                </a:solidFill>
                <a:latin typeface="Times New Roman" pitchFamily="18" charset="0"/>
              </a:rPr>
              <a:t>Triploid Grass Carp</a:t>
            </a:r>
          </a:p>
          <a:p>
            <a:pPr>
              <a:spcBef>
                <a:spcPct val="0"/>
              </a:spcBef>
              <a:spcAft>
                <a:spcPts val="0"/>
              </a:spcAft>
            </a:pPr>
            <a:r>
              <a:rPr lang="en-US" sz="2400" kern="0" dirty="0" smtClean="0">
                <a:latin typeface="Times New Roman" pitchFamily="18" charset="0"/>
              </a:rPr>
              <a:t>Introduced from Asia</a:t>
            </a:r>
          </a:p>
          <a:p>
            <a:pPr>
              <a:spcBef>
                <a:spcPct val="0"/>
              </a:spcBef>
              <a:spcAft>
                <a:spcPts val="0"/>
              </a:spcAft>
            </a:pPr>
            <a:r>
              <a:rPr lang="en-US" sz="2400" kern="0" dirty="0" smtClean="0">
                <a:latin typeface="Times New Roman" pitchFamily="18" charset="0"/>
              </a:rPr>
              <a:t>Sterile version may be stocked</a:t>
            </a:r>
          </a:p>
          <a:p>
            <a:pPr>
              <a:spcBef>
                <a:spcPct val="0"/>
              </a:spcBef>
              <a:spcAft>
                <a:spcPts val="0"/>
              </a:spcAft>
            </a:pPr>
            <a:r>
              <a:rPr lang="en-US" sz="2400" kern="0" dirty="0" smtClean="0">
                <a:latin typeface="Times New Roman" pitchFamily="18" charset="0"/>
              </a:rPr>
              <a:t>Feeds on plants only</a:t>
            </a:r>
          </a:p>
          <a:p>
            <a:pPr>
              <a:spcBef>
                <a:spcPct val="0"/>
              </a:spcBef>
              <a:spcAft>
                <a:spcPts val="0"/>
              </a:spcAft>
            </a:pPr>
            <a:r>
              <a:rPr lang="en-US" sz="2400" kern="0" dirty="0" smtClean="0">
                <a:latin typeface="Times New Roman" pitchFamily="18" charset="0"/>
              </a:rPr>
              <a:t>Generally a non-specific herbivore although they do like </a:t>
            </a:r>
            <a:r>
              <a:rPr lang="en-US" sz="2400" kern="0" dirty="0" err="1" smtClean="0">
                <a:latin typeface="Times New Roman" pitchFamily="18" charset="0"/>
              </a:rPr>
              <a:t>hydrilla</a:t>
            </a:r>
            <a:endParaRPr lang="en-US" sz="2400" kern="0" dirty="0" smtClean="0">
              <a:latin typeface="Times New Roman" pitchFamily="18" charset="0"/>
            </a:endParaRPr>
          </a:p>
          <a:p>
            <a:pPr>
              <a:spcBef>
                <a:spcPct val="0"/>
              </a:spcBef>
              <a:spcAft>
                <a:spcPts val="0"/>
              </a:spcAft>
            </a:pPr>
            <a:r>
              <a:rPr lang="en-US" sz="2400" kern="0" dirty="0" smtClean="0">
                <a:latin typeface="Times New Roman" pitchFamily="18" charset="0"/>
              </a:rPr>
              <a:t>Concerns:</a:t>
            </a:r>
          </a:p>
          <a:p>
            <a:pPr lvl="1">
              <a:spcBef>
                <a:spcPct val="0"/>
              </a:spcBef>
              <a:spcAft>
                <a:spcPts val="0"/>
              </a:spcAft>
            </a:pPr>
            <a:r>
              <a:rPr lang="en-US" sz="2000" kern="0" dirty="0" smtClean="0">
                <a:latin typeface="Times New Roman" pitchFamily="18" charset="0"/>
              </a:rPr>
              <a:t>Will they stay in </a:t>
            </a:r>
            <a:r>
              <a:rPr lang="en-US" sz="2000" kern="0" dirty="0" err="1" smtClean="0">
                <a:latin typeface="Times New Roman" pitchFamily="18" charset="0"/>
              </a:rPr>
              <a:t>Eno</a:t>
            </a:r>
            <a:r>
              <a:rPr lang="en-US" sz="2000" kern="0" dirty="0" smtClean="0">
                <a:latin typeface="Times New Roman" pitchFamily="18" charset="0"/>
              </a:rPr>
              <a:t>?</a:t>
            </a:r>
          </a:p>
          <a:p>
            <a:pPr lvl="1">
              <a:spcBef>
                <a:spcPct val="0"/>
              </a:spcBef>
              <a:spcAft>
                <a:spcPts val="0"/>
              </a:spcAft>
            </a:pPr>
            <a:r>
              <a:rPr lang="en-US" sz="2000" kern="0" dirty="0" smtClean="0">
                <a:latin typeface="Times New Roman" pitchFamily="18" charset="0"/>
              </a:rPr>
              <a:t>If so, how much will they feed on </a:t>
            </a:r>
            <a:r>
              <a:rPr lang="en-US" sz="2000" kern="0" dirty="0" err="1" smtClean="0">
                <a:latin typeface="Times New Roman" pitchFamily="18" charset="0"/>
              </a:rPr>
              <a:t>riffleweed</a:t>
            </a:r>
            <a:r>
              <a:rPr lang="en-US" sz="2000" kern="0" dirty="0" smtClean="0">
                <a:latin typeface="Times New Roman" pitchFamily="18" charset="0"/>
              </a:rPr>
              <a:t>?</a:t>
            </a:r>
          </a:p>
          <a:p>
            <a:pPr>
              <a:spcBef>
                <a:spcPct val="0"/>
              </a:spcBef>
              <a:spcAft>
                <a:spcPts val="0"/>
              </a:spcAft>
            </a:pPr>
            <a:r>
              <a:rPr lang="en-US" sz="2400" kern="0" dirty="0" smtClean="0">
                <a:latin typeface="Times New Roman" pitchFamily="18" charset="0"/>
              </a:rPr>
              <a:t>Research needs to address concerns before large scale stocking of </a:t>
            </a:r>
            <a:r>
              <a:rPr lang="en-US" sz="2400" kern="0" dirty="0" err="1" smtClean="0">
                <a:latin typeface="Times New Roman" pitchFamily="18" charset="0"/>
              </a:rPr>
              <a:t>Eno</a:t>
            </a:r>
            <a:endParaRPr lang="en-US" sz="2400" kern="0" dirty="0">
              <a:latin typeface="Times New Roman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304800" y="1207532"/>
            <a:ext cx="16764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057401" y="1207532"/>
            <a:ext cx="688874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324482" y="5791200"/>
            <a:ext cx="1371600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osceles Triangle 24"/>
          <p:cNvSpPr/>
          <p:nvPr/>
        </p:nvSpPr>
        <p:spPr>
          <a:xfrm>
            <a:off x="2324482" y="1677556"/>
            <a:ext cx="1371600" cy="4109026"/>
          </a:xfrm>
          <a:prstGeom prst="triangle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286000" y="5897417"/>
            <a:ext cx="1448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Grass</a:t>
            </a:r>
          </a:p>
          <a:p>
            <a:pPr algn="ctr"/>
            <a:r>
              <a:rPr lang="en-US" dirty="0" smtClean="0"/>
              <a:t>Carp</a:t>
            </a:r>
            <a:endParaRPr lang="en-US" dirty="0"/>
          </a:p>
        </p:txBody>
      </p:sp>
      <p:pic>
        <p:nvPicPr>
          <p:cNvPr id="27" name="Picture 4" descr="Triploid grass carp, Ctenopharyngodon idella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239000" y="5808650"/>
            <a:ext cx="1885244" cy="1049350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0" y="5925234"/>
            <a:ext cx="1180337" cy="646331"/>
          </a:xfrm>
          <a:prstGeom prst="rect">
            <a:avLst/>
          </a:prstGeom>
          <a:solidFill>
            <a:schemeClr val="tx1">
              <a:lumMod val="50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Habitat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Saturated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4876800"/>
            <a:ext cx="1139951" cy="646331"/>
          </a:xfrm>
          <a:prstGeom prst="rect">
            <a:avLst/>
          </a:prstGeom>
          <a:solidFill>
            <a:schemeClr val="tx1">
              <a:lumMod val="50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Late </a:t>
            </a:r>
          </a:p>
          <a:p>
            <a:r>
              <a:rPr lang="en-US" b="1" dirty="0" smtClean="0">
                <a:solidFill>
                  <a:srgbClr val="FFC000"/>
                </a:solidFill>
              </a:rPr>
              <a:t>Invasion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0" y="2133600"/>
            <a:ext cx="1139951" cy="646331"/>
          </a:xfrm>
          <a:prstGeom prst="rect">
            <a:avLst/>
          </a:prstGeom>
          <a:solidFill>
            <a:schemeClr val="tx1">
              <a:lumMod val="50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Early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Invasion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7002" y="3537676"/>
            <a:ext cx="1112949" cy="646331"/>
          </a:xfrm>
          <a:prstGeom prst="rect">
            <a:avLst/>
          </a:prstGeom>
          <a:solidFill>
            <a:schemeClr val="tx1">
              <a:lumMod val="50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Mid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Invasion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2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6200" y="5791200"/>
            <a:ext cx="2127504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496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Selecting Control Options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8382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Weed Growth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167889" y="838200"/>
            <a:ext cx="6408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Control Options for Stage of Weed Growth</a:t>
            </a:r>
            <a:endParaRPr lang="en-US" b="1" dirty="0"/>
          </a:p>
        </p:txBody>
      </p:sp>
      <p:sp>
        <p:nvSpPr>
          <p:cNvPr id="6" name="Isosceles Triangle 5"/>
          <p:cNvSpPr/>
          <p:nvPr/>
        </p:nvSpPr>
        <p:spPr>
          <a:xfrm>
            <a:off x="76200" y="1676400"/>
            <a:ext cx="2127504" cy="4114800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299729" y="4272272"/>
            <a:ext cx="2055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Weed Biomass</a:t>
            </a:r>
            <a:endParaRPr lang="en-US" dirty="0"/>
          </a:p>
        </p:txBody>
      </p:sp>
      <p:cxnSp>
        <p:nvCxnSpPr>
          <p:cNvPr id="15" name="Straight Connector 14"/>
          <p:cNvCxnSpPr>
            <a:stCxn id="6" idx="2"/>
          </p:cNvCxnSpPr>
          <p:nvPr/>
        </p:nvCxnSpPr>
        <p:spPr>
          <a:xfrm>
            <a:off x="76200" y="5791200"/>
            <a:ext cx="2819400" cy="0"/>
          </a:xfrm>
          <a:prstGeom prst="line">
            <a:avLst/>
          </a:prstGeom>
          <a:ln w="34925" cmpd="sng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6200" y="4572000"/>
            <a:ext cx="2819400" cy="0"/>
          </a:xfrm>
          <a:prstGeom prst="line">
            <a:avLst/>
          </a:prstGeom>
          <a:ln w="34925" cmpd="sng">
            <a:solidFill>
              <a:srgbClr val="FFC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6200" y="3276600"/>
            <a:ext cx="2819400" cy="0"/>
          </a:xfrm>
          <a:prstGeom prst="line">
            <a:avLst/>
          </a:prstGeom>
          <a:ln w="34925" cmpd="sng"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3"/>
          <p:cNvSpPr txBox="1">
            <a:spLocks noChangeArrowheads="1"/>
          </p:cNvSpPr>
          <p:nvPr/>
        </p:nvSpPr>
        <p:spPr bwMode="auto">
          <a:xfrm>
            <a:off x="3734562" y="1447800"/>
            <a:ext cx="4952237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800" b="1" kern="0" dirty="0" smtClean="0">
                <a:solidFill>
                  <a:schemeClr val="tx2"/>
                </a:solidFill>
                <a:latin typeface="Times New Roman" pitchFamily="18" charset="0"/>
              </a:rPr>
              <a:t>Drawdown</a:t>
            </a:r>
          </a:p>
          <a:p>
            <a:pPr>
              <a:spcBef>
                <a:spcPct val="0"/>
              </a:spcBef>
              <a:spcAft>
                <a:spcPts val="0"/>
              </a:spcAft>
            </a:pPr>
            <a:r>
              <a:rPr lang="en-US" sz="2400" kern="0" dirty="0" smtClean="0">
                <a:latin typeface="Times New Roman" pitchFamily="18" charset="0"/>
              </a:rPr>
              <a:t>Cannot dewater a flowing river</a:t>
            </a:r>
          </a:p>
          <a:p>
            <a:pPr>
              <a:spcBef>
                <a:spcPct val="0"/>
              </a:spcBef>
              <a:spcAft>
                <a:spcPts val="0"/>
              </a:spcAft>
            </a:pPr>
            <a:r>
              <a:rPr lang="en-US" sz="2400" kern="0" dirty="0" smtClean="0">
                <a:latin typeface="Times New Roman" pitchFamily="18" charset="0"/>
              </a:rPr>
              <a:t>Impacts to non-target species</a:t>
            </a:r>
          </a:p>
          <a:p>
            <a:pPr>
              <a:spcBef>
                <a:spcPct val="0"/>
              </a:spcBef>
              <a:spcAft>
                <a:spcPts val="0"/>
              </a:spcAft>
            </a:pPr>
            <a:r>
              <a:rPr lang="en-US" sz="2400" kern="0" dirty="0" smtClean="0">
                <a:latin typeface="Times New Roman" pitchFamily="18" charset="0"/>
              </a:rPr>
              <a:t>Not an option</a:t>
            </a:r>
            <a:endParaRPr lang="en-US" sz="2400" kern="0" dirty="0">
              <a:latin typeface="Times New Roman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304800" y="1207532"/>
            <a:ext cx="16764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057401" y="1207532"/>
            <a:ext cx="688874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Isosceles Triangle 20"/>
          <p:cNvSpPr/>
          <p:nvPr/>
        </p:nvSpPr>
        <p:spPr>
          <a:xfrm>
            <a:off x="2400681" y="3428999"/>
            <a:ext cx="1295400" cy="2346035"/>
          </a:xfrm>
          <a:prstGeom prst="triangle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400681" y="5776190"/>
            <a:ext cx="1295400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362200" y="6019800"/>
            <a:ext cx="1448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Drawdown</a:t>
            </a:r>
            <a:endParaRPr lang="en-US" dirty="0"/>
          </a:p>
        </p:txBody>
      </p:sp>
      <p:pic>
        <p:nvPicPr>
          <p:cNvPr id="29" name="Picture 2" descr="Drawdown-EgeriaPoolAtLakeGasto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4999" y="3530600"/>
            <a:ext cx="4267200" cy="3098800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0" y="5925234"/>
            <a:ext cx="1180337" cy="646331"/>
          </a:xfrm>
          <a:prstGeom prst="rect">
            <a:avLst/>
          </a:prstGeom>
          <a:solidFill>
            <a:schemeClr val="tx1">
              <a:lumMod val="50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Habitat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Saturated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4876800"/>
            <a:ext cx="1139951" cy="646331"/>
          </a:xfrm>
          <a:prstGeom prst="rect">
            <a:avLst/>
          </a:prstGeom>
          <a:solidFill>
            <a:schemeClr val="tx1">
              <a:lumMod val="50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Late </a:t>
            </a:r>
          </a:p>
          <a:p>
            <a:r>
              <a:rPr lang="en-US" b="1" dirty="0" smtClean="0">
                <a:solidFill>
                  <a:srgbClr val="FFC000"/>
                </a:solidFill>
              </a:rPr>
              <a:t>Invasion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2133600"/>
            <a:ext cx="1139951" cy="646331"/>
          </a:xfrm>
          <a:prstGeom prst="rect">
            <a:avLst/>
          </a:prstGeom>
          <a:solidFill>
            <a:schemeClr val="tx1">
              <a:lumMod val="50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Early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Invasion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7002" y="3537676"/>
            <a:ext cx="1112949" cy="646331"/>
          </a:xfrm>
          <a:prstGeom prst="rect">
            <a:avLst/>
          </a:prstGeom>
          <a:solidFill>
            <a:schemeClr val="tx1">
              <a:lumMod val="50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Mid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Invasion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55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6200" y="5791200"/>
            <a:ext cx="2127504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98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Selecting Control Options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8382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Weed Growth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167889" y="838200"/>
            <a:ext cx="6408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Control Options for Stage of Weed Growth</a:t>
            </a:r>
            <a:endParaRPr lang="en-US" b="1" dirty="0"/>
          </a:p>
        </p:txBody>
      </p:sp>
      <p:sp>
        <p:nvSpPr>
          <p:cNvPr id="6" name="Isosceles Triangle 5"/>
          <p:cNvSpPr/>
          <p:nvPr/>
        </p:nvSpPr>
        <p:spPr>
          <a:xfrm>
            <a:off x="76200" y="1676400"/>
            <a:ext cx="2127504" cy="4114800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299729" y="4272272"/>
            <a:ext cx="2055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Weed Biomass</a:t>
            </a:r>
            <a:endParaRPr lang="en-US" dirty="0"/>
          </a:p>
        </p:txBody>
      </p:sp>
      <p:cxnSp>
        <p:nvCxnSpPr>
          <p:cNvPr id="15" name="Straight Connector 14"/>
          <p:cNvCxnSpPr>
            <a:stCxn id="6" idx="2"/>
          </p:cNvCxnSpPr>
          <p:nvPr/>
        </p:nvCxnSpPr>
        <p:spPr>
          <a:xfrm>
            <a:off x="76200" y="5791200"/>
            <a:ext cx="2819400" cy="0"/>
          </a:xfrm>
          <a:prstGeom prst="line">
            <a:avLst/>
          </a:prstGeom>
          <a:ln w="34925" cmpd="sng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6200" y="4572000"/>
            <a:ext cx="2819400" cy="0"/>
          </a:xfrm>
          <a:prstGeom prst="line">
            <a:avLst/>
          </a:prstGeom>
          <a:ln w="34925" cmpd="sng">
            <a:solidFill>
              <a:srgbClr val="FFC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6200" y="3276600"/>
            <a:ext cx="2819400" cy="0"/>
          </a:xfrm>
          <a:prstGeom prst="line">
            <a:avLst/>
          </a:prstGeom>
          <a:ln w="34925" cmpd="sng"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3"/>
          <p:cNvSpPr txBox="1">
            <a:spLocks noChangeArrowheads="1"/>
          </p:cNvSpPr>
          <p:nvPr/>
        </p:nvSpPr>
        <p:spPr bwMode="auto">
          <a:xfrm>
            <a:off x="3124200" y="1447800"/>
            <a:ext cx="5562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800" b="1" kern="0" dirty="0" smtClean="0">
                <a:solidFill>
                  <a:schemeClr val="tx2"/>
                </a:solidFill>
                <a:latin typeface="Times New Roman" pitchFamily="18" charset="0"/>
              </a:rPr>
              <a:t>Host specific biocontrol</a:t>
            </a:r>
          </a:p>
          <a:p>
            <a:pPr>
              <a:spcBef>
                <a:spcPct val="0"/>
              </a:spcBef>
              <a:spcAft>
                <a:spcPts val="0"/>
              </a:spcAft>
            </a:pPr>
            <a:r>
              <a:rPr lang="en-US" sz="2400" kern="0" dirty="0" smtClean="0">
                <a:latin typeface="Times New Roman" pitchFamily="18" charset="0"/>
              </a:rPr>
              <a:t>Agents released for dioecious hydrilla in Florida have had no significant impact</a:t>
            </a:r>
          </a:p>
          <a:p>
            <a:pPr>
              <a:spcBef>
                <a:spcPct val="0"/>
              </a:spcBef>
              <a:spcAft>
                <a:spcPts val="0"/>
              </a:spcAft>
            </a:pPr>
            <a:r>
              <a:rPr lang="en-US" sz="2400" kern="0" dirty="0" smtClean="0">
                <a:latin typeface="Times New Roman" pitchFamily="18" charset="0"/>
              </a:rPr>
              <a:t>These agents must overwinter on </a:t>
            </a:r>
            <a:r>
              <a:rPr lang="en-US" sz="2400" kern="0" dirty="0" err="1" smtClean="0">
                <a:latin typeface="Times New Roman" pitchFamily="18" charset="0"/>
              </a:rPr>
              <a:t>hydrilla</a:t>
            </a:r>
            <a:r>
              <a:rPr lang="en-US" sz="2400" kern="0" dirty="0" smtClean="0">
                <a:latin typeface="Times New Roman" pitchFamily="18" charset="0"/>
              </a:rPr>
              <a:t> to survive</a:t>
            </a:r>
          </a:p>
          <a:p>
            <a:pPr>
              <a:spcBef>
                <a:spcPct val="0"/>
              </a:spcBef>
              <a:spcAft>
                <a:spcPts val="0"/>
              </a:spcAft>
            </a:pPr>
            <a:r>
              <a:rPr lang="en-US" sz="2400" kern="0" dirty="0" err="1" smtClean="0">
                <a:latin typeface="Times New Roman" pitchFamily="18" charset="0"/>
              </a:rPr>
              <a:t>Monoecious</a:t>
            </a:r>
            <a:r>
              <a:rPr lang="en-US" sz="2400" kern="0" dirty="0" smtClean="0">
                <a:latin typeface="Times New Roman" pitchFamily="18" charset="0"/>
              </a:rPr>
              <a:t> </a:t>
            </a:r>
            <a:r>
              <a:rPr lang="en-US" sz="2400" kern="0" dirty="0" err="1" smtClean="0">
                <a:latin typeface="Times New Roman" pitchFamily="18" charset="0"/>
              </a:rPr>
              <a:t>hydrilla</a:t>
            </a:r>
            <a:r>
              <a:rPr lang="en-US" sz="2400" kern="0" dirty="0" smtClean="0">
                <a:latin typeface="Times New Roman" pitchFamily="18" charset="0"/>
              </a:rPr>
              <a:t> in NC has no overwintering biomass</a:t>
            </a:r>
          </a:p>
          <a:p>
            <a:pPr>
              <a:spcBef>
                <a:spcPct val="0"/>
              </a:spcBef>
              <a:spcAft>
                <a:spcPts val="0"/>
              </a:spcAft>
            </a:pPr>
            <a:r>
              <a:rPr lang="en-US" sz="2400" kern="0" dirty="0" smtClean="0">
                <a:latin typeface="Times New Roman" pitchFamily="18" charset="0"/>
              </a:rPr>
              <a:t>Not an option</a:t>
            </a:r>
            <a:endParaRPr lang="en-US" sz="2400" kern="0" dirty="0">
              <a:latin typeface="Times New Roman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304800" y="1207532"/>
            <a:ext cx="16764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057401" y="1207532"/>
            <a:ext cx="688874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Isosceles Triangle 21"/>
          <p:cNvSpPr/>
          <p:nvPr/>
        </p:nvSpPr>
        <p:spPr>
          <a:xfrm>
            <a:off x="2441448" y="2133600"/>
            <a:ext cx="457200" cy="3657600"/>
          </a:xfrm>
          <a:prstGeom prst="triangl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438400" y="5791200"/>
            <a:ext cx="460248" cy="8993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2020824" y="5835134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Biocontrol</a:t>
            </a:r>
            <a:endParaRPr lang="en-US" dirty="0"/>
          </a:p>
        </p:txBody>
      </p:sp>
      <p:pic>
        <p:nvPicPr>
          <p:cNvPr id="10242" name="Picture 2" descr="http://nathistoc.bio.uci.edu/diptera/Shore%20Fly%20Hydrellia%20p0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403412"/>
            <a:ext cx="3231141" cy="230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0" y="5925234"/>
            <a:ext cx="1180337" cy="646331"/>
          </a:xfrm>
          <a:prstGeom prst="rect">
            <a:avLst/>
          </a:prstGeom>
          <a:solidFill>
            <a:schemeClr val="tx1">
              <a:lumMod val="50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Habitat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Saturated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4876800"/>
            <a:ext cx="1139951" cy="646331"/>
          </a:xfrm>
          <a:prstGeom prst="rect">
            <a:avLst/>
          </a:prstGeom>
          <a:solidFill>
            <a:schemeClr val="tx1">
              <a:lumMod val="50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Late </a:t>
            </a:r>
          </a:p>
          <a:p>
            <a:r>
              <a:rPr lang="en-US" b="1" dirty="0" smtClean="0">
                <a:solidFill>
                  <a:srgbClr val="FFC000"/>
                </a:solidFill>
              </a:rPr>
              <a:t>Invasion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2133600"/>
            <a:ext cx="1139951" cy="646331"/>
          </a:xfrm>
          <a:prstGeom prst="rect">
            <a:avLst/>
          </a:prstGeom>
          <a:solidFill>
            <a:schemeClr val="tx1">
              <a:lumMod val="50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Early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Invasion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7002" y="3537676"/>
            <a:ext cx="1112949" cy="646331"/>
          </a:xfrm>
          <a:prstGeom prst="rect">
            <a:avLst/>
          </a:prstGeom>
          <a:solidFill>
            <a:schemeClr val="tx1">
              <a:lumMod val="50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Mid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Invasion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07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6200" y="5791200"/>
            <a:ext cx="2127504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98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Selecting Control Options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8382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Weed Growth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167889" y="838200"/>
            <a:ext cx="6408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Control Options for Stage of Weed Growth</a:t>
            </a:r>
            <a:endParaRPr lang="en-US" b="1" dirty="0"/>
          </a:p>
        </p:txBody>
      </p:sp>
      <p:sp>
        <p:nvSpPr>
          <p:cNvPr id="6" name="Isosceles Triangle 5"/>
          <p:cNvSpPr/>
          <p:nvPr/>
        </p:nvSpPr>
        <p:spPr>
          <a:xfrm>
            <a:off x="76200" y="1676400"/>
            <a:ext cx="2127504" cy="4114800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299729" y="4272272"/>
            <a:ext cx="2055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Weed Biomass</a:t>
            </a:r>
            <a:endParaRPr lang="en-US" dirty="0"/>
          </a:p>
        </p:txBody>
      </p:sp>
      <p:cxnSp>
        <p:nvCxnSpPr>
          <p:cNvPr id="15" name="Straight Connector 14"/>
          <p:cNvCxnSpPr>
            <a:stCxn id="6" idx="2"/>
          </p:cNvCxnSpPr>
          <p:nvPr/>
        </p:nvCxnSpPr>
        <p:spPr>
          <a:xfrm>
            <a:off x="76200" y="5791200"/>
            <a:ext cx="2819400" cy="0"/>
          </a:xfrm>
          <a:prstGeom prst="line">
            <a:avLst/>
          </a:prstGeom>
          <a:ln w="34925" cmpd="sng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6200" y="4572000"/>
            <a:ext cx="2819400" cy="0"/>
          </a:xfrm>
          <a:prstGeom prst="line">
            <a:avLst/>
          </a:prstGeom>
          <a:ln w="34925" cmpd="sng">
            <a:solidFill>
              <a:srgbClr val="FFC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6200" y="3276600"/>
            <a:ext cx="2819400" cy="0"/>
          </a:xfrm>
          <a:prstGeom prst="line">
            <a:avLst/>
          </a:prstGeom>
          <a:ln w="34925" cmpd="sng"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3"/>
          <p:cNvSpPr txBox="1">
            <a:spLocks noChangeArrowheads="1"/>
          </p:cNvSpPr>
          <p:nvPr/>
        </p:nvSpPr>
        <p:spPr bwMode="auto">
          <a:xfrm>
            <a:off x="3734562" y="1447800"/>
            <a:ext cx="4952237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800" b="1" kern="0" dirty="0" smtClean="0">
                <a:solidFill>
                  <a:schemeClr val="tx2"/>
                </a:solidFill>
                <a:latin typeface="Times New Roman" pitchFamily="18" charset="0"/>
              </a:rPr>
              <a:t>Herbicides</a:t>
            </a:r>
          </a:p>
          <a:p>
            <a:pPr>
              <a:spcBef>
                <a:spcPct val="0"/>
              </a:spcBef>
              <a:spcAft>
                <a:spcPts val="0"/>
              </a:spcAft>
            </a:pPr>
            <a:r>
              <a:rPr lang="en-US" sz="2400" kern="0" dirty="0" smtClean="0">
                <a:latin typeface="Times New Roman" pitchFamily="18" charset="0"/>
              </a:rPr>
              <a:t>Specific products may be selective or non-selective to plants</a:t>
            </a:r>
          </a:p>
          <a:p>
            <a:pPr>
              <a:spcBef>
                <a:spcPct val="0"/>
              </a:spcBef>
              <a:spcAft>
                <a:spcPts val="0"/>
              </a:spcAft>
            </a:pPr>
            <a:r>
              <a:rPr lang="en-US" sz="2400" kern="0" dirty="0" smtClean="0">
                <a:latin typeface="Times New Roman" pitchFamily="18" charset="0"/>
              </a:rPr>
              <a:t>Usually plant-specific modes of action</a:t>
            </a:r>
          </a:p>
          <a:p>
            <a:pPr>
              <a:spcBef>
                <a:spcPct val="0"/>
              </a:spcBef>
              <a:spcAft>
                <a:spcPts val="0"/>
              </a:spcAft>
            </a:pPr>
            <a:r>
              <a:rPr lang="en-US" sz="2400" kern="0" dirty="0" smtClean="0">
                <a:latin typeface="Times New Roman" pitchFamily="18" charset="0"/>
              </a:rPr>
              <a:t>Can be used on small to large scale depending on system</a:t>
            </a:r>
          </a:p>
          <a:p>
            <a:pPr>
              <a:spcBef>
                <a:spcPct val="0"/>
              </a:spcBef>
              <a:spcAft>
                <a:spcPts val="0"/>
              </a:spcAft>
            </a:pPr>
            <a:r>
              <a:rPr lang="en-US" sz="2400" kern="0" dirty="0" smtClean="0">
                <a:latin typeface="Times New Roman" pitchFamily="18" charset="0"/>
              </a:rPr>
              <a:t>Aquatic herbicides do not </a:t>
            </a:r>
            <a:r>
              <a:rPr lang="en-US" sz="2400" kern="0" dirty="0" err="1" smtClean="0">
                <a:latin typeface="Times New Roman" pitchFamily="18" charset="0"/>
              </a:rPr>
              <a:t>bioaccumulate</a:t>
            </a:r>
            <a:endParaRPr lang="en-US" sz="2400" kern="0" dirty="0" smtClean="0">
              <a:latin typeface="Times New Roman" pitchFamily="18" charset="0"/>
            </a:endParaRPr>
          </a:p>
          <a:p>
            <a:pPr>
              <a:spcBef>
                <a:spcPct val="0"/>
              </a:spcBef>
              <a:spcAft>
                <a:spcPts val="0"/>
              </a:spcAft>
            </a:pPr>
            <a:r>
              <a:rPr lang="en-US" sz="2400" kern="0" dirty="0" smtClean="0">
                <a:latin typeface="Times New Roman" pitchFamily="18" charset="0"/>
              </a:rPr>
              <a:t>Registered by EPA and NCDA</a:t>
            </a:r>
          </a:p>
          <a:p>
            <a:pPr>
              <a:spcBef>
                <a:spcPct val="0"/>
              </a:spcBef>
              <a:spcAft>
                <a:spcPts val="0"/>
              </a:spcAft>
            </a:pPr>
            <a:r>
              <a:rPr lang="en-US" sz="2400" kern="0" dirty="0" smtClean="0">
                <a:latin typeface="Times New Roman" pitchFamily="18" charset="0"/>
              </a:rPr>
              <a:t>Extensive use history in NC:</a:t>
            </a:r>
          </a:p>
          <a:p>
            <a:pPr lvl="1">
              <a:spcBef>
                <a:spcPct val="0"/>
              </a:spcBef>
              <a:spcAft>
                <a:spcPts val="0"/>
              </a:spcAft>
            </a:pPr>
            <a:r>
              <a:rPr lang="en-US" sz="2000" kern="0" dirty="0" smtClean="0">
                <a:latin typeface="Times New Roman" pitchFamily="18" charset="0"/>
              </a:rPr>
              <a:t>Lake Gaston</a:t>
            </a:r>
          </a:p>
          <a:p>
            <a:pPr lvl="1">
              <a:spcBef>
                <a:spcPct val="0"/>
              </a:spcBef>
              <a:spcAft>
                <a:spcPts val="0"/>
              </a:spcAft>
            </a:pPr>
            <a:r>
              <a:rPr lang="en-US" sz="2000" kern="0" dirty="0" smtClean="0">
                <a:latin typeface="Times New Roman" pitchFamily="18" charset="0"/>
              </a:rPr>
              <a:t>Lake </a:t>
            </a:r>
            <a:r>
              <a:rPr lang="en-US" sz="2000" kern="0" dirty="0" err="1" smtClean="0">
                <a:latin typeface="Times New Roman" pitchFamily="18" charset="0"/>
              </a:rPr>
              <a:t>Waccamaw</a:t>
            </a:r>
            <a:endParaRPr lang="en-US" sz="2000" kern="0" dirty="0" smtClean="0">
              <a:latin typeface="Times New Roman" pitchFamily="18" charset="0"/>
            </a:endParaRPr>
          </a:p>
          <a:p>
            <a:pPr lvl="1">
              <a:spcBef>
                <a:spcPct val="0"/>
              </a:spcBef>
              <a:spcAft>
                <a:spcPts val="0"/>
              </a:spcAft>
            </a:pPr>
            <a:r>
              <a:rPr lang="en-US" sz="2000" kern="0" dirty="0" smtClean="0">
                <a:latin typeface="Times New Roman" pitchFamily="18" charset="0"/>
              </a:rPr>
              <a:t>Lake </a:t>
            </a:r>
            <a:r>
              <a:rPr lang="en-US" sz="2000" kern="0" dirty="0" err="1" smtClean="0">
                <a:latin typeface="Times New Roman" pitchFamily="18" charset="0"/>
              </a:rPr>
              <a:t>Tillery</a:t>
            </a:r>
            <a:endParaRPr lang="en-US" sz="2000" kern="0" dirty="0" smtClean="0">
              <a:latin typeface="Times New Roman" pitchFamily="18" charset="0"/>
            </a:endParaRPr>
          </a:p>
          <a:p>
            <a:pPr lvl="1">
              <a:spcBef>
                <a:spcPct val="0"/>
              </a:spcBef>
              <a:spcAft>
                <a:spcPts val="0"/>
              </a:spcAft>
            </a:pPr>
            <a:endParaRPr lang="en-US" sz="2000" kern="0" dirty="0">
              <a:latin typeface="Times New Roman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304800" y="1207532"/>
            <a:ext cx="16764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057401" y="1207532"/>
            <a:ext cx="688874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324482" y="5791200"/>
            <a:ext cx="1410081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26"/>
          <p:cNvSpPr/>
          <p:nvPr/>
        </p:nvSpPr>
        <p:spPr>
          <a:xfrm>
            <a:off x="2324482" y="1667164"/>
            <a:ext cx="1410081" cy="4109026"/>
          </a:xfrm>
          <a:prstGeom prst="triangle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286000" y="6019800"/>
            <a:ext cx="1448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Herbicide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0" y="5925234"/>
            <a:ext cx="1180337" cy="646331"/>
          </a:xfrm>
          <a:prstGeom prst="rect">
            <a:avLst/>
          </a:prstGeom>
          <a:solidFill>
            <a:schemeClr val="tx1">
              <a:lumMod val="50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Habitat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Saturated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4876800"/>
            <a:ext cx="1139951" cy="646331"/>
          </a:xfrm>
          <a:prstGeom prst="rect">
            <a:avLst/>
          </a:prstGeom>
          <a:solidFill>
            <a:schemeClr val="tx1">
              <a:lumMod val="50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Late </a:t>
            </a:r>
          </a:p>
          <a:p>
            <a:r>
              <a:rPr lang="en-US" b="1" dirty="0" smtClean="0">
                <a:solidFill>
                  <a:srgbClr val="FFC000"/>
                </a:solidFill>
              </a:rPr>
              <a:t>Invasion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2133600"/>
            <a:ext cx="1139951" cy="646331"/>
          </a:xfrm>
          <a:prstGeom prst="rect">
            <a:avLst/>
          </a:prstGeom>
          <a:solidFill>
            <a:schemeClr val="tx1">
              <a:lumMod val="50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Early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Invasion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002" y="3537676"/>
            <a:ext cx="1112949" cy="646331"/>
          </a:xfrm>
          <a:prstGeom prst="rect">
            <a:avLst/>
          </a:prstGeom>
          <a:solidFill>
            <a:schemeClr val="tx1">
              <a:lumMod val="50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Mid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Invasion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59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7B6F12-DD65-430E-85C0-D9B86565E2ED}"/>
              </a:ext>
            </a:extLst>
          </p:cNvPr>
          <p:cNvSpPr txBox="1"/>
          <p:nvPr/>
        </p:nvSpPr>
        <p:spPr>
          <a:xfrm>
            <a:off x="0" y="41954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Eno River and Hydrilla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5AAFEF-C1B4-4685-8FE5-38A508480472}"/>
              </a:ext>
            </a:extLst>
          </p:cNvPr>
          <p:cNvSpPr txBox="1"/>
          <p:nvPr/>
        </p:nvSpPr>
        <p:spPr>
          <a:xfrm>
            <a:off x="0" y="1403390"/>
            <a:ext cx="8939605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Eno River Hydrilla Management Task Force – 2013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600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Technical Advisory Board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Town of Hillsborough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Cities of Durham / Raleigh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Orange and Durham County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North Carolina State University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NC Division of State Parks and Recreation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NC Wildlife Resources Commission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NC Division of Water Resources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NC Department of Health and Human Services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NC Department of Agriculture and Consumer Services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 Fish and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Wildlife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10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effectLst/>
              </a:rPr>
              <a:t>Activities of Task Force</a:t>
            </a:r>
            <a:endParaRPr lang="en-US" sz="4000" b="1" dirty="0">
              <a:effectLst/>
            </a:endParaRPr>
          </a:p>
        </p:txBody>
      </p:sp>
      <p:sp>
        <p:nvSpPr>
          <p:cNvPr id="1351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690688"/>
            <a:ext cx="8229600" cy="4862511"/>
          </a:xfrm>
        </p:spPr>
        <p:txBody>
          <a:bodyPr/>
          <a:lstStyle/>
          <a:p>
            <a:pPr>
              <a:spcBef>
                <a:spcPct val="10000"/>
              </a:spcBef>
            </a:pP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Meetings, meetings, meetings….</a:t>
            </a:r>
          </a:p>
          <a:p>
            <a:pPr lvl="1">
              <a:spcBef>
                <a:spcPct val="10000"/>
              </a:spcBef>
            </a:pP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State agency meetings since 2007</a:t>
            </a:r>
          </a:p>
          <a:p>
            <a:pPr lvl="1">
              <a:spcBef>
                <a:spcPct val="10000"/>
              </a:spcBef>
            </a:pP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Plan course forward</a:t>
            </a:r>
          </a:p>
          <a:p>
            <a:pPr>
              <a:spcBef>
                <a:spcPct val="10000"/>
              </a:spcBef>
            </a:pP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Research:</a:t>
            </a:r>
          </a:p>
          <a:p>
            <a:pPr lvl="1">
              <a:spcBef>
                <a:spcPct val="10000"/>
              </a:spcBef>
            </a:pP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Herbicide impacts to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riffleweed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(primary native plant)</a:t>
            </a:r>
          </a:p>
          <a:p>
            <a:pPr lvl="1">
              <a:spcBef>
                <a:spcPct val="10000"/>
              </a:spcBef>
            </a:pP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Herbicide impacts to non-plant species</a:t>
            </a:r>
          </a:p>
          <a:p>
            <a:pPr lvl="1">
              <a:spcBef>
                <a:spcPct val="10000"/>
              </a:spcBef>
            </a:pP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Grass carp tagging and monitoring</a:t>
            </a:r>
          </a:p>
          <a:p>
            <a:pPr lvl="1">
              <a:spcBef>
                <a:spcPct val="10000"/>
              </a:spcBef>
            </a:pP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River surveys </a:t>
            </a:r>
          </a:p>
          <a:p>
            <a:pPr>
              <a:spcBef>
                <a:spcPct val="10000"/>
              </a:spcBef>
            </a:pP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Attempted hand removal – failed</a:t>
            </a:r>
          </a:p>
          <a:p>
            <a:pPr>
              <a:spcBef>
                <a:spcPct val="10000"/>
              </a:spcBef>
            </a:pP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Spot herbicide application – failed </a:t>
            </a:r>
          </a:p>
          <a:p>
            <a:pPr>
              <a:spcBef>
                <a:spcPct val="10000"/>
              </a:spcBef>
            </a:pPr>
            <a:r>
              <a:rPr lang="en-US" sz="2900" dirty="0" err="1" smtClean="0">
                <a:latin typeface="Times New Roman" pitchFamily="18" charset="0"/>
                <a:cs typeface="Times New Roman" pitchFamily="18" charset="0"/>
              </a:rPr>
              <a:t>Hydrilla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 management in nearby impoundments</a:t>
            </a:r>
            <a:endParaRPr lang="en-US" sz="29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73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305" y="551591"/>
            <a:ext cx="3281729" cy="42545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3285" y="1443945"/>
            <a:ext cx="3004101" cy="382703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6922" y="2535198"/>
            <a:ext cx="3031177" cy="33614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5673" y="5468403"/>
            <a:ext cx="5534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000" b="1" i="1" kern="0" dirty="0">
                <a:solidFill>
                  <a:schemeClr val="bg1"/>
                </a:solidFill>
              </a:rPr>
              <a:t> Public Health and Environmental Assessments for</a:t>
            </a:r>
          </a:p>
          <a:p>
            <a:pPr defTabSz="914400"/>
            <a:r>
              <a:rPr lang="en-US" sz="2000" b="1" i="1" kern="0" dirty="0" err="1">
                <a:solidFill>
                  <a:schemeClr val="bg1"/>
                </a:solidFill>
              </a:rPr>
              <a:t>Eno</a:t>
            </a:r>
            <a:r>
              <a:rPr lang="en-US" sz="2000" b="1" i="1" kern="0" dirty="0">
                <a:solidFill>
                  <a:schemeClr val="bg1"/>
                </a:solidFill>
              </a:rPr>
              <a:t> River </a:t>
            </a:r>
            <a:r>
              <a:rPr lang="en-US" sz="2000" b="1" i="1" kern="0" dirty="0" err="1">
                <a:solidFill>
                  <a:schemeClr val="bg1"/>
                </a:solidFill>
              </a:rPr>
              <a:t>Hydrilla</a:t>
            </a:r>
            <a:r>
              <a:rPr lang="en-US" sz="2000" b="1" i="1" kern="0" dirty="0">
                <a:solidFill>
                  <a:schemeClr val="bg1"/>
                </a:solidFill>
              </a:rPr>
              <a:t> Management</a:t>
            </a:r>
          </a:p>
        </p:txBody>
      </p:sp>
    </p:spTree>
    <p:extLst>
      <p:ext uri="{BB962C8B-B14F-4D97-AF65-F5344CB8AC3E}">
        <p14:creationId xmlns:p14="http://schemas.microsoft.com/office/powerpoint/2010/main" val="347216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effectLst/>
              </a:rPr>
              <a:t>Roanoke Rapids SAV Distribution 2014</a:t>
            </a:r>
            <a:endParaRPr lang="en-US" sz="4000" b="1" dirty="0">
              <a:effectLst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C:\Users\awhowell\Desktop\RR APMS\Pics\APMS_20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" r="1417"/>
          <a:stretch/>
        </p:blipFill>
        <p:spPr bwMode="auto">
          <a:xfrm>
            <a:off x="0" y="1828800"/>
            <a:ext cx="9169400" cy="43960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4267200"/>
            <a:ext cx="1752600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810000" y="6214072"/>
            <a:ext cx="2132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1,800 A vegetation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74358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effectLst/>
              </a:rPr>
              <a:t>Implement Pilot Study</a:t>
            </a:r>
            <a:endParaRPr lang="en-US" sz="4000" b="1" dirty="0">
              <a:effectLst/>
            </a:endParaRPr>
          </a:p>
        </p:txBody>
      </p:sp>
      <p:sp>
        <p:nvSpPr>
          <p:cNvPr id="1351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690688"/>
            <a:ext cx="8229600" cy="4862511"/>
          </a:xfrm>
        </p:spPr>
        <p:txBody>
          <a:bodyPr>
            <a:normAutofit lnSpcReduction="10000"/>
          </a:bodyPr>
          <a:lstStyle/>
          <a:p>
            <a:pPr>
              <a:spcBef>
                <a:spcPct val="10000"/>
              </a:spcBef>
            </a:pP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Goal: Reduce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hydrilla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biomass in the target area with no impacts to non-target species</a:t>
            </a:r>
          </a:p>
          <a:p>
            <a:pPr>
              <a:spcBef>
                <a:spcPct val="10000"/>
              </a:spcBef>
            </a:pP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Objectives:</a:t>
            </a:r>
          </a:p>
          <a:p>
            <a:pPr lvl="1">
              <a:spcBef>
                <a:spcPct val="10000"/>
              </a:spcBef>
            </a:pP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Determine effectiveness in controlling </a:t>
            </a:r>
            <a:r>
              <a:rPr lang="en-US" sz="2900" dirty="0" err="1" smtClean="0">
                <a:latin typeface="Times New Roman" pitchFamily="18" charset="0"/>
                <a:cs typeface="Times New Roman" pitchFamily="18" charset="0"/>
              </a:rPr>
              <a:t>hydrilla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 in highly variable flow </a:t>
            </a:r>
            <a:r>
              <a:rPr lang="en-US" sz="2900" dirty="0" err="1" smtClean="0">
                <a:latin typeface="Times New Roman" pitchFamily="18" charset="0"/>
                <a:cs typeface="Times New Roman" pitchFamily="18" charset="0"/>
              </a:rPr>
              <a:t>Eno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 River</a:t>
            </a:r>
          </a:p>
          <a:p>
            <a:pPr lvl="1">
              <a:spcBef>
                <a:spcPct val="10000"/>
              </a:spcBef>
            </a:pP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Monitor non-target species for any impacts</a:t>
            </a:r>
          </a:p>
          <a:p>
            <a:pPr>
              <a:spcBef>
                <a:spcPct val="10000"/>
              </a:spcBef>
            </a:pP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What is success?</a:t>
            </a:r>
          </a:p>
          <a:p>
            <a:pPr lvl="1">
              <a:spcBef>
                <a:spcPct val="10000"/>
              </a:spcBef>
            </a:pP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Reduction of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hydrilla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biomass to non-problematic levels</a:t>
            </a:r>
          </a:p>
          <a:p>
            <a:pPr lvl="1">
              <a:spcBef>
                <a:spcPct val="10000"/>
              </a:spcBef>
            </a:pP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Reduction of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hydrilla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turion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bank is even better</a:t>
            </a:r>
          </a:p>
          <a:p>
            <a:pPr>
              <a:spcBef>
                <a:spcPct val="10000"/>
              </a:spcBef>
            </a:pP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Future: Must determine next step if outcome is positive or negative</a:t>
            </a:r>
          </a:p>
        </p:txBody>
      </p:sp>
    </p:spTree>
    <p:extLst>
      <p:ext uri="{BB962C8B-B14F-4D97-AF65-F5344CB8AC3E}">
        <p14:creationId xmlns:p14="http://schemas.microsoft.com/office/powerpoint/2010/main" val="386156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rjricha2\Downloads\Robs Ma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0" y="0"/>
            <a:ext cx="88750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33600" y="2398931"/>
            <a:ext cx="2286000" cy="646331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Herbicide drip at Lawrence Rd.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0" y="2076271"/>
            <a:ext cx="2286000" cy="923330"/>
          </a:xfrm>
          <a:prstGeom prst="rect">
            <a:avLst/>
          </a:prstGeom>
          <a:solidFill>
            <a:schemeClr val="tx2">
              <a:lumMod val="20000"/>
              <a:lumOff val="80000"/>
              <a:alpha val="4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Expected loss of herbicide activity due to dilution by US501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228600"/>
            <a:ext cx="4953000" cy="584775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Management Pilot Study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3448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25" y="1544879"/>
            <a:ext cx="4451017" cy="33361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2599" y="1544879"/>
            <a:ext cx="4448249" cy="33361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28756" y="4881065"/>
            <a:ext cx="3493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kern="0" dirty="0" err="1"/>
              <a:t>Eno</a:t>
            </a:r>
            <a:r>
              <a:rPr lang="en-US" kern="0" dirty="0"/>
              <a:t> River – Lawrence Road Injector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50158" y="4887616"/>
            <a:ext cx="3490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kern="0" dirty="0" err="1"/>
              <a:t>Eno</a:t>
            </a:r>
            <a:r>
              <a:rPr lang="en-US" kern="0" dirty="0"/>
              <a:t> River – Pleasant Green Injector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29039" y="626518"/>
            <a:ext cx="2207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kern="0" dirty="0">
                <a:solidFill>
                  <a:schemeClr val="bg1"/>
                </a:solidFill>
              </a:rPr>
              <a:t>2015 – single injector</a:t>
            </a:r>
          </a:p>
          <a:p>
            <a:pPr defTabSz="914400"/>
            <a:r>
              <a:rPr lang="en-US" kern="0" dirty="0">
                <a:solidFill>
                  <a:schemeClr val="bg1"/>
                </a:solidFill>
              </a:rPr>
              <a:t> 2016 – two injectors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7054" y="82712"/>
            <a:ext cx="1760114" cy="31306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1841" y="169822"/>
            <a:ext cx="621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</a:rPr>
              <a:t>Implementation of Sonar Genesis low-dose injection treatment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38027" y="5563624"/>
            <a:ext cx="72650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Remote control of automated injection systems with cellular</a:t>
            </a:r>
          </a:p>
          <a:p>
            <a:r>
              <a:rPr lang="en-US" dirty="0">
                <a:solidFill>
                  <a:schemeClr val="bg1"/>
                </a:solidFill>
              </a:rPr>
              <a:t>communications and rate corrections based on USGS discharge data</a:t>
            </a:r>
          </a:p>
          <a:p>
            <a:r>
              <a:rPr lang="en-US" dirty="0">
                <a:solidFill>
                  <a:schemeClr val="bg1"/>
                </a:solidFill>
              </a:rPr>
              <a:t>at locations 4 miles upstream and at downstream end of management zone</a:t>
            </a:r>
          </a:p>
        </p:txBody>
      </p:sp>
    </p:spTree>
    <p:extLst>
      <p:ext uri="{BB962C8B-B14F-4D97-AF65-F5344CB8AC3E}">
        <p14:creationId xmlns:p14="http://schemas.microsoft.com/office/powerpoint/2010/main" val="180645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:\Users\markh.SEPRO\Pictures\iCloud Photos\Downloads\2016\IMG_4273.JPG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3780" y="3333585"/>
            <a:ext cx="6696433" cy="22154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2996" y="5697427"/>
            <a:ext cx="6858000" cy="658298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Mark A. Heilman, Ph.D.</a:t>
            </a:r>
          </a:p>
          <a:p>
            <a:r>
              <a:rPr lang="en-US" sz="1800" dirty="0">
                <a:solidFill>
                  <a:schemeClr val="bg1"/>
                </a:solidFill>
              </a:rPr>
              <a:t>Senior Aquatic Technology Leader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13920" y="5115398"/>
            <a:ext cx="601447" cy="338554"/>
          </a:xfrm>
          <a:prstGeom prst="rect">
            <a:avLst/>
          </a:prstGeom>
          <a:solidFill>
            <a:schemeClr val="tx1">
              <a:alpha val="26000"/>
            </a:schemeClr>
          </a:solidFill>
        </p:spPr>
        <p:txBody>
          <a:bodyPr wrap="none" rtlCol="0">
            <a:spAutoFit/>
          </a:bodyPr>
          <a:lstStyle/>
          <a:p>
            <a:pPr algn="r" defTabSz="914400"/>
            <a:r>
              <a:rPr lang="en-US" sz="1600" kern="0" dirty="0">
                <a:solidFill>
                  <a:schemeClr val="bg1"/>
                </a:solidFill>
              </a:rPr>
              <a:t>2016</a:t>
            </a:r>
          </a:p>
        </p:txBody>
      </p:sp>
      <p:pic>
        <p:nvPicPr>
          <p:cNvPr id="9" name="Picture 8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3780" y="1203054"/>
            <a:ext cx="6696433" cy="20185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113919" y="2761345"/>
            <a:ext cx="601447" cy="338554"/>
          </a:xfrm>
          <a:prstGeom prst="rect">
            <a:avLst/>
          </a:prstGeom>
          <a:solidFill>
            <a:schemeClr val="tx1">
              <a:alpha val="26000"/>
            </a:schemeClr>
          </a:solidFill>
        </p:spPr>
        <p:txBody>
          <a:bodyPr wrap="none" rtlCol="0">
            <a:spAutoFit/>
          </a:bodyPr>
          <a:lstStyle/>
          <a:p>
            <a:pPr algn="r" defTabSz="914400"/>
            <a:r>
              <a:rPr lang="en-US" sz="1600" kern="0" dirty="0">
                <a:solidFill>
                  <a:schemeClr val="bg1"/>
                </a:solidFill>
              </a:rPr>
              <a:t>2011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2400" y="420451"/>
            <a:ext cx="876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Before / After</a:t>
            </a:r>
          </a:p>
        </p:txBody>
      </p:sp>
    </p:spTree>
    <p:extLst>
      <p:ext uri="{BB962C8B-B14F-4D97-AF65-F5344CB8AC3E}">
        <p14:creationId xmlns:p14="http://schemas.microsoft.com/office/powerpoint/2010/main" val="138325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70933" y="536091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/>
            <a:r>
              <a:rPr lang="en-US" sz="1400" kern="0" dirty="0"/>
              <a:t>June 10, 2016 – Sonar-injured </a:t>
            </a:r>
            <a:r>
              <a:rPr lang="en-US" sz="1400" kern="0" dirty="0" err="1"/>
              <a:t>hydrilla</a:t>
            </a:r>
            <a:r>
              <a:rPr lang="en-US" sz="1400" kern="0" dirty="0"/>
              <a:t> (left) and healthy </a:t>
            </a:r>
            <a:r>
              <a:rPr lang="en-US" sz="1400" kern="0" dirty="0" err="1"/>
              <a:t>riffleweed</a:t>
            </a:r>
            <a:r>
              <a:rPr lang="en-US" sz="1400" kern="0" dirty="0"/>
              <a:t> (right) at Pleasant Green access</a:t>
            </a:r>
          </a:p>
        </p:txBody>
      </p:sp>
      <p:pic>
        <p:nvPicPr>
          <p:cNvPr id="1026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988333" y="1785738"/>
            <a:ext cx="38798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223658" y="1782563"/>
            <a:ext cx="38862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" y="9011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/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10035545"/>
            <a:ext cx="581922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ker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June 10, 2016 – Sonar-injured hydrilla (left) and healthy riffleweed (right) at Pleasant Green access</a:t>
            </a:r>
            <a:endParaRPr lang="en-US" altLang="en-US" ker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04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863404"/>
            <a:ext cx="5286375" cy="3964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643438" y="1500189"/>
            <a:ext cx="5143500" cy="38576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18335" y="1003584"/>
            <a:ext cx="2043060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r" defTabSz="914400"/>
            <a:r>
              <a:rPr lang="en-US" sz="1200" kern="0" dirty="0">
                <a:solidFill>
                  <a:schemeClr val="bg1"/>
                </a:solidFill>
              </a:rPr>
              <a:t>Unmanaged</a:t>
            </a:r>
          </a:p>
          <a:p>
            <a:pPr algn="r" defTabSz="914400"/>
            <a:r>
              <a:rPr lang="en-US" sz="1200" kern="0" dirty="0">
                <a:solidFill>
                  <a:schemeClr val="bg1"/>
                </a:solidFill>
              </a:rPr>
              <a:t>Upstream Area (Hillsborough)</a:t>
            </a:r>
          </a:p>
          <a:p>
            <a:pPr algn="r" defTabSz="914400"/>
            <a:r>
              <a:rPr lang="en-US" sz="1200" kern="0" dirty="0">
                <a:solidFill>
                  <a:schemeClr val="bg1"/>
                </a:solidFill>
              </a:rPr>
              <a:t>August 2016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2503" y="4873792"/>
            <a:ext cx="4834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sz="1600" kern="0" dirty="0"/>
              <a:t>2015 - 2016 </a:t>
            </a:r>
            <a:r>
              <a:rPr lang="en-US" sz="1600" kern="0" dirty="0" err="1"/>
              <a:t>Hydrilla</a:t>
            </a:r>
            <a:r>
              <a:rPr lang="en-US" sz="1600" kern="0" dirty="0"/>
              <a:t> management on the </a:t>
            </a:r>
            <a:r>
              <a:rPr lang="en-US" sz="1600" kern="0" dirty="0" err="1"/>
              <a:t>Eno</a:t>
            </a:r>
            <a:r>
              <a:rPr lang="en-US" sz="1600" kern="0" dirty="0"/>
              <a:t> River, NC</a:t>
            </a:r>
          </a:p>
          <a:p>
            <a:pPr algn="r" defTabSz="914400"/>
            <a:r>
              <a:rPr lang="en-US" sz="1600" kern="0" dirty="0"/>
              <a:t>using </a:t>
            </a:r>
            <a:r>
              <a:rPr lang="en-US" sz="1600" kern="0" dirty="0" err="1" smtClean="0"/>
              <a:t>fluridone</a:t>
            </a:r>
            <a:endParaRPr lang="en-US" sz="1600" kern="0" dirty="0"/>
          </a:p>
        </p:txBody>
      </p:sp>
      <p:sp>
        <p:nvSpPr>
          <p:cNvPr id="13" name="TextBox 12"/>
          <p:cNvSpPr txBox="1"/>
          <p:nvPr/>
        </p:nvSpPr>
        <p:spPr>
          <a:xfrm>
            <a:off x="166366" y="1010927"/>
            <a:ext cx="1588704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r" defTabSz="914400"/>
            <a:r>
              <a:rPr lang="en-US" sz="1200" kern="0" dirty="0">
                <a:solidFill>
                  <a:schemeClr val="bg1"/>
                </a:solidFill>
              </a:rPr>
              <a:t>Post Treatment</a:t>
            </a:r>
          </a:p>
          <a:p>
            <a:pPr algn="r" defTabSz="914400"/>
            <a:r>
              <a:rPr lang="en-US" sz="1200" kern="0" dirty="0">
                <a:solidFill>
                  <a:schemeClr val="bg1"/>
                </a:solidFill>
              </a:rPr>
              <a:t>Pleasant Green Access</a:t>
            </a:r>
          </a:p>
          <a:p>
            <a:pPr algn="r" defTabSz="914400"/>
            <a:r>
              <a:rPr lang="en-US" sz="1200" kern="0" dirty="0">
                <a:solidFill>
                  <a:schemeClr val="bg1"/>
                </a:solidFill>
              </a:rPr>
              <a:t>August 2016</a:t>
            </a:r>
          </a:p>
        </p:txBody>
      </p:sp>
    </p:spTree>
    <p:extLst>
      <p:ext uri="{BB962C8B-B14F-4D97-AF65-F5344CB8AC3E}">
        <p14:creationId xmlns:p14="http://schemas.microsoft.com/office/powerpoint/2010/main" val="259136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65AAFEF-C1B4-4685-8FE5-38A508480472}"/>
              </a:ext>
            </a:extLst>
          </p:cNvPr>
          <p:cNvSpPr txBox="1"/>
          <p:nvPr/>
        </p:nvSpPr>
        <p:spPr>
          <a:xfrm>
            <a:off x="-104186" y="551923"/>
            <a:ext cx="9352372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Total Fish Collected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6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2"/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49,664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endParaRPr lang="en-US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22B918-FE7A-45E8-BB77-ECB2D13A3DFB}"/>
              </a:ext>
            </a:extLst>
          </p:cNvPr>
          <p:cNvSpPr txBox="1"/>
          <p:nvPr/>
        </p:nvSpPr>
        <p:spPr>
          <a:xfrm>
            <a:off x="0" y="19798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36641BC-F49D-4041-BFFD-297B6BF8A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" t="28011" r="1659" b="22250"/>
          <a:stretch/>
        </p:blipFill>
        <p:spPr>
          <a:xfrm>
            <a:off x="6553771" y="2794679"/>
            <a:ext cx="2454585" cy="9547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8C78C8-4814-45C2-AE4C-F97BAE05FA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1" t="22599" b="18804"/>
          <a:stretch/>
        </p:blipFill>
        <p:spPr>
          <a:xfrm>
            <a:off x="3668608" y="5144684"/>
            <a:ext cx="3377132" cy="16055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C974866-5174-472A-AA19-09D664EF13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9" t="28259" r="8094" b="13516"/>
          <a:stretch/>
        </p:blipFill>
        <p:spPr>
          <a:xfrm>
            <a:off x="3757184" y="1801504"/>
            <a:ext cx="2806443" cy="15859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51A984-DF4B-4BBB-8CA5-AAF0CECAA2B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1" t="29910" b="24247"/>
          <a:stretch/>
        </p:blipFill>
        <p:spPr>
          <a:xfrm>
            <a:off x="5922615" y="943261"/>
            <a:ext cx="3221385" cy="1234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CF21D3A-5553-4E64-BBEC-8481755221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46" y="2301709"/>
            <a:ext cx="2875499" cy="21566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E2803E-8084-4B11-94FE-2FDEEBC7BD3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3" b="8930"/>
          <a:stretch/>
        </p:blipFill>
        <p:spPr>
          <a:xfrm>
            <a:off x="3105362" y="3528905"/>
            <a:ext cx="4503624" cy="17295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23511D-4CCB-4D6C-B99E-733902D6628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9" t="33712" r="3992" b="21795"/>
          <a:stretch/>
        </p:blipFill>
        <p:spPr>
          <a:xfrm>
            <a:off x="105591" y="4635167"/>
            <a:ext cx="3183520" cy="12188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4062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7B6F12-DD65-430E-85C0-D9B86565E2ED}"/>
              </a:ext>
            </a:extLst>
          </p:cNvPr>
          <p:cNvSpPr txBox="1"/>
          <p:nvPr/>
        </p:nvSpPr>
        <p:spPr>
          <a:xfrm>
            <a:off x="0" y="26298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Results - Fish</a:t>
            </a:r>
            <a:endParaRPr lang="en-US" sz="4000" b="1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1FA492-EE06-4EF3-B62B-B426B7729D6C}"/>
              </a:ext>
            </a:extLst>
          </p:cNvPr>
          <p:cNvSpPr txBox="1"/>
          <p:nvPr/>
        </p:nvSpPr>
        <p:spPr>
          <a:xfrm>
            <a:off x="311499" y="1110726"/>
            <a:ext cx="863153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Overall Fish Community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No Effect of Hydrilla Removal on: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Fish Densities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NC IBI metrics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u="sng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Roanoke Bass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No Effect of Hydrilla Removal on: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Density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Condition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**No </a:t>
            </a:r>
            <a:r>
              <a:rPr lang="en-US" sz="2400" u="sng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Acute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Significant Effects Found of Hydrilla Removal on Fish Communities in a Lentic System**</a:t>
            </a:r>
            <a:endParaRPr lang="en-US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81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3588"/>
            <a:ext cx="8229600" cy="792162"/>
          </a:xfrm>
        </p:spPr>
        <p:txBody>
          <a:bodyPr>
            <a:normAutofit/>
          </a:bodyPr>
          <a:lstStyle/>
          <a:p>
            <a:r>
              <a:rPr lang="en-US" b="1" dirty="0" smtClean="0"/>
              <a:t>Conclusions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2437"/>
            <a:ext cx="8229600" cy="4525963"/>
          </a:xfrm>
        </p:spPr>
        <p:txBody>
          <a:bodyPr/>
          <a:lstStyle/>
          <a:p>
            <a:r>
              <a:rPr lang="en-US" dirty="0" smtClean="0"/>
              <a:t>Hydrilla has been successfully controlled within the treatment </a:t>
            </a:r>
            <a:r>
              <a:rPr lang="en-US" dirty="0" smtClean="0"/>
              <a:t>area </a:t>
            </a:r>
            <a:r>
              <a:rPr lang="en-US" dirty="0" smtClean="0"/>
              <a:t>	</a:t>
            </a:r>
          </a:p>
          <a:p>
            <a:r>
              <a:rPr lang="en-US" dirty="0" smtClean="0"/>
              <a:t>No negative impacts to non-plants have been observed</a:t>
            </a:r>
          </a:p>
          <a:p>
            <a:r>
              <a:rPr lang="en-US" dirty="0" smtClean="0"/>
              <a:t>No negative impact to native </a:t>
            </a:r>
            <a:r>
              <a:rPr lang="en-US" dirty="0" err="1" smtClean="0"/>
              <a:t>riffleweed</a:t>
            </a:r>
            <a:r>
              <a:rPr lang="en-US" dirty="0" smtClean="0"/>
              <a:t> was observed</a:t>
            </a:r>
          </a:p>
          <a:p>
            <a:r>
              <a:rPr lang="en-US" dirty="0" smtClean="0"/>
              <a:t>Transient chlorosis on native and common American </a:t>
            </a:r>
            <a:r>
              <a:rPr lang="en-US" dirty="0" err="1" smtClean="0"/>
              <a:t>waterwillow</a:t>
            </a:r>
            <a:r>
              <a:rPr lang="en-US" dirty="0" smtClean="0"/>
              <a:t> was observed in first year of treatment</a:t>
            </a:r>
          </a:p>
          <a:p>
            <a:r>
              <a:rPr lang="en-US" dirty="0" smtClean="0"/>
              <a:t>Treatment </a:t>
            </a:r>
            <a:r>
              <a:rPr lang="en-US" dirty="0" smtClean="0"/>
              <a:t>has been moved </a:t>
            </a:r>
            <a:r>
              <a:rPr lang="en-US" dirty="0" smtClean="0"/>
              <a:t>upstream</a:t>
            </a:r>
          </a:p>
        </p:txBody>
      </p:sp>
    </p:spTree>
    <p:extLst>
      <p:ext uri="{BB962C8B-B14F-4D97-AF65-F5344CB8AC3E}">
        <p14:creationId xmlns:p14="http://schemas.microsoft.com/office/powerpoint/2010/main" val="379361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64770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Lake Gaston</a:t>
            </a:r>
          </a:p>
        </p:txBody>
      </p:sp>
      <p:pic>
        <p:nvPicPr>
          <p:cNvPr id="5124" name="Picture 4" descr="map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0"/>
            <a:ext cx="1676400" cy="185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5"/>
          <p:cNvSpPr>
            <a:spLocks noChangeArrowheads="1"/>
          </p:cNvSpPr>
          <p:nvPr/>
        </p:nvSpPr>
        <p:spPr bwMode="auto">
          <a:xfrm>
            <a:off x="8458200" y="7620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6" name="Content Placeholder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578" y="1728316"/>
            <a:ext cx="6145022" cy="462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65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rgbClr val="FFFF00"/>
                </a:solidFill>
                <a:effectLst/>
              </a:rPr>
              <a:t>Developing Programs</a:t>
            </a:r>
            <a:endParaRPr lang="en-US" sz="4000" b="1" dirty="0">
              <a:solidFill>
                <a:srgbClr val="FFFF00"/>
              </a:solidFill>
              <a:effectLst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1" t="7577" r="9386" b="10606"/>
          <a:stretch/>
        </p:blipFill>
        <p:spPr>
          <a:xfrm>
            <a:off x="304800" y="370010"/>
            <a:ext cx="8610600" cy="587839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590800" y="1981200"/>
            <a:ext cx="2133600" cy="1676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Image result for tar river reservoir da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338" y="3657600"/>
            <a:ext cx="26416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 txBox="1">
            <a:spLocks noRot="1" noChangeArrowheads="1"/>
          </p:cNvSpPr>
          <p:nvPr/>
        </p:nvSpPr>
        <p:spPr>
          <a:xfrm>
            <a:off x="781050" y="5175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b="1" dirty="0" smtClean="0">
                <a:solidFill>
                  <a:schemeClr val="tx1"/>
                </a:solidFill>
              </a:rPr>
              <a:t>Tar River Reservoir</a:t>
            </a:r>
            <a:endParaRPr lang="en-US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27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669102"/>
            <a:ext cx="4038600" cy="296356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48492"/>
            <a:ext cx="4038600" cy="29805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48492"/>
            <a:ext cx="3974011" cy="29805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652159"/>
            <a:ext cx="3974011" cy="29805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9099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924800" cy="4572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20,300 acre reservoir on the Roanoke River in VA and NC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err="1" smtClean="0"/>
              <a:t>Hydrilla</a:t>
            </a:r>
            <a:r>
              <a:rPr lang="en-US" sz="2800" dirty="0" smtClean="0"/>
              <a:t> infested ~3,000 acres with potential for infesting 40% of the lake or a potential total acreage of 8,100 acres (Madsen 2006)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i="1" dirty="0" err="1" smtClean="0"/>
              <a:t>Myriophyllum</a:t>
            </a:r>
            <a:r>
              <a:rPr lang="en-US" sz="2800" i="1" dirty="0" smtClean="0"/>
              <a:t> spicatum</a:t>
            </a:r>
            <a:r>
              <a:rPr lang="en-US" sz="2800" dirty="0" smtClean="0"/>
              <a:t>, </a:t>
            </a:r>
            <a:r>
              <a:rPr lang="en-US" sz="2800" i="1" dirty="0" err="1" smtClean="0"/>
              <a:t>Najas</a:t>
            </a:r>
            <a:r>
              <a:rPr lang="en-US" sz="2800" i="1" dirty="0" smtClean="0"/>
              <a:t> minor</a:t>
            </a:r>
            <a:r>
              <a:rPr lang="en-US" sz="2800" dirty="0" smtClean="0"/>
              <a:t>, </a:t>
            </a:r>
            <a:r>
              <a:rPr lang="en-US" sz="2800" i="1" dirty="0" smtClean="0"/>
              <a:t>Egeria </a:t>
            </a:r>
            <a:r>
              <a:rPr lang="en-US" sz="2800" i="1" dirty="0" err="1" smtClean="0"/>
              <a:t>densa</a:t>
            </a:r>
            <a:r>
              <a:rPr lang="en-US" sz="2800" dirty="0" smtClean="0"/>
              <a:t>, and </a:t>
            </a:r>
            <a:r>
              <a:rPr lang="en-US" i="1" dirty="0" err="1"/>
              <a:t>L</a:t>
            </a:r>
            <a:r>
              <a:rPr lang="en-US" sz="2800" i="1" dirty="0" err="1" smtClean="0"/>
              <a:t>yngbya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wollei</a:t>
            </a:r>
            <a:r>
              <a:rPr lang="en-US" sz="2800" i="1" dirty="0" smtClean="0"/>
              <a:t> </a:t>
            </a:r>
            <a:r>
              <a:rPr lang="en-US" sz="2800" dirty="0" smtClean="0"/>
              <a:t>also infest the lake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2004 </a:t>
            </a:r>
            <a:r>
              <a:rPr lang="en-US" sz="2800" dirty="0" smtClean="0"/>
              <a:t>property values: $1.2 </a:t>
            </a:r>
            <a:r>
              <a:rPr lang="en-US" sz="2800" dirty="0" smtClean="0"/>
              <a:t>billion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Stakeholders goal: Control hydrilla, but maintain some vegetation (limited grass carp use)</a:t>
            </a:r>
            <a:endParaRPr lang="en-US" sz="2800" dirty="0" smtClean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457200"/>
            <a:ext cx="6477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Lake Gaston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37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Historic Management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685800" y="1676400"/>
            <a:ext cx="7772400" cy="4572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Before 2006, management consisted of:</a:t>
            </a:r>
          </a:p>
          <a:p>
            <a:pPr lvl="1" eaLnBrk="1" hangingPunct="1">
              <a:lnSpc>
                <a:spcPct val="90000"/>
              </a:lnSpc>
            </a:pPr>
            <a:r>
              <a:rPr lang="en-US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Erratic grass carp stocking, no formal plan</a:t>
            </a:r>
          </a:p>
          <a:p>
            <a:pPr lvl="1" eaLnBrk="1" hangingPunct="1">
              <a:lnSpc>
                <a:spcPct val="90000"/>
              </a:lnSpc>
            </a:pPr>
            <a:r>
              <a:rPr lang="en-US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Herbicide treatments rotated on yearly basis</a:t>
            </a:r>
          </a:p>
          <a:p>
            <a:pPr lvl="2" eaLnBrk="1" hangingPunct="1">
              <a:lnSpc>
                <a:spcPct val="90000"/>
              </a:lnSpc>
            </a:pPr>
            <a:r>
              <a:rPr lang="en-US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Treat hot spots and respond to public complaints</a:t>
            </a:r>
            <a:endParaRPr lang="en-US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Technical Advisory Group was formed around </a:t>
            </a:r>
            <a:r>
              <a:rPr lang="en-US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2005</a:t>
            </a:r>
          </a:p>
          <a:p>
            <a:pPr lvl="1" eaLnBrk="1" hangingPunct="1">
              <a:lnSpc>
                <a:spcPct val="90000"/>
              </a:lnSpc>
            </a:pPr>
            <a:r>
              <a:rPr lang="en-US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Review previous year of management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Make recommendations for upcoming year</a:t>
            </a:r>
          </a:p>
          <a:p>
            <a:pPr lvl="2" eaLnBrk="1" hangingPunct="1">
              <a:lnSpc>
                <a:spcPct val="90000"/>
              </a:lnSpc>
            </a:pPr>
            <a:r>
              <a:rPr lang="en-US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Management (herbicides and grass carp)</a:t>
            </a:r>
          </a:p>
          <a:p>
            <a:pPr lvl="2" eaLnBrk="1" hangingPunct="1">
              <a:lnSpc>
                <a:spcPct val="90000"/>
              </a:lnSpc>
            </a:pPr>
            <a:r>
              <a:rPr lang="en-US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Monitoring, research, etc.</a:t>
            </a:r>
            <a:endParaRPr lang="en-US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400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86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Management Post-2006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685800" y="1676400"/>
            <a:ext cx="7772400" cy="4572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Formal grass carp stocking plan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Initial target rate of 12.5 fish per acre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Monitor and increase until impact observed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12.5 &gt; 15 &gt; 18.5 over multiple years</a:t>
            </a:r>
            <a:endParaRPr lang="en-US" sz="2400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Herbicide treatments altered</a:t>
            </a:r>
            <a:endParaRPr lang="en-US" sz="2800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Maintain treatments for multiple years in areas to </a:t>
            </a:r>
            <a:r>
              <a:rPr lang="en-US" sz="2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deplete </a:t>
            </a:r>
            <a:r>
              <a:rPr lang="en-US" sz="2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turion</a:t>
            </a:r>
            <a:r>
              <a:rPr lang="en-US" sz="2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bank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Reserve some treatments for “hot spots”</a:t>
            </a:r>
            <a:endParaRPr lang="en-US" sz="2400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400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47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" t="2941" r="2586" b="2231"/>
          <a:stretch/>
        </p:blipFill>
        <p:spPr bwMode="auto">
          <a:xfrm>
            <a:off x="0" y="20128"/>
            <a:ext cx="9144000" cy="6830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97179" y="5924004"/>
            <a:ext cx="14414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accent3"/>
                </a:solidFill>
              </a:rPr>
              <a:t>2013</a:t>
            </a:r>
            <a:endParaRPr lang="en-US" sz="44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00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" t="2222" r="2122" b="2222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5924004"/>
            <a:ext cx="14414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accent3"/>
                </a:solidFill>
              </a:rPr>
              <a:t>2014</a:t>
            </a:r>
            <a:endParaRPr lang="en-US" sz="44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03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6" descr="Hydrilla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" t="2214" r="1654" b="1445"/>
          <a:stretch/>
        </p:blipFill>
        <p:spPr bwMode="auto">
          <a:xfrm>
            <a:off x="0" y="-10064"/>
            <a:ext cx="9133886" cy="686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2400" y="5924004"/>
            <a:ext cx="14414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accent3"/>
                </a:solidFill>
              </a:rPr>
              <a:t>2015</a:t>
            </a:r>
            <a:endParaRPr lang="en-US" sz="44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07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5924004"/>
            <a:ext cx="14414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accent3"/>
                </a:solidFill>
              </a:rPr>
              <a:t>2016</a:t>
            </a:r>
            <a:endParaRPr lang="en-US" sz="44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92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3.googleusercontent.com/4dYp2bJMex7Xm4tdT0D1lGyTiFCyqHWus0sIhgQxMZHeUA3LRM_nOnEuxRrKKYmAD4jmIR_cwIm7uRnwSEj9h6J_c98IvwvPhNH1JKUeigGE-ZeOjgXF0wih0ErrNvBskorWhCtaP34vdfeN-Yq6NElb_KxPbbkGqESonQ-4-Hbas2NwxcCCcHaD2mVufGTEaIEHxmaaUUK9btNXxxWLqAtVaZkrRMOMcWpi9R20dNJa7p6eNxtxpTE_xvT7Y5iiZ7yPpHGwBkwSSYmV4zh1Je5sbaPB-nYGzIDyQVcHkdJbYJnYrDuhnbXqd-KFISPUEonlg6NFNPpElP4ySPU5F5LRvQPop2Ps3P-Bkc9euBe5MqkXxJWZw32qkVjDHg0H7AZqNGa42pu5kQ8mklc0O1TqXsWoJwHf4A81clL7mNNGQ4vw5q_YI_830W-8AyL4TN5AjNzDLZY9zdhKh_sDHTG50QGWr2vszP-1fci42n3imtjZ6MdPWKQdfb_uQIjCzPIL9_PRZexQGPRfdSoEKd_kCiwfIjrozbdDflrQwhzN5-XcNa3EsfXXs_HdHV_XgNEGMqP020AOO69_1PG_NQzJfhhqUC_XTeak_lUFUpujEeeoui3e=w1688-h949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45" y="1219200"/>
            <a:ext cx="894551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54074"/>
          </a:xfrm>
        </p:spPr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Monitoring Grass Carp Effect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8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98" b="12095"/>
          <a:stretch>
            <a:fillRect/>
          </a:stretch>
        </p:blipFill>
        <p:spPr bwMode="auto">
          <a:xfrm>
            <a:off x="0" y="0"/>
            <a:ext cx="914400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50" b="12219"/>
          <a:stretch>
            <a:fillRect/>
          </a:stretch>
        </p:blipFill>
        <p:spPr bwMode="auto">
          <a:xfrm>
            <a:off x="0" y="3352800"/>
            <a:ext cx="9144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819400" y="274638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Control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31307" y="274638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Control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19200" y="228600"/>
            <a:ext cx="40386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</a:rPr>
              <a:t>Turion</a:t>
            </a:r>
            <a:r>
              <a:rPr lang="en-US" sz="3600" b="1" dirty="0" smtClean="0">
                <a:solidFill>
                  <a:schemeClr val="bg1"/>
                </a:solidFill>
              </a:rPr>
              <a:t> Density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48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Tar River </a:t>
            </a:r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Reservoir – Simple Scenario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579" y="1541641"/>
            <a:ext cx="8251484" cy="43513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1650 acre reservoir 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~333 ac of hydrilla found in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2005</a:t>
            </a:r>
          </a:p>
          <a:p>
            <a:pPr>
              <a:lnSpc>
                <a:spcPct val="100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Rare species in Tar River (downstream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 nothing of significance within infested area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Treated annually with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Fluridone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from 2007 to 2012</a:t>
            </a:r>
          </a:p>
          <a:p>
            <a:endParaRPr lang="en-US" b="1" dirty="0"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936" y="4102209"/>
            <a:ext cx="3502361" cy="234533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70" y="4102209"/>
            <a:ext cx="3502361" cy="234533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457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Fisheries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685800" y="1676400"/>
            <a:ext cx="7772400" cy="4572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Surveys conducted on Lake Gaston every other year</a:t>
            </a:r>
          </a:p>
          <a:p>
            <a:pPr eaLnBrk="1" hangingPunct="1">
              <a:lnSpc>
                <a:spcPct val="90000"/>
              </a:lnSpc>
            </a:pPr>
            <a:r>
              <a:rPr lang="en-US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correlation between hydrilla levels (e.g. management) and fish populations</a:t>
            </a:r>
          </a:p>
          <a:p>
            <a:pPr eaLnBrk="1" hangingPunct="1">
              <a:lnSpc>
                <a:spcPct val="90000"/>
              </a:lnSpc>
            </a:pPr>
            <a:r>
              <a:rPr lang="en-US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Similar to data from other lakes with hydrilla management</a:t>
            </a:r>
          </a:p>
          <a:p>
            <a:pPr eaLnBrk="1" hangingPunct="1">
              <a:lnSpc>
                <a:spcPct val="90000"/>
              </a:lnSpc>
            </a:pPr>
            <a:r>
              <a:rPr lang="en-US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Game fish population changes have been observed, but always tied to disease or climate (drought)</a:t>
            </a:r>
            <a:endParaRPr lang="en-US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eaLnBrk="1" hangingPunct="1">
              <a:lnSpc>
                <a:spcPct val="90000"/>
              </a:lnSpc>
              <a:buNone/>
            </a:pPr>
            <a:endParaRPr lang="en-US" sz="2000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400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75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685800" y="1676400"/>
            <a:ext cx="7772400" cy="4572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Very low hydrilla levels on Lake Gaston</a:t>
            </a:r>
          </a:p>
          <a:p>
            <a:pPr eaLnBrk="1" hangingPunct="1">
              <a:lnSpc>
                <a:spcPct val="90000"/>
              </a:lnSpc>
            </a:pPr>
            <a:r>
              <a:rPr lang="en-US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Tuber levels declined in all areas, some localized rebounds</a:t>
            </a:r>
            <a:endParaRPr lang="en-US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Aquatic vegetation maintained throughout management</a:t>
            </a:r>
          </a:p>
          <a:p>
            <a:pPr eaLnBrk="1" hangingPunct="1">
              <a:lnSpc>
                <a:spcPct val="90000"/>
              </a:lnSpc>
            </a:pPr>
            <a:r>
              <a:rPr lang="en-US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Current inputs far lower than historic levels</a:t>
            </a:r>
          </a:p>
          <a:p>
            <a:pPr eaLnBrk="1" hangingPunct="1">
              <a:lnSpc>
                <a:spcPct val="90000"/>
              </a:lnSpc>
            </a:pPr>
            <a:r>
              <a:rPr lang="en-US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Continued management needed</a:t>
            </a:r>
            <a:endParaRPr lang="en-US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eaLnBrk="1" hangingPunct="1">
              <a:lnSpc>
                <a:spcPct val="90000"/>
              </a:lnSpc>
              <a:buNone/>
            </a:pPr>
            <a:endParaRPr lang="en-US" sz="2000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400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39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BDC651E-B89A-4221-9159-7A65ED2E91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96" y="1624762"/>
            <a:ext cx="2513891" cy="33518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982851-CF6D-4432-B3B1-A432DD5D8D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951" y="1624762"/>
            <a:ext cx="3308361" cy="24812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Questions?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9A53EB-28ED-4225-8B63-B604C75F86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59" y="3696071"/>
            <a:ext cx="3655233" cy="26975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2D0D6E-0F8E-4DB0-A789-9E6846ACAD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653" y="4040654"/>
            <a:ext cx="2677886" cy="200841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AC5E15-9E0B-4471-8CEC-5D42885EA8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276" y="4048321"/>
            <a:ext cx="3502361" cy="234533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EF52D7-51A7-4519-9FDB-1DF90EBA85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012" y="1624762"/>
            <a:ext cx="2035959" cy="271461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7945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65AAFEF-C1B4-4685-8FE5-38A508480472}"/>
              </a:ext>
            </a:extLst>
          </p:cNvPr>
          <p:cNvSpPr txBox="1"/>
          <p:nvPr/>
        </p:nvSpPr>
        <p:spPr>
          <a:xfrm>
            <a:off x="-208373" y="542498"/>
            <a:ext cx="9223281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Herbicidal Drip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2"/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2015 Pilot Study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Rhodoamine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Dye Study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Late May to Mid-July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Single Injection System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Low-level of Sonar</a:t>
            </a:r>
            <a:r>
              <a:rPr lang="en-US" sz="20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®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Genesis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Target Concentrations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Injection Site</a:t>
            </a:r>
          </a:p>
          <a:p>
            <a:pPr marL="2571750" lvl="5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to 11 ppb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 of Management Zone</a:t>
            </a:r>
          </a:p>
          <a:p>
            <a:pPr marL="2571750" lvl="5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to 5 ppb</a:t>
            </a:r>
          </a:p>
          <a:p>
            <a:pPr marL="2571750" lvl="5" indent="-285750">
              <a:buFont typeface="Arial" panose="020B0604020202020204" pitchFamily="34" charset="0"/>
              <a:buChar char="•"/>
            </a:pPr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Adjusted Daily Based on Flow Rates</a:t>
            </a:r>
          </a:p>
          <a:p>
            <a:pPr lvl="1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67BE30-99E8-4BA3-8CAF-1F087413AA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331" y="1123308"/>
            <a:ext cx="2250794" cy="300105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3282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192"/>
            <a:ext cx="8229600" cy="1143000"/>
          </a:xfrm>
        </p:spPr>
        <p:txBody>
          <a:bodyPr/>
          <a:lstStyle/>
          <a:p>
            <a:r>
              <a:rPr lang="en-US" b="1" dirty="0" smtClean="0"/>
              <a:t>Monitoring of Study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098" y="1637857"/>
            <a:ext cx="8534400" cy="47244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Herbicide concentration</a:t>
            </a:r>
          </a:p>
          <a:p>
            <a:pPr lvl="1">
              <a:spcBef>
                <a:spcPts val="600"/>
              </a:spcBef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Monitored weekly/biweekly</a:t>
            </a:r>
          </a:p>
          <a:p>
            <a:pPr lvl="1">
              <a:spcBef>
                <a:spcPts val="600"/>
              </a:spcBef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Sample sites</a:t>
            </a:r>
          </a:p>
          <a:p>
            <a:pPr lvl="2">
              <a:spcBef>
                <a:spcPts val="600"/>
              </a:spcBef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Adjacent to injection site, midpoint, downstream</a:t>
            </a:r>
          </a:p>
          <a:p>
            <a:pPr>
              <a:spcBef>
                <a:spcPts val="600"/>
              </a:spcBef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Biotic monitoring</a:t>
            </a:r>
          </a:p>
          <a:p>
            <a:pPr lvl="1">
              <a:spcBef>
                <a:spcPts val="600"/>
              </a:spcBef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NCSU: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Hydrilla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phenology, tuber density,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riffleweed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abundance</a:t>
            </a:r>
          </a:p>
          <a:p>
            <a:pPr lvl="1">
              <a:spcBef>
                <a:spcPts val="600"/>
              </a:spcBef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NCWRC: Sport fish, Roanoke bass, mussel, crayfish</a:t>
            </a:r>
          </a:p>
          <a:p>
            <a:pPr lvl="2">
              <a:spcBef>
                <a:spcPts val="600"/>
              </a:spcBef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Sample sites inside and outside treatment area</a:t>
            </a:r>
          </a:p>
          <a:p>
            <a:pPr lvl="1">
              <a:spcBef>
                <a:spcPts val="600"/>
              </a:spcBef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Fall vegetation (hydrilla) survey by state and local agency personnel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98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65AAFEF-C1B4-4685-8FE5-38A508480472}"/>
              </a:ext>
            </a:extLst>
          </p:cNvPr>
          <p:cNvSpPr txBox="1"/>
          <p:nvPr/>
        </p:nvSpPr>
        <p:spPr>
          <a:xfrm>
            <a:off x="-208373" y="542498"/>
            <a:ext cx="9234039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Herbicidal Drip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2"/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2015 Pilot Study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3"/>
            <a:r>
              <a:rPr lang="en-US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Hydrilla Control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Density Reduced by 90%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endParaRPr lang="en-US" sz="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3"/>
            <a:r>
              <a:rPr lang="en-US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Native Plants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Noticeable Chlorosis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ater willow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2"/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2016 Pilot Study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3"/>
            <a:r>
              <a:rPr lang="en-US" sz="2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Hydrilla Control</a:t>
            </a:r>
          </a:p>
          <a:p>
            <a:pPr lvl="3"/>
            <a:endParaRPr lang="en-US" sz="600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Density Reduced by 100%</a:t>
            </a:r>
          </a:p>
          <a:p>
            <a:pPr lvl="3"/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3"/>
            <a:r>
              <a:rPr lang="en-US" sz="2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Native Plants</a:t>
            </a:r>
          </a:p>
          <a:p>
            <a:pPr lvl="3"/>
            <a:endParaRPr lang="en-US" sz="600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Noticeable Effects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67BE30-99E8-4BA3-8CAF-1F087413AA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331" y="1123308"/>
            <a:ext cx="2250794" cy="300105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4477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Tar River Reservoir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123464" cy="4351338"/>
          </a:xfrm>
        </p:spPr>
        <p:txBody>
          <a:bodyPr>
            <a:normAutofit lnSpcReduction="10000"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Goal: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Eradicate hydrilla from reservoir.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Fluridone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treatments eliminated standing hydrilla biomass and severely depleted tuber bank by 2012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Target application rate of &lt;5 ppb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Transitioned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ultra-low grass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carp stocking rate (0.5 fish per tuber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acre*)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2013.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*Tuber acre = total acres previously occupied by hydrilla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0309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" t="16630" r="65545" b="10825"/>
          <a:stretch/>
        </p:blipFill>
        <p:spPr bwMode="auto">
          <a:xfrm>
            <a:off x="773724" y="152400"/>
            <a:ext cx="7532076" cy="652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52600" y="1219200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0000"/>
                </a:solidFill>
              </a:rPr>
              <a:t>Fluridone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4600" y="1524000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0000"/>
                </a:solidFill>
              </a:rPr>
              <a:t>Fluridone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52800" y="1845677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0000"/>
                </a:solidFill>
              </a:rPr>
              <a:t>Fluridone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67200" y="2074277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0000"/>
                </a:solidFill>
              </a:rPr>
              <a:t>Fluridone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98676" y="2350078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0000"/>
                </a:solidFill>
              </a:rPr>
              <a:t>Fluridone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9800" y="2625879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Grass carp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0" y="2901680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Grass carp</a:t>
            </a:r>
            <a:endParaRPr lang="en-US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38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Summary – Tar River Res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685800" y="1676400"/>
            <a:ext cx="7772400" cy="4572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hydrilla observed after first 2-3 years of management</a:t>
            </a:r>
          </a:p>
          <a:p>
            <a:pPr eaLnBrk="1" hangingPunct="1">
              <a:lnSpc>
                <a:spcPct val="90000"/>
              </a:lnSpc>
            </a:pPr>
            <a:r>
              <a:rPr lang="en-US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Tubers documented to decline annually</a:t>
            </a:r>
          </a:p>
          <a:p>
            <a:pPr eaLnBrk="1" hangingPunct="1">
              <a:lnSpc>
                <a:spcPct val="90000"/>
              </a:lnSpc>
            </a:pPr>
            <a:r>
              <a:rPr lang="en-US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Very l</a:t>
            </a:r>
            <a:r>
              <a:rPr lang="en-US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ow grass carp stocking rate provided “functional” eradication</a:t>
            </a:r>
            <a:endParaRPr lang="en-US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eaLnBrk="1" hangingPunct="1">
              <a:lnSpc>
                <a:spcPct val="90000"/>
              </a:lnSpc>
              <a:buNone/>
            </a:pPr>
            <a:endParaRPr lang="en-US" sz="2000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400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52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189" y="59261"/>
            <a:ext cx="8881621" cy="32628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638" y="158871"/>
            <a:ext cx="6480294" cy="487397"/>
          </a:xfrm>
        </p:spPr>
        <p:txBody>
          <a:bodyPr>
            <a:no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Eno</a:t>
            </a:r>
            <a:r>
              <a:rPr lang="en-US" b="1" dirty="0">
                <a:solidFill>
                  <a:schemeClr val="bg1"/>
                </a:solidFill>
              </a:rPr>
              <a:t> River, North Carolina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396" y="3421726"/>
            <a:ext cx="7171951" cy="337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63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SU_Aquatics_Slide_Theme" id="{B6CF2ADB-309F-4F5B-AEB6-172EC7EA3C8A}" vid="{6B7C47D8-3402-4535-AC5A-D93ED1844BF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NCSU_Aquatics_Slide_Theme (2)</Template>
  <TotalTime>4334</TotalTime>
  <Words>2057</Words>
  <Application>Microsoft Office PowerPoint</Application>
  <PresentationFormat>On-screen Show (4:3)</PresentationFormat>
  <Paragraphs>528</Paragraphs>
  <Slides>55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2" baseType="lpstr">
      <vt:lpstr>Arial</vt:lpstr>
      <vt:lpstr>Arial Narrow</vt:lpstr>
      <vt:lpstr>Calibri</vt:lpstr>
      <vt:lpstr>Calibri Light</vt:lpstr>
      <vt:lpstr>Tahoma</vt:lpstr>
      <vt:lpstr>Times New Roman</vt:lpstr>
      <vt:lpstr>Office Theme</vt:lpstr>
      <vt:lpstr>Herbicides as Part of Integrated Strategies for Aquatic Plant Management</vt:lpstr>
      <vt:lpstr>Integrated Aquatic Plant Management</vt:lpstr>
      <vt:lpstr>Roanoke Rapids SAV Distribution 2014</vt:lpstr>
      <vt:lpstr>Developing Programs</vt:lpstr>
      <vt:lpstr>Tar River Reservoir – Simple Scenario</vt:lpstr>
      <vt:lpstr>Tar River Reservoir</vt:lpstr>
      <vt:lpstr>PowerPoint Presentation</vt:lpstr>
      <vt:lpstr>Summary – Tar River Res</vt:lpstr>
      <vt:lpstr>Eno River, North Carolina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Eno Hydrilla Infestation</vt:lpstr>
      <vt:lpstr>Eno Hydrilla</vt:lpstr>
      <vt:lpstr>Eno Hydrilla</vt:lpstr>
      <vt:lpstr>Selecting Control Options</vt:lpstr>
      <vt:lpstr>Selecting Control Options</vt:lpstr>
      <vt:lpstr>Selecting Control Options</vt:lpstr>
      <vt:lpstr>Selecting Control Options</vt:lpstr>
      <vt:lpstr>Selecting Control Options</vt:lpstr>
      <vt:lpstr>Selecting Control Options</vt:lpstr>
      <vt:lpstr>Selecting Control Options</vt:lpstr>
      <vt:lpstr>Selecting Control Options</vt:lpstr>
      <vt:lpstr>Selecting Control Options</vt:lpstr>
      <vt:lpstr>PowerPoint Presentation</vt:lpstr>
      <vt:lpstr>Activities of Task Force</vt:lpstr>
      <vt:lpstr>PowerPoint Presentation</vt:lpstr>
      <vt:lpstr>Implement Pilot Study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Lake Gaston</vt:lpstr>
      <vt:lpstr>PowerPoint Presentation</vt:lpstr>
      <vt:lpstr>PowerPoint Presentation</vt:lpstr>
      <vt:lpstr>Historic Management</vt:lpstr>
      <vt:lpstr>Management Post-2006</vt:lpstr>
      <vt:lpstr>PowerPoint Presentation</vt:lpstr>
      <vt:lpstr>PowerPoint Presentation</vt:lpstr>
      <vt:lpstr>PowerPoint Presentation</vt:lpstr>
      <vt:lpstr>PowerPoint Presentation</vt:lpstr>
      <vt:lpstr>Monitoring Grass Carp Effect</vt:lpstr>
      <vt:lpstr>PowerPoint Presentation</vt:lpstr>
      <vt:lpstr>Fisheries</vt:lpstr>
      <vt:lpstr>Summary</vt:lpstr>
      <vt:lpstr>Questions?</vt:lpstr>
      <vt:lpstr>PowerPoint Presentation</vt:lpstr>
      <vt:lpstr>Monitoring of Study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Alejandro Reyes</dc:creator>
  <cp:lastModifiedBy>Rob Richardson</cp:lastModifiedBy>
  <cp:revision>157</cp:revision>
  <dcterms:created xsi:type="dcterms:W3CDTF">2017-04-18T14:59:20Z</dcterms:created>
  <dcterms:modified xsi:type="dcterms:W3CDTF">2019-04-09T15:15:18Z</dcterms:modified>
</cp:coreProperties>
</file>