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5" r:id="rId6"/>
    <p:sldId id="276" r:id="rId7"/>
    <p:sldId id="277" r:id="rId8"/>
    <p:sldId id="278" r:id="rId9"/>
    <p:sldId id="284" r:id="rId10"/>
    <p:sldId id="288" r:id="rId11"/>
    <p:sldId id="287" r:id="rId12"/>
    <p:sldId id="286" r:id="rId13"/>
    <p:sldId id="279" r:id="rId14"/>
    <p:sldId id="280" r:id="rId15"/>
    <p:sldId id="281" r:id="rId16"/>
    <p:sldId id="282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tzar, Edna (DNREC)" initials="SE(" lastIdx="7" clrIdx="0">
    <p:extLst>
      <p:ext uri="{19B8F6BF-5375-455C-9EA6-DF929625EA0E}">
        <p15:presenceInfo xmlns:p15="http://schemas.microsoft.com/office/powerpoint/2012/main" userId="S-1-5-21-1004336348-73586283-1417001333-14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2"/>
                </a:solidFill>
              </a:rPr>
              <a:t>CPUE </a:t>
            </a:r>
            <a:r>
              <a:rPr lang="en-US" b="1" baseline="0" dirty="0" smtClean="0">
                <a:solidFill>
                  <a:schemeClr val="tx2"/>
                </a:solidFill>
              </a:rPr>
              <a:t>of LMB by </a:t>
            </a:r>
            <a:r>
              <a:rPr lang="en-US" b="1" baseline="0" dirty="0">
                <a:solidFill>
                  <a:schemeClr val="tx2"/>
                </a:solidFill>
              </a:rPr>
              <a:t>size class 2000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</c:dPt>
          <c:cat>
            <c:strRef>
              <c:f>Sheet2!$A$19:$A$23</c:f>
              <c:strCache>
                <c:ptCount val="5"/>
                <c:pt idx="0">
                  <c:v>&lt;100</c:v>
                </c:pt>
                <c:pt idx="1">
                  <c:v>100-199</c:v>
                </c:pt>
                <c:pt idx="2">
                  <c:v>200-299</c:v>
                </c:pt>
                <c:pt idx="3">
                  <c:v>300-380</c:v>
                </c:pt>
                <c:pt idx="4">
                  <c:v>&gt;380</c:v>
                </c:pt>
              </c:strCache>
            </c:strRef>
          </c:cat>
          <c:val>
            <c:numRef>
              <c:f>Sheet2!$B$19:$B$23</c:f>
              <c:numCache>
                <c:formatCode>General</c:formatCode>
                <c:ptCount val="5"/>
                <c:pt idx="0">
                  <c:v>0</c:v>
                </c:pt>
                <c:pt idx="1">
                  <c:v>35.4</c:v>
                </c:pt>
                <c:pt idx="2">
                  <c:v>155.4</c:v>
                </c:pt>
                <c:pt idx="3">
                  <c:v>35.4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04504"/>
        <c:axId val="303404112"/>
        <c:extLst/>
      </c:barChart>
      <c:catAx>
        <c:axId val="303404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chemeClr val="tx2"/>
                    </a:solidFill>
                  </a:rPr>
                  <a:t>Size Class (mm</a:t>
                </a:r>
                <a:r>
                  <a:rPr lang="en-US" baseline="0">
                    <a:solidFill>
                      <a:schemeClr val="tx2"/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4112"/>
        <c:crosses val="autoZero"/>
        <c:auto val="1"/>
        <c:lblAlgn val="ctr"/>
        <c:lblOffset val="100"/>
        <c:noMultiLvlLbl val="0"/>
      </c:catAx>
      <c:valAx>
        <c:axId val="30340411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chemeClr val="tx2"/>
                    </a:solidFill>
                  </a:rPr>
                  <a:t>CPUE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dirty="0" err="1" smtClean="0">
                <a:latin typeface="+mj-lt"/>
              </a:rPr>
              <a:t>Blairs</a:t>
            </a:r>
            <a:r>
              <a:rPr lang="en-US" sz="1400" b="1" dirty="0" smtClean="0">
                <a:latin typeface="+mj-lt"/>
              </a:rPr>
              <a:t> Pond Bluegill 2010</a:t>
            </a:r>
            <a:endParaRPr lang="en-US" sz="1400" b="1" dirty="0">
              <a:latin typeface="+mj-lt"/>
            </a:endParaRPr>
          </a:p>
        </c:rich>
      </c:tx>
      <c:layout>
        <c:manualLayout>
          <c:xMode val="edge"/>
          <c:yMode val="edge"/>
          <c:x val="0.35237297472217699"/>
          <c:y val="2.642577824263719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752497225305215"/>
          <c:y val="0.13703099510603589"/>
          <c:w val="0.60377358490566035"/>
          <c:h val="0.657422512234910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LMB!$B$1</c:f>
              <c:strCache>
                <c:ptCount val="1"/>
                <c:pt idx="0">
                  <c:v>#</c:v>
                </c:pt>
              </c:strCache>
            </c:strRef>
          </c:tx>
          <c:spPr>
            <a:pattFill prst="ltUpDiag">
              <a:fgClr>
                <a:srgbClr val="969696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BG!$A$2:$A$17</c:f>
              <c:numCache>
                <c:formatCode>General</c:formatCode>
                <c:ptCount val="16"/>
                <c:pt idx="0">
                  <c:v>70</c:v>
                </c:pt>
                <c:pt idx="1">
                  <c:v>80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  <c:pt idx="7">
                  <c:v>140</c:v>
                </c:pt>
                <c:pt idx="8">
                  <c:v>150</c:v>
                </c:pt>
                <c:pt idx="9">
                  <c:v>160</c:v>
                </c:pt>
                <c:pt idx="10">
                  <c:v>170</c:v>
                </c:pt>
                <c:pt idx="11">
                  <c:v>180</c:v>
                </c:pt>
                <c:pt idx="12">
                  <c:v>190</c:v>
                </c:pt>
                <c:pt idx="13">
                  <c:v>200</c:v>
                </c:pt>
                <c:pt idx="14">
                  <c:v>210</c:v>
                </c:pt>
                <c:pt idx="15">
                  <c:v>220</c:v>
                </c:pt>
              </c:numCache>
            </c:numRef>
          </c:cat>
          <c:val>
            <c:numRef>
              <c:f>BG!$B$2:$B$16</c:f>
              <c:numCache>
                <c:formatCode>General</c:formatCode>
                <c:ptCount val="15"/>
                <c:pt idx="1">
                  <c:v>5</c:v>
                </c:pt>
                <c:pt idx="2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7</c:v>
                </c:pt>
                <c:pt idx="13">
                  <c:v>7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05595080"/>
        <c:axId val="305595472"/>
      </c:barChart>
      <c:lineChart>
        <c:grouping val="standard"/>
        <c:varyColors val="0"/>
        <c:ser>
          <c:idx val="0"/>
          <c:order val="1"/>
          <c:tx>
            <c:strRef>
              <c:f>LMB!$C$1</c:f>
              <c:strCache>
                <c:ptCount val="1"/>
                <c:pt idx="0">
                  <c:v>mean Wr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LMB!$A$5:$A$19</c:f>
              <c:numCache>
                <c:formatCode>General</c:formatCode>
                <c:ptCount val="15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  <c:pt idx="8">
                  <c:v>300</c:v>
                </c:pt>
                <c:pt idx="9">
                  <c:v>320</c:v>
                </c:pt>
                <c:pt idx="10">
                  <c:v>340</c:v>
                </c:pt>
                <c:pt idx="11">
                  <c:v>360</c:v>
                </c:pt>
                <c:pt idx="12">
                  <c:v>380</c:v>
                </c:pt>
                <c:pt idx="13">
                  <c:v>400</c:v>
                </c:pt>
                <c:pt idx="14">
                  <c:v>420</c:v>
                </c:pt>
              </c:numCache>
            </c:numRef>
          </c:cat>
          <c:val>
            <c:numRef>
              <c:f>BG!$C$2:$C$17</c:f>
              <c:numCache>
                <c:formatCode>General</c:formatCode>
                <c:ptCount val="16"/>
                <c:pt idx="1">
                  <c:v>102</c:v>
                </c:pt>
                <c:pt idx="2">
                  <c:v>104</c:v>
                </c:pt>
                <c:pt idx="4">
                  <c:v>120</c:v>
                </c:pt>
                <c:pt idx="5">
                  <c:v>120</c:v>
                </c:pt>
                <c:pt idx="6">
                  <c:v>110</c:v>
                </c:pt>
                <c:pt idx="7">
                  <c:v>83</c:v>
                </c:pt>
                <c:pt idx="10">
                  <c:v>109</c:v>
                </c:pt>
                <c:pt idx="11">
                  <c:v>93</c:v>
                </c:pt>
                <c:pt idx="12">
                  <c:v>103</c:v>
                </c:pt>
                <c:pt idx="13">
                  <c:v>103</c:v>
                </c:pt>
                <c:pt idx="14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597824"/>
        <c:axId val="305304456"/>
      </c:lineChart>
      <c:catAx>
        <c:axId val="305595080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54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5595472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l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Number of Bluegill</a:t>
                </a:r>
              </a:p>
            </c:rich>
          </c:tx>
          <c:layout>
            <c:manualLayout>
              <c:xMode val="edge"/>
              <c:yMode val="edge"/>
              <c:x val="0.14088876225998068"/>
              <c:y val="0.249974374982528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5080"/>
        <c:crosses val="autoZero"/>
        <c:crossBetween val="between"/>
        <c:majorUnit val="2"/>
        <c:minorUnit val="0.4"/>
      </c:valAx>
      <c:catAx>
        <c:axId val="3055978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/>
                  <a:t>Length (mm)</a:t>
                </a:r>
                <a:endParaRPr lang="en-US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5304456"/>
        <c:crosses val="autoZero"/>
        <c:auto val="0"/>
        <c:lblAlgn val="ctr"/>
        <c:lblOffset val="100"/>
        <c:noMultiLvlLbl val="0"/>
      </c:catAx>
      <c:valAx>
        <c:axId val="305304456"/>
        <c:scaling>
          <c:orientation val="minMax"/>
          <c:max val="120"/>
          <c:min val="70"/>
        </c:scaling>
        <c:delete val="0"/>
        <c:axPos val="r"/>
        <c:title>
          <c:tx>
            <c:rich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Mean Wr</a:t>
                </a:r>
              </a:p>
            </c:rich>
          </c:tx>
          <c:layout>
            <c:manualLayout>
              <c:xMode val="edge"/>
              <c:yMode val="edge"/>
              <c:x val="0.88776682422161712"/>
              <c:y val="0.388495334813252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7824"/>
        <c:crosses val="max"/>
        <c:crossBetween val="between"/>
        <c:majorUnit val="5"/>
        <c:minorUnit val="0.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2"/>
                </a:solidFill>
              </a:rPr>
              <a:t>Sonar© PR applications</a:t>
            </a:r>
            <a:endParaRPr lang="en-US" b="1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6563632154176547"/>
          <c:y val="5.95238374221210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Amount(Acres)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Sheet1!$H$2:$H$9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6.9</c:v>
                </c:pt>
                <c:pt idx="1">
                  <c:v>3.7</c:v>
                </c:pt>
                <c:pt idx="2">
                  <c:v>9.4</c:v>
                </c:pt>
                <c:pt idx="3">
                  <c:v>16.7</c:v>
                </c:pt>
                <c:pt idx="4">
                  <c:v>16.7</c:v>
                </c:pt>
                <c:pt idx="5">
                  <c:v>16.7</c:v>
                </c:pt>
                <c:pt idx="6">
                  <c:v>28.5</c:v>
                </c:pt>
                <c:pt idx="7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09944"/>
        <c:axId val="305306024"/>
      </c:barChart>
      <c:catAx>
        <c:axId val="305309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 smtClean="0">
                    <a:solidFill>
                      <a:schemeClr val="tx2"/>
                    </a:solidFill>
                  </a:rPr>
                  <a:t>Year</a:t>
                </a:r>
                <a:endParaRPr lang="en-US" b="1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6024"/>
        <c:crosses val="autoZero"/>
        <c:auto val="1"/>
        <c:lblAlgn val="ctr"/>
        <c:lblOffset val="100"/>
        <c:noMultiLvlLbl val="0"/>
      </c:catAx>
      <c:valAx>
        <c:axId val="30530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49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 smtClean="0">
                    <a:solidFill>
                      <a:schemeClr val="tx2"/>
                    </a:solidFill>
                  </a:rPr>
                  <a:t>Acres</a:t>
                </a:r>
                <a:endParaRPr lang="en-US" b="1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2"/>
                </a:solidFill>
              </a:rPr>
              <a:t>Sonar© PR applications</a:t>
            </a:r>
            <a:endParaRPr lang="en-US" b="1" baseline="0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Amount(Acres)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Sheet1!$H$2:$H$9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6.9</c:v>
                </c:pt>
                <c:pt idx="1">
                  <c:v>3.7</c:v>
                </c:pt>
                <c:pt idx="2">
                  <c:v>9.4</c:v>
                </c:pt>
                <c:pt idx="3">
                  <c:v>16.7</c:v>
                </c:pt>
                <c:pt idx="4">
                  <c:v>16.7</c:v>
                </c:pt>
                <c:pt idx="5">
                  <c:v>16.7</c:v>
                </c:pt>
                <c:pt idx="6">
                  <c:v>28.5</c:v>
                </c:pt>
                <c:pt idx="7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07984"/>
        <c:axId val="305308376"/>
      </c:barChart>
      <c:catAx>
        <c:axId val="30530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 smtClean="0">
                    <a:solidFill>
                      <a:schemeClr val="tx2"/>
                    </a:solidFill>
                  </a:rPr>
                  <a:t>Year</a:t>
                </a:r>
                <a:endParaRPr lang="en-US" b="1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8376"/>
        <c:crosses val="autoZero"/>
        <c:auto val="1"/>
        <c:lblAlgn val="ctr"/>
        <c:lblOffset val="100"/>
        <c:noMultiLvlLbl val="0"/>
      </c:catAx>
      <c:valAx>
        <c:axId val="30530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49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 smtClean="0">
                    <a:solidFill>
                      <a:schemeClr val="tx2"/>
                    </a:solidFill>
                  </a:rPr>
                  <a:t>Acres</a:t>
                </a:r>
                <a:endParaRPr lang="en-US" b="1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LMB catch per seine by site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'seining 2016'!$A$2:$C$2</c:f>
              <c:strCache>
                <c:ptCount val="3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</c:strCache>
            </c:strRef>
          </c:cat>
          <c:val>
            <c:numRef>
              <c:f>'seining 2016'!$A$3:$C$3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08768"/>
        <c:axId val="305303280"/>
      </c:barChart>
      <c:catAx>
        <c:axId val="305308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Seine Site</a:t>
                </a:r>
              </a:p>
            </c:rich>
          </c:tx>
          <c:layout>
            <c:manualLayout>
              <c:xMode val="edge"/>
              <c:yMode val="edge"/>
              <c:x val="0.40684591473138132"/>
              <c:y val="0.86388888888888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4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3280"/>
        <c:crosses val="autoZero"/>
        <c:auto val="1"/>
        <c:lblAlgn val="ctr"/>
        <c:lblOffset val="100"/>
        <c:noMultiLvlLbl val="0"/>
      </c:catAx>
      <c:valAx>
        <c:axId val="30530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1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Catch</a:t>
                </a:r>
                <a:r>
                  <a:rPr lang="en-US" b="1" baseline="0" dirty="0" smtClean="0"/>
                  <a:t> per seine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Panfish</a:t>
            </a:r>
            <a:r>
              <a:rPr lang="en-US" b="1" dirty="0"/>
              <a:t> catch per </a:t>
            </a:r>
            <a:r>
              <a:rPr lang="en-US" b="1" dirty="0" smtClean="0"/>
              <a:t>seine by </a:t>
            </a:r>
            <a:r>
              <a:rPr lang="en-US" b="1" dirty="0"/>
              <a:t>site 2016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'seining 2016'!$E$2:$G$2</c:f>
              <c:strCache>
                <c:ptCount val="3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</c:strCache>
            </c:strRef>
          </c:cat>
          <c:val>
            <c:numRef>
              <c:f>'seining 2016'!$E$3:$G$3</c:f>
              <c:numCache>
                <c:formatCode>General</c:formatCode>
                <c:ptCount val="3"/>
                <c:pt idx="0">
                  <c:v>40</c:v>
                </c:pt>
                <c:pt idx="1">
                  <c:v>73.666666666666671</c:v>
                </c:pt>
                <c:pt idx="2">
                  <c:v>14.333333333333334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05632"/>
        <c:axId val="305310336"/>
      </c:barChart>
      <c:catAx>
        <c:axId val="30530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Seine Site</a:t>
                </a:r>
              </a:p>
            </c:rich>
          </c:tx>
          <c:layout>
            <c:manualLayout>
              <c:xMode val="edge"/>
              <c:yMode val="edge"/>
              <c:x val="0.42027557005898653"/>
              <c:y val="0.86388888888888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10336"/>
        <c:crosses val="autoZero"/>
        <c:auto val="1"/>
        <c:lblAlgn val="ctr"/>
        <c:lblOffset val="100"/>
        <c:noMultiLvlLbl val="0"/>
      </c:catAx>
      <c:valAx>
        <c:axId val="30531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Catch per seine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56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LMB catch per seine by site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'seining 2017'!$A$6:$C$6</c:f>
              <c:strCache>
                <c:ptCount val="3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</c:strCache>
            </c:strRef>
          </c:cat>
          <c:val>
            <c:numRef>
              <c:f>'seining 2017'!$A$7:$C$7</c:f>
              <c:numCache>
                <c:formatCode>0.00</c:formatCode>
                <c:ptCount val="3"/>
                <c:pt idx="0">
                  <c:v>0.5</c:v>
                </c:pt>
                <c:pt idx="1">
                  <c:v>0.33333333333333331</c:v>
                </c:pt>
                <c:pt idx="2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06808"/>
        <c:axId val="305307592"/>
      </c:barChart>
      <c:catAx>
        <c:axId val="305306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Seine Site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40684607722492577"/>
              <c:y val="0.86897226312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7592"/>
        <c:crosses val="autoZero"/>
        <c:auto val="1"/>
        <c:lblAlgn val="ctr"/>
        <c:lblOffset val="100"/>
        <c:noMultiLvlLbl val="0"/>
      </c:catAx>
      <c:valAx>
        <c:axId val="305307592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49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Catch per seine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6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2"/>
                </a:solidFill>
              </a:rPr>
              <a:t>Panfish</a:t>
            </a:r>
            <a:r>
              <a:rPr lang="en-US" b="1" baseline="0" dirty="0">
                <a:solidFill>
                  <a:schemeClr val="tx2"/>
                </a:solidFill>
              </a:rPr>
              <a:t> catch per seine by site </a:t>
            </a:r>
            <a:r>
              <a:rPr lang="en-US" b="1" baseline="0" dirty="0" smtClean="0">
                <a:solidFill>
                  <a:schemeClr val="tx2"/>
                </a:solidFill>
              </a:rPr>
              <a:t>2017</a:t>
            </a:r>
            <a:endParaRPr lang="en-US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'seining 2017'!$E$6:$G$6</c:f>
              <c:strCache>
                <c:ptCount val="3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</c:strCache>
            </c:strRef>
          </c:cat>
          <c:val>
            <c:numRef>
              <c:f>'seining 2017'!$E$7:$G$7</c:f>
              <c:numCache>
                <c:formatCode>General</c:formatCode>
                <c:ptCount val="3"/>
                <c:pt idx="0">
                  <c:v>22.142857142857142</c:v>
                </c:pt>
                <c:pt idx="1">
                  <c:v>5.8571428571428568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309552"/>
        <c:axId val="305310728"/>
      </c:barChart>
      <c:catAx>
        <c:axId val="305309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Seine Site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39044205391083"/>
              <c:y val="0.86897226312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4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10728"/>
        <c:crosses val="autoZero"/>
        <c:auto val="1"/>
        <c:lblAlgn val="ctr"/>
        <c:lblOffset val="100"/>
        <c:noMultiLvlLbl val="0"/>
      </c:catAx>
      <c:valAx>
        <c:axId val="30531072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Catch per seine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309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2"/>
                </a:solidFill>
                <a:latin typeface="+mj-lt"/>
              </a:rPr>
              <a:t>CPUE of LMB by size class 2005</a:t>
            </a:r>
            <a:endParaRPr lang="en-US" b="1" baseline="0" dirty="0">
              <a:solidFill>
                <a:schemeClr val="tx2"/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Sheet3!$A$2:$A$6</c:f>
              <c:strCache>
                <c:ptCount val="5"/>
                <c:pt idx="0">
                  <c:v>&lt;100</c:v>
                </c:pt>
                <c:pt idx="1">
                  <c:v>100-199</c:v>
                </c:pt>
                <c:pt idx="2">
                  <c:v>200-299</c:v>
                </c:pt>
                <c:pt idx="3">
                  <c:v>300-380</c:v>
                </c:pt>
                <c:pt idx="4">
                  <c:v>&gt;380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2</c:v>
                </c:pt>
                <c:pt idx="1">
                  <c:v>33.9</c:v>
                </c:pt>
                <c:pt idx="2">
                  <c:v>59.7</c:v>
                </c:pt>
                <c:pt idx="3">
                  <c:v>125.4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01368"/>
        <c:axId val="303403720"/>
      </c:barChart>
      <c:catAx>
        <c:axId val="303401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Size Class (mm)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734905081903619"/>
              <c:y val="0.87556258124359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3720"/>
        <c:crosses val="autoZero"/>
        <c:auto val="1"/>
        <c:lblAlgn val="ctr"/>
        <c:lblOffset val="100"/>
        <c:noMultiLvlLbl val="0"/>
      </c:catAx>
      <c:valAx>
        <c:axId val="30340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CPUE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2"/>
                </a:solidFill>
              </a:rPr>
              <a:t>CPUE of LMB </a:t>
            </a:r>
            <a:r>
              <a:rPr lang="en-US" b="1" dirty="0">
                <a:solidFill>
                  <a:schemeClr val="tx2"/>
                </a:solidFill>
              </a:rPr>
              <a:t>by size class 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Sheet4!$A$2:$A$6</c:f>
              <c:strCache>
                <c:ptCount val="5"/>
                <c:pt idx="0">
                  <c:v>&lt;100</c:v>
                </c:pt>
                <c:pt idx="1">
                  <c:v>100-199</c:v>
                </c:pt>
                <c:pt idx="2">
                  <c:v>200-299</c:v>
                </c:pt>
                <c:pt idx="3">
                  <c:v>300-380</c:v>
                </c:pt>
                <c:pt idx="4">
                  <c:v>&gt;380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0</c:v>
                </c:pt>
                <c:pt idx="1">
                  <c:v>1.9</c:v>
                </c:pt>
                <c:pt idx="2">
                  <c:v>28.9</c:v>
                </c:pt>
                <c:pt idx="3">
                  <c:v>42.3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04896"/>
        <c:axId val="303401760"/>
      </c:barChart>
      <c:catAx>
        <c:axId val="30340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2"/>
                    </a:solidFill>
                  </a:rPr>
                  <a:t>Size</a:t>
                </a:r>
                <a:r>
                  <a:rPr lang="en-US" b="1" baseline="0" dirty="0">
                    <a:solidFill>
                      <a:schemeClr val="tx2"/>
                    </a:solidFill>
                  </a:rPr>
                  <a:t> Class (mm)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1760"/>
        <c:crosses val="autoZero"/>
        <c:auto val="1"/>
        <c:lblAlgn val="ctr"/>
        <c:lblOffset val="100"/>
        <c:noMultiLvlLbl val="0"/>
      </c:catAx>
      <c:valAx>
        <c:axId val="303401760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2"/>
                    </a:solidFill>
                  </a:rPr>
                  <a:t>CPUE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2"/>
                </a:solidFill>
              </a:rPr>
              <a:t>CPUE </a:t>
            </a:r>
            <a:r>
              <a:rPr lang="en-US" b="1" baseline="0" dirty="0" smtClean="0">
                <a:solidFill>
                  <a:schemeClr val="tx2"/>
                </a:solidFill>
              </a:rPr>
              <a:t>of LMB by </a:t>
            </a:r>
            <a:r>
              <a:rPr lang="en-US" b="1" baseline="0" dirty="0">
                <a:solidFill>
                  <a:schemeClr val="tx2"/>
                </a:solidFill>
              </a:rPr>
              <a:t>size class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&lt;100</c:v>
                </c:pt>
                <c:pt idx="1">
                  <c:v>100-199</c:v>
                </c:pt>
                <c:pt idx="2">
                  <c:v>200-299</c:v>
                </c:pt>
                <c:pt idx="3">
                  <c:v>300-380</c:v>
                </c:pt>
                <c:pt idx="4">
                  <c:v>&gt;380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9.8000000000000007</c:v>
                </c:pt>
                <c:pt idx="2">
                  <c:v>6.6</c:v>
                </c:pt>
                <c:pt idx="3">
                  <c:v>4.9000000000000004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05680"/>
        <c:axId val="303407248"/>
      </c:barChart>
      <c:catAx>
        <c:axId val="303405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solidFill>
                      <a:schemeClr val="tx2"/>
                    </a:solidFill>
                  </a:rPr>
                  <a:t>Size Class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1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7248"/>
        <c:crosses val="autoZero"/>
        <c:auto val="1"/>
        <c:lblAlgn val="ctr"/>
        <c:lblOffset val="100"/>
        <c:noMultiLvlLbl val="0"/>
      </c:catAx>
      <c:valAx>
        <c:axId val="303407248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chemeClr val="tx2"/>
                    </a:solidFill>
                  </a:rPr>
                  <a:t>CPUE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2"/>
                </a:solidFill>
              </a:rPr>
              <a:t>Sonar© PR applications</a:t>
            </a:r>
            <a:endParaRPr lang="en-US" b="1" baseline="0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Amount(Acres)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Sheet1!$H$2:$H$9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6.9</c:v>
                </c:pt>
                <c:pt idx="1">
                  <c:v>3.7</c:v>
                </c:pt>
                <c:pt idx="2">
                  <c:v>9.4</c:v>
                </c:pt>
                <c:pt idx="3">
                  <c:v>16.7</c:v>
                </c:pt>
                <c:pt idx="4">
                  <c:v>16.7</c:v>
                </c:pt>
                <c:pt idx="5">
                  <c:v>16.7</c:v>
                </c:pt>
                <c:pt idx="6">
                  <c:v>28.5</c:v>
                </c:pt>
                <c:pt idx="7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400584"/>
        <c:axId val="303400976"/>
      </c:barChart>
      <c:catAx>
        <c:axId val="303400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>
                    <a:solidFill>
                      <a:schemeClr val="tx2"/>
                    </a:solidFill>
                  </a:rPr>
                  <a:t>Year</a:t>
                </a:r>
                <a:endParaRPr lang="en-US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0976"/>
        <c:crosses val="autoZero"/>
        <c:auto val="1"/>
        <c:lblAlgn val="ctr"/>
        <c:lblOffset val="100"/>
        <c:noMultiLvlLbl val="0"/>
      </c:catAx>
      <c:valAx>
        <c:axId val="3034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49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>
                    <a:solidFill>
                      <a:schemeClr val="tx2"/>
                    </a:solidFill>
                  </a:rPr>
                  <a:t>Acres</a:t>
                </a:r>
                <a:endParaRPr lang="en-US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dirty="0" err="1" smtClean="0">
                <a:latin typeface="+mj-lt"/>
              </a:rPr>
              <a:t>Blairs</a:t>
            </a:r>
            <a:r>
              <a:rPr lang="en-US" sz="1400" b="1" dirty="0" smtClean="0">
                <a:latin typeface="+mj-lt"/>
              </a:rPr>
              <a:t> Pond LMB 2010</a:t>
            </a:r>
            <a:endParaRPr lang="en-US" sz="1400" b="1" dirty="0">
              <a:latin typeface="+mj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09711642695416"/>
          <c:y val="0.13715209086408681"/>
          <c:w val="0.75249722530521646"/>
          <c:h val="0.665579119086460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LMB!$B$1</c:f>
              <c:strCache>
                <c:ptCount val="1"/>
                <c:pt idx="0">
                  <c:v>#</c:v>
                </c:pt>
              </c:strCache>
            </c:strRef>
          </c:tx>
          <c:spPr>
            <a:pattFill prst="ltUpDiag">
              <a:fgClr>
                <a:srgbClr val="969696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LMB!$A$2:$A$24</c:f>
              <c:numCache>
                <c:formatCode>General</c:formatCode>
                <c:ptCount val="17"/>
                <c:pt idx="0">
                  <c:v>80</c:v>
                </c:pt>
                <c:pt idx="1">
                  <c:v>100</c:v>
                </c:pt>
                <c:pt idx="2">
                  <c:v>120</c:v>
                </c:pt>
                <c:pt idx="3">
                  <c:v>140</c:v>
                </c:pt>
                <c:pt idx="4">
                  <c:v>160</c:v>
                </c:pt>
                <c:pt idx="5">
                  <c:v>180</c:v>
                </c:pt>
                <c:pt idx="6">
                  <c:v>200</c:v>
                </c:pt>
                <c:pt idx="7">
                  <c:v>220</c:v>
                </c:pt>
                <c:pt idx="8">
                  <c:v>240</c:v>
                </c:pt>
                <c:pt idx="9">
                  <c:v>260</c:v>
                </c:pt>
                <c:pt idx="10">
                  <c:v>280</c:v>
                </c:pt>
                <c:pt idx="11">
                  <c:v>300</c:v>
                </c:pt>
                <c:pt idx="12">
                  <c:v>320</c:v>
                </c:pt>
                <c:pt idx="13">
                  <c:v>340</c:v>
                </c:pt>
                <c:pt idx="14">
                  <c:v>360</c:v>
                </c:pt>
                <c:pt idx="15">
                  <c:v>380</c:v>
                </c:pt>
                <c:pt idx="16">
                  <c:v>400</c:v>
                </c:pt>
              </c:numCache>
            </c:numRef>
          </c:cat>
          <c:val>
            <c:numRef>
              <c:f>LMB!$B$2:$B$24</c:f>
              <c:numCache>
                <c:formatCode>General</c:formatCode>
                <c:ptCount val="17"/>
                <c:pt idx="2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  <c:pt idx="12">
                  <c:v>7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3374528"/>
        <c:axId val="183377664"/>
      </c:barChart>
      <c:lineChart>
        <c:grouping val="standard"/>
        <c:varyColors val="0"/>
        <c:ser>
          <c:idx val="0"/>
          <c:order val="1"/>
          <c:tx>
            <c:strRef>
              <c:f>LMB!$C$1</c:f>
              <c:strCache>
                <c:ptCount val="1"/>
                <c:pt idx="0">
                  <c:v>mean Wr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LMB!$B$2:$B$23</c:f>
              <c:numCache>
                <c:formatCode>General</c:formatCode>
                <c:ptCount val="17"/>
                <c:pt idx="2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  <c:pt idx="12">
                  <c:v>7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</c:numCache>
            </c:numRef>
          </c:cat>
          <c:val>
            <c:numRef>
              <c:f>LMB!$C$3:$C$23</c:f>
              <c:numCache>
                <c:formatCode>General</c:formatCode>
                <c:ptCount val="17"/>
                <c:pt idx="1">
                  <c:v>120</c:v>
                </c:pt>
                <c:pt idx="5">
                  <c:v>88</c:v>
                </c:pt>
                <c:pt idx="6">
                  <c:v>103</c:v>
                </c:pt>
                <c:pt idx="7">
                  <c:v>101</c:v>
                </c:pt>
                <c:pt idx="8">
                  <c:v>86</c:v>
                </c:pt>
                <c:pt idx="9">
                  <c:v>94</c:v>
                </c:pt>
                <c:pt idx="10">
                  <c:v>92</c:v>
                </c:pt>
                <c:pt idx="11">
                  <c:v>85</c:v>
                </c:pt>
                <c:pt idx="12">
                  <c:v>87</c:v>
                </c:pt>
                <c:pt idx="13">
                  <c:v>92</c:v>
                </c:pt>
                <c:pt idx="14">
                  <c:v>93</c:v>
                </c:pt>
                <c:pt idx="15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72176"/>
        <c:axId val="305593904"/>
      </c:lineChart>
      <c:catAx>
        <c:axId val="183374528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3776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3377664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dirty="0">
                    <a:latin typeface="+mn-lt"/>
                  </a:rPr>
                  <a:t>Number of </a:t>
                </a:r>
                <a:r>
                  <a:rPr lang="en-US" dirty="0" smtClean="0">
                    <a:latin typeface="+mn-lt"/>
                  </a:rPr>
                  <a:t>Largemouth</a:t>
                </a:r>
                <a:r>
                  <a:rPr lang="en-US" baseline="0" dirty="0" smtClean="0">
                    <a:latin typeface="+mn-lt"/>
                  </a:rPr>
                  <a:t> B</a:t>
                </a:r>
                <a:r>
                  <a:rPr lang="en-US" dirty="0" smtClean="0">
                    <a:latin typeface="+mn-lt"/>
                  </a:rPr>
                  <a:t>ass</a:t>
                </a:r>
                <a:endParaRPr lang="en-US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3113926970826074E-2"/>
              <c:y val="0.135242898908099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374528"/>
        <c:crosses val="autoZero"/>
        <c:crossBetween val="between"/>
        <c:majorUnit val="2"/>
        <c:minorUnit val="0.4"/>
      </c:valAx>
      <c:catAx>
        <c:axId val="1833721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>
                    <a:latin typeface="+mn-lt"/>
                  </a:rPr>
                  <a:t>Length (mm)</a:t>
                </a:r>
                <a:endParaRPr lang="en-US" b="1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5593904"/>
        <c:crosses val="autoZero"/>
        <c:auto val="0"/>
        <c:lblAlgn val="ctr"/>
        <c:lblOffset val="100"/>
        <c:noMultiLvlLbl val="0"/>
      </c:catAx>
      <c:valAx>
        <c:axId val="305593904"/>
        <c:scaling>
          <c:orientation val="minMax"/>
          <c:max val="120"/>
          <c:min val="70"/>
        </c:scaling>
        <c:delete val="0"/>
        <c:axPos val="r"/>
        <c:title>
          <c:tx>
            <c:rich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>
                    <a:latin typeface="+mn-lt"/>
                  </a:rPr>
                  <a:t>Mean Wr</a:t>
                </a:r>
              </a:p>
            </c:rich>
          </c:tx>
          <c:layout>
            <c:manualLayout>
              <c:xMode val="edge"/>
              <c:yMode val="edge"/>
              <c:x val="0.92087466459930234"/>
              <c:y val="0.396513763181737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372176"/>
        <c:crosses val="max"/>
        <c:crossBetween val="between"/>
        <c:majorUnit val="5"/>
        <c:minorUnit val="0.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97579469233015E-2"/>
          <c:y val="0.13485238364812241"/>
          <c:w val="0.75249722530521646"/>
          <c:h val="0.665579119086460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LMB!$B$1</c:f>
              <c:strCache>
                <c:ptCount val="1"/>
                <c:pt idx="0">
                  <c:v>#</c:v>
                </c:pt>
              </c:strCache>
            </c:strRef>
          </c:tx>
          <c:spPr>
            <a:pattFill prst="ltUpDiag">
              <a:fgClr>
                <a:srgbClr xmlns:mc="http://schemas.openxmlformats.org/markup-compatibility/2006" xmlns:a14="http://schemas.microsoft.com/office/drawing/2010/main" val="969696" mc:Ignorable="a14" a14:legacySpreadsheetColorIndex="55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LMB!$A$2:$A$16</c:f>
              <c:numCache>
                <c:formatCode>General</c:formatCode>
                <c:ptCount val="15"/>
                <c:pt idx="0">
                  <c:v>80</c:v>
                </c:pt>
                <c:pt idx="1">
                  <c:v>100</c:v>
                </c:pt>
                <c:pt idx="2">
                  <c:v>120</c:v>
                </c:pt>
                <c:pt idx="3">
                  <c:v>140</c:v>
                </c:pt>
                <c:pt idx="4">
                  <c:v>160</c:v>
                </c:pt>
                <c:pt idx="5">
                  <c:v>180</c:v>
                </c:pt>
                <c:pt idx="6">
                  <c:v>200</c:v>
                </c:pt>
                <c:pt idx="7">
                  <c:v>220</c:v>
                </c:pt>
                <c:pt idx="8">
                  <c:v>240</c:v>
                </c:pt>
                <c:pt idx="9">
                  <c:v>260</c:v>
                </c:pt>
                <c:pt idx="10">
                  <c:v>280</c:v>
                </c:pt>
                <c:pt idx="11">
                  <c:v>300</c:v>
                </c:pt>
                <c:pt idx="12">
                  <c:v>320</c:v>
                </c:pt>
                <c:pt idx="13">
                  <c:v>340</c:v>
                </c:pt>
                <c:pt idx="14">
                  <c:v>360</c:v>
                </c:pt>
              </c:numCache>
            </c:numRef>
          </c:cat>
          <c:val>
            <c:numRef>
              <c:f>LMB!$B$2:$B$15</c:f>
              <c:numCache>
                <c:formatCode>General</c:formatCode>
                <c:ptCount val="14"/>
                <c:pt idx="1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8">
                  <c:v>2</c:v>
                </c:pt>
                <c:pt idx="10">
                  <c:v>2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05591552"/>
        <c:axId val="305591944"/>
      </c:barChart>
      <c:lineChart>
        <c:grouping val="standard"/>
        <c:varyColors val="0"/>
        <c:ser>
          <c:idx val="0"/>
          <c:order val="1"/>
          <c:tx>
            <c:strRef>
              <c:f>LMB!$C$1</c:f>
              <c:strCache>
                <c:ptCount val="1"/>
                <c:pt idx="0">
                  <c:v>mean Wr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LMB!$A$2:$A$15</c:f>
              <c:numCache>
                <c:formatCode>General</c:formatCode>
                <c:ptCount val="14"/>
                <c:pt idx="0">
                  <c:v>80</c:v>
                </c:pt>
                <c:pt idx="1">
                  <c:v>100</c:v>
                </c:pt>
                <c:pt idx="2">
                  <c:v>120</c:v>
                </c:pt>
                <c:pt idx="3">
                  <c:v>140</c:v>
                </c:pt>
                <c:pt idx="4">
                  <c:v>160</c:v>
                </c:pt>
                <c:pt idx="5">
                  <c:v>180</c:v>
                </c:pt>
                <c:pt idx="6">
                  <c:v>200</c:v>
                </c:pt>
                <c:pt idx="7">
                  <c:v>220</c:v>
                </c:pt>
                <c:pt idx="8">
                  <c:v>240</c:v>
                </c:pt>
                <c:pt idx="9">
                  <c:v>260</c:v>
                </c:pt>
                <c:pt idx="10">
                  <c:v>280</c:v>
                </c:pt>
                <c:pt idx="11">
                  <c:v>300</c:v>
                </c:pt>
                <c:pt idx="12">
                  <c:v>320</c:v>
                </c:pt>
                <c:pt idx="13">
                  <c:v>340</c:v>
                </c:pt>
              </c:numCache>
            </c:numRef>
          </c:cat>
          <c:val>
            <c:numRef>
              <c:f>LMB!$C$2:$C$15</c:f>
              <c:numCache>
                <c:formatCode>General</c:formatCode>
                <c:ptCount val="14"/>
                <c:pt idx="1">
                  <c:v>163.19999999999999</c:v>
                </c:pt>
                <c:pt idx="3">
                  <c:v>101.3</c:v>
                </c:pt>
                <c:pt idx="4">
                  <c:v>100.8</c:v>
                </c:pt>
                <c:pt idx="5">
                  <c:v>105.5</c:v>
                </c:pt>
                <c:pt idx="8">
                  <c:v>102</c:v>
                </c:pt>
                <c:pt idx="10">
                  <c:v>97.8</c:v>
                </c:pt>
                <c:pt idx="13">
                  <c:v>87.4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593512"/>
        <c:axId val="305597040"/>
      </c:lineChart>
      <c:catAx>
        <c:axId val="30559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>
                    <a:latin typeface="+mn-lt"/>
                  </a:rPr>
                  <a:t>Length (mm)</a:t>
                </a:r>
                <a:endParaRPr lang="en-US" b="1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1944"/>
        <c:crosses val="autoZero"/>
        <c:auto val="1"/>
        <c:lblAlgn val="ctr"/>
        <c:lblOffset val="100"/>
        <c:tickMarkSkip val="1"/>
        <c:noMultiLvlLbl val="0"/>
      </c:catAx>
      <c:valAx>
        <c:axId val="305591944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 b="1">
                    <a:latin typeface="+mn-lt"/>
                  </a:rPr>
                  <a:t>Number of Largemouth Bass</a:t>
                </a:r>
              </a:p>
            </c:rich>
          </c:tx>
          <c:layout>
            <c:manualLayout>
              <c:xMode val="edge"/>
              <c:yMode val="edge"/>
              <c:x val="6.2063561215215382E-3"/>
              <c:y val="0.1363097841936424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1552"/>
        <c:crosses val="autoZero"/>
        <c:crossBetween val="between"/>
        <c:majorUnit val="2"/>
        <c:minorUnit val="0.4"/>
      </c:valAx>
      <c:catAx>
        <c:axId val="3055935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 err="1" smtClean="0">
                    <a:latin typeface="+mj-lt"/>
                  </a:rPr>
                  <a:t>Blairs</a:t>
                </a:r>
                <a:r>
                  <a:rPr lang="en-US" sz="1400" b="1" dirty="0" smtClean="0">
                    <a:latin typeface="+mj-lt"/>
                  </a:rPr>
                  <a:t> Pond LMB 2015</a:t>
                </a:r>
                <a:endParaRPr lang="en-US" sz="1400" b="1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366942529019039"/>
              <c:y val="2.594889180519101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5597040"/>
        <c:crosses val="autoZero"/>
        <c:auto val="0"/>
        <c:lblAlgn val="ctr"/>
        <c:lblOffset val="100"/>
        <c:noMultiLvlLbl val="0"/>
      </c:catAx>
      <c:valAx>
        <c:axId val="305597040"/>
        <c:scaling>
          <c:orientation val="minMax"/>
          <c:max val="120"/>
          <c:min val="70"/>
        </c:scaling>
        <c:delete val="0"/>
        <c:axPos val="r"/>
        <c:title>
          <c:tx>
            <c:rich>
              <a:bodyPr rot="-5400000" vert="horz"/>
              <a:lstStyle/>
              <a:p>
                <a:pPr algn="ctr">
                  <a:defRPr sz="11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100">
                    <a:latin typeface="+mn-lt"/>
                  </a:rPr>
                  <a:t>Mean Wr</a:t>
                </a:r>
              </a:p>
            </c:rich>
          </c:tx>
          <c:layout>
            <c:manualLayout>
              <c:xMode val="edge"/>
              <c:yMode val="edge"/>
              <c:x val="0.90710508770879816"/>
              <c:y val="0.396642607174103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3512"/>
        <c:crosses val="max"/>
        <c:crossBetween val="between"/>
        <c:majorUnit val="5"/>
        <c:minorUnit val="0.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2"/>
                </a:solidFill>
              </a:rPr>
              <a:t>Sonar© PR applications</a:t>
            </a:r>
            <a:endParaRPr lang="en-US" b="1" baseline="0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Amount(Acres)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Sheet1!$H$2:$H$9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0">
                  <c:v>6.9</c:v>
                </c:pt>
                <c:pt idx="1">
                  <c:v>3.7</c:v>
                </c:pt>
                <c:pt idx="2">
                  <c:v>9.4</c:v>
                </c:pt>
                <c:pt idx="3">
                  <c:v>16.7</c:v>
                </c:pt>
                <c:pt idx="4">
                  <c:v>16.7</c:v>
                </c:pt>
                <c:pt idx="5">
                  <c:v>16.7</c:v>
                </c:pt>
                <c:pt idx="6">
                  <c:v>28.5</c:v>
                </c:pt>
                <c:pt idx="7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594296"/>
        <c:axId val="305596256"/>
      </c:barChart>
      <c:catAx>
        <c:axId val="305594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 smtClean="0">
                    <a:solidFill>
                      <a:schemeClr val="tx2"/>
                    </a:solidFill>
                  </a:rPr>
                  <a:t>Year</a:t>
                </a:r>
                <a:endParaRPr lang="en-US" b="1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alpha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596256"/>
        <c:crosses val="autoZero"/>
        <c:auto val="1"/>
        <c:lblAlgn val="ctr"/>
        <c:lblOffset val="100"/>
        <c:noMultiLvlLbl val="0"/>
      </c:catAx>
      <c:valAx>
        <c:axId val="30559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49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 smtClean="0">
                    <a:solidFill>
                      <a:schemeClr val="tx2"/>
                    </a:solidFill>
                  </a:rPr>
                  <a:t>Acres</a:t>
                </a:r>
                <a:endParaRPr lang="en-US" b="1" baseline="0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59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7314085739285"/>
          <c:y val="0.13703099510603589"/>
          <c:w val="0.69562543015456402"/>
          <c:h val="0.672673048221913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BG!$B$1</c:f>
              <c:strCache>
                <c:ptCount val="1"/>
                <c:pt idx="0">
                  <c:v>#</c:v>
                </c:pt>
              </c:strCache>
            </c:strRef>
          </c:tx>
          <c:spPr>
            <a:pattFill prst="ltUpDiag">
              <a:fgClr>
                <a:srgbClr xmlns:mc="http://schemas.openxmlformats.org/markup-compatibility/2006" xmlns:a14="http://schemas.microsoft.com/office/drawing/2010/main" val="969696" mc:Ignorable="a14" a14:legacySpreadsheetColorIndex="55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BG!$A$2:$A$17</c:f>
              <c:numCache>
                <c:formatCode>General</c:formatCode>
                <c:ptCount val="16"/>
                <c:pt idx="0">
                  <c:v>60</c:v>
                </c:pt>
                <c:pt idx="1">
                  <c:v>70</c:v>
                </c:pt>
                <c:pt idx="2">
                  <c:v>80</c:v>
                </c:pt>
                <c:pt idx="3">
                  <c:v>90</c:v>
                </c:pt>
                <c:pt idx="4">
                  <c:v>100</c:v>
                </c:pt>
                <c:pt idx="5">
                  <c:v>110</c:v>
                </c:pt>
                <c:pt idx="6">
                  <c:v>120</c:v>
                </c:pt>
                <c:pt idx="7">
                  <c:v>130</c:v>
                </c:pt>
                <c:pt idx="8">
                  <c:v>140</c:v>
                </c:pt>
                <c:pt idx="9">
                  <c:v>150</c:v>
                </c:pt>
                <c:pt idx="10">
                  <c:v>160</c:v>
                </c:pt>
                <c:pt idx="11">
                  <c:v>170</c:v>
                </c:pt>
                <c:pt idx="12">
                  <c:v>180</c:v>
                </c:pt>
                <c:pt idx="13">
                  <c:v>190</c:v>
                </c:pt>
                <c:pt idx="14">
                  <c:v>200</c:v>
                </c:pt>
                <c:pt idx="15">
                  <c:v>210</c:v>
                </c:pt>
              </c:numCache>
            </c:numRef>
          </c:cat>
          <c:val>
            <c:numRef>
              <c:f>BG!$B$2:$B$17</c:f>
              <c:numCache>
                <c:formatCode>General</c:formatCode>
                <c:ptCount val="16"/>
                <c:pt idx="1">
                  <c:v>8</c:v>
                </c:pt>
                <c:pt idx="2">
                  <c:v>12</c:v>
                </c:pt>
                <c:pt idx="3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9">
                  <c:v>2</c:v>
                </c:pt>
                <c:pt idx="11">
                  <c:v>2</c:v>
                </c:pt>
                <c:pt idx="13">
                  <c:v>4</c:v>
                </c:pt>
                <c:pt idx="14">
                  <c:v>6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05592728"/>
        <c:axId val="305594688"/>
      </c:barChart>
      <c:lineChart>
        <c:grouping val="standard"/>
        <c:varyColors val="0"/>
        <c:ser>
          <c:idx val="0"/>
          <c:order val="1"/>
          <c:tx>
            <c:strRef>
              <c:f>LMB!$C$1</c:f>
              <c:strCache>
                <c:ptCount val="1"/>
                <c:pt idx="0">
                  <c:v>mean Wr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BG!$A$2:$A$17</c:f>
              <c:numCache>
                <c:formatCode>General</c:formatCode>
                <c:ptCount val="16"/>
                <c:pt idx="0">
                  <c:v>60</c:v>
                </c:pt>
                <c:pt idx="1">
                  <c:v>70</c:v>
                </c:pt>
                <c:pt idx="2">
                  <c:v>80</c:v>
                </c:pt>
                <c:pt idx="3">
                  <c:v>90</c:v>
                </c:pt>
                <c:pt idx="4">
                  <c:v>100</c:v>
                </c:pt>
                <c:pt idx="5">
                  <c:v>110</c:v>
                </c:pt>
                <c:pt idx="6">
                  <c:v>120</c:v>
                </c:pt>
                <c:pt idx="7">
                  <c:v>130</c:v>
                </c:pt>
                <c:pt idx="8">
                  <c:v>140</c:v>
                </c:pt>
                <c:pt idx="9">
                  <c:v>150</c:v>
                </c:pt>
                <c:pt idx="10">
                  <c:v>160</c:v>
                </c:pt>
                <c:pt idx="11">
                  <c:v>170</c:v>
                </c:pt>
                <c:pt idx="12">
                  <c:v>180</c:v>
                </c:pt>
                <c:pt idx="13">
                  <c:v>190</c:v>
                </c:pt>
                <c:pt idx="14">
                  <c:v>200</c:v>
                </c:pt>
                <c:pt idx="15">
                  <c:v>210</c:v>
                </c:pt>
              </c:numCache>
            </c:numRef>
          </c:cat>
          <c:val>
            <c:numRef>
              <c:f>BG!$C$2:$C$17</c:f>
              <c:numCache>
                <c:formatCode>General</c:formatCode>
                <c:ptCount val="16"/>
                <c:pt idx="1">
                  <c:v>114.1</c:v>
                </c:pt>
                <c:pt idx="2">
                  <c:v>106.9</c:v>
                </c:pt>
                <c:pt idx="3">
                  <c:v>89.9</c:v>
                </c:pt>
                <c:pt idx="5">
                  <c:v>94.3</c:v>
                </c:pt>
                <c:pt idx="6">
                  <c:v>80.599999999999994</c:v>
                </c:pt>
                <c:pt idx="7">
                  <c:v>94.9</c:v>
                </c:pt>
                <c:pt idx="9">
                  <c:v>101.3</c:v>
                </c:pt>
                <c:pt idx="11">
                  <c:v>97.9</c:v>
                </c:pt>
                <c:pt idx="13">
                  <c:v>95.4</c:v>
                </c:pt>
                <c:pt idx="14">
                  <c:v>89.2</c:v>
                </c:pt>
                <c:pt idx="15">
                  <c:v>82.3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596648"/>
        <c:axId val="305595864"/>
      </c:lineChart>
      <c:catAx>
        <c:axId val="305592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/>
                  <a:t>Length (mm)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4587270341207349"/>
              <c:y val="0.91445427728613571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4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5594688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/>
                  <a:t>Number of Bluegill</a:t>
                </a:r>
                <a:endParaRPr lang="en-US" b="1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2728"/>
        <c:crosses val="autoZero"/>
        <c:crossBetween val="between"/>
        <c:majorUnit val="2"/>
        <c:minorUnit val="0.4"/>
      </c:valAx>
      <c:catAx>
        <c:axId val="305596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595864"/>
        <c:crosses val="autoZero"/>
        <c:auto val="0"/>
        <c:lblAlgn val="ctr"/>
        <c:lblOffset val="100"/>
        <c:noMultiLvlLbl val="0"/>
      </c:catAx>
      <c:valAx>
        <c:axId val="305595864"/>
        <c:scaling>
          <c:orientation val="minMax"/>
          <c:min val="7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 smtClean="0"/>
                  <a:t>Mean </a:t>
                </a:r>
                <a:r>
                  <a:rPr lang="en-US" b="1" dirty="0" err="1" smtClean="0"/>
                  <a:t>Wr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8988113472117355"/>
              <c:y val="0.395010227169879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596648"/>
        <c:crosses val="max"/>
        <c:crossBetween val="between"/>
        <c:majorUnit val="5"/>
        <c:minorUnit val="0.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0.10464</cdr:x>
      <cdr:y>0.59147</cdr:y>
    </cdr:from>
    <cdr:to>
      <cdr:x>0.85639</cdr:x>
      <cdr:y>0.59147</cdr:y>
    </cdr:to>
    <cdr:sp macro="" textlink="">
      <cdr:nvSpPr>
        <cdr:cNvPr id="102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33399" y="1583094"/>
          <a:ext cx="383214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0.09091</cdr:x>
      <cdr:y>0.60488</cdr:y>
    </cdr:from>
    <cdr:to>
      <cdr:x>0.84266</cdr:x>
      <cdr:y>0.60488</cdr:y>
    </cdr:to>
    <cdr:sp macro="" textlink="">
      <cdr:nvSpPr>
        <cdr:cNvPr id="102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57200" y="1659294"/>
          <a:ext cx="37807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0.1363</cdr:x>
      <cdr:y>0.60784</cdr:y>
    </cdr:from>
    <cdr:to>
      <cdr:x>0.82965</cdr:x>
      <cdr:y>0.60915</cdr:y>
    </cdr:to>
    <cdr:sp macro="" textlink="">
      <cdr:nvSpPr>
        <cdr:cNvPr id="716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68399" y="3543300"/>
          <a:ext cx="5943813" cy="759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0.48296</cdr:x>
      <cdr:y>0.16558</cdr:y>
    </cdr:from>
    <cdr:to>
      <cdr:x>0.64</cdr:x>
      <cdr:y>0.22876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0200" y="965200"/>
          <a:ext cx="13462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0.25397</cdr:x>
      <cdr:y>0</cdr:y>
    </cdr:from>
    <cdr:to>
      <cdr:x>0.74398</cdr:x>
      <cdr:y>0.08061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2732" y="-1676400"/>
          <a:ext cx="2725722" cy="231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err="1"/>
            <a:t>Blairs</a:t>
          </a:r>
          <a:r>
            <a:rPr lang="en-US" sz="1400" b="1" dirty="0"/>
            <a:t> </a:t>
          </a:r>
          <a:r>
            <a:rPr lang="en-US" sz="1400" b="1" dirty="0" smtClean="0"/>
            <a:t>Pond Bluegill </a:t>
          </a:r>
          <a:r>
            <a:rPr lang="en-US" sz="1400" b="1" dirty="0"/>
            <a:t>2015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0.23171</cdr:x>
      <cdr:y>0.59468</cdr:y>
    </cdr:from>
    <cdr:to>
      <cdr:x>0.81971</cdr:x>
      <cdr:y>0.59468</cdr:y>
    </cdr:to>
    <cdr:sp macro="" textlink="">
      <cdr:nvSpPr>
        <cdr:cNvPr id="716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447802" y="1659294"/>
          <a:ext cx="36740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Good, the Bad, and the INVASIVE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4203357"/>
            <a:ext cx="8458200" cy="137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Mike Steiger </a:t>
            </a:r>
          </a:p>
          <a:p>
            <a:r>
              <a:rPr lang="en-US" sz="1400" dirty="0"/>
              <a:t>DNREC-Division of Fish and </a:t>
            </a:r>
            <a:r>
              <a:rPr lang="en-US" sz="1400" dirty="0" smtClean="0"/>
              <a:t>Wildlife</a:t>
            </a:r>
          </a:p>
          <a:p>
            <a:r>
              <a:rPr lang="en-US" sz="1400" dirty="0"/>
              <a:t>3002 Bayside Drive</a:t>
            </a:r>
          </a:p>
          <a:p>
            <a:r>
              <a:rPr lang="en-US" sz="1400" dirty="0"/>
              <a:t>Dover, DE 19901</a:t>
            </a:r>
          </a:p>
          <a:p>
            <a:r>
              <a:rPr lang="en-US" sz="1400" dirty="0"/>
              <a:t>(302) </a:t>
            </a:r>
            <a:r>
              <a:rPr lang="en-US" sz="1400" dirty="0" smtClean="0"/>
              <a:t>735-2966</a:t>
            </a:r>
            <a:endParaRPr lang="en-US" sz="1400" dirty="0"/>
          </a:p>
          <a:p>
            <a:r>
              <a:rPr lang="en-US" sz="1400" dirty="0" smtClean="0"/>
              <a:t>Michael.Steiger@Delaware.gov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437" y="4889156"/>
            <a:ext cx="1343453" cy="9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Blairs Pond: 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139" y="1849752"/>
            <a:ext cx="77251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Pesticide treatments have successfully reduced the abundance of </a:t>
            </a:r>
            <a:r>
              <a:rPr lang="en-US" dirty="0" smtClean="0"/>
              <a:t>Hydrilla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9139" y="2422038"/>
            <a:ext cx="678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Filamentous and planktonic algae are now at </a:t>
            </a:r>
            <a:r>
              <a:rPr lang="en-US" dirty="0" smtClean="0"/>
              <a:t>nuisance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9139" y="3022024"/>
            <a:ext cx="79518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Largemouth bass </a:t>
            </a:r>
            <a:r>
              <a:rPr lang="en-US" dirty="0" smtClean="0"/>
              <a:t>and bluegill populations have </a:t>
            </a:r>
            <a:r>
              <a:rPr lang="en-US" dirty="0"/>
              <a:t>suffered since the </a:t>
            </a:r>
            <a:r>
              <a:rPr lang="en-US" dirty="0" smtClean="0"/>
              <a:t>beginning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 </a:t>
            </a:r>
            <a:r>
              <a:rPr lang="en-US" dirty="0"/>
              <a:t>the half and full pond treatments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9139" y="3843609"/>
            <a:ext cx="902907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 integrated pest management solution using different </a:t>
            </a:r>
            <a:r>
              <a:rPr lang="en-US" dirty="0" smtClean="0"/>
              <a:t>herbicides/techniques, </a:t>
            </a:r>
            <a:r>
              <a:rPr lang="en-US" dirty="0"/>
              <a:t>and an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aquatic </a:t>
            </a:r>
            <a:r>
              <a:rPr lang="en-US" dirty="0"/>
              <a:t>weed </a:t>
            </a:r>
            <a:r>
              <a:rPr lang="en-US" dirty="0" smtClean="0"/>
              <a:t>harvester is </a:t>
            </a:r>
            <a:r>
              <a:rPr lang="en-US" dirty="0"/>
              <a:t>probably the best solution from a fisheries perspective</a:t>
            </a:r>
          </a:p>
        </p:txBody>
      </p:sp>
    </p:spTree>
    <p:extLst>
      <p:ext uri="{BB962C8B-B14F-4D97-AF65-F5344CB8AC3E}">
        <p14:creationId xmlns:p14="http://schemas.microsoft.com/office/powerpoint/2010/main" val="23090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 saying?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813" y="1828800"/>
            <a:ext cx="1040541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 removal of an aquatic invasive species may not be the best course of action for Delaware </a:t>
            </a:r>
            <a:br>
              <a:rPr lang="en-US" dirty="0"/>
            </a:br>
            <a:r>
              <a:rPr lang="en-US" dirty="0"/>
              <a:t>state owned </a:t>
            </a:r>
            <a:r>
              <a:rPr lang="en-US" dirty="0" smtClean="0"/>
              <a:t>ponds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3813" y="2724531"/>
            <a:ext cx="993092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 smtClean="0"/>
              <a:t>alf </a:t>
            </a:r>
            <a:r>
              <a:rPr lang="en-US" dirty="0"/>
              <a:t>and full pond treatments with a broad spectrum systemic herbicide have caused a negative</a:t>
            </a:r>
          </a:p>
          <a:p>
            <a:pPr>
              <a:lnSpc>
                <a:spcPct val="90000"/>
              </a:lnSpc>
            </a:pPr>
            <a:r>
              <a:rPr lang="en-US" dirty="0"/>
              <a:t>effect on game fish populations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813" y="3620262"/>
            <a:ext cx="10213052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 integrated pest management approach using contact herbicides for spot specific treatments</a:t>
            </a:r>
          </a:p>
          <a:p>
            <a:pPr>
              <a:lnSpc>
                <a:spcPct val="90000"/>
              </a:lnSpc>
            </a:pPr>
            <a:r>
              <a:rPr lang="en-US" dirty="0"/>
              <a:t> in combination with the use of an aquatic weed harvester is probably the best course of action for </a:t>
            </a:r>
          </a:p>
          <a:p>
            <a:pPr>
              <a:lnSpc>
                <a:spcPct val="90000"/>
              </a:lnSpc>
            </a:pPr>
            <a:r>
              <a:rPr lang="en-US" dirty="0"/>
              <a:t>controlling not eradicating Hydrilla in state owned ponds</a:t>
            </a:r>
          </a:p>
        </p:txBody>
      </p:sp>
    </p:spTree>
    <p:extLst>
      <p:ext uri="{BB962C8B-B14F-4D97-AF65-F5344CB8AC3E}">
        <p14:creationId xmlns:p14="http://schemas.microsoft.com/office/powerpoint/2010/main" val="42298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3813" y="2133600"/>
            <a:ext cx="3345788" cy="460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Edna J. Stetzar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Fisheries Biologist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DNREC-Division of Fish and Wildlife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3002 Bayside Drive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Dover, DE 19901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(302) 735-8654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Edna.Stetzar@Delaware.gov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b="1" dirty="0"/>
              <a:t>Mike Stangl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Freshwater Fisheries </a:t>
            </a:r>
            <a:r>
              <a:rPr lang="en-US" sz="1400" dirty="0"/>
              <a:t>Program Manager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DNREC-Division of Fish and Wildlife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b="1" dirty="0"/>
              <a:t>Mark Zimmermann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Aquatic Plant Biologist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DNREC-Division of Fish and Wildlife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3002 Bayside Drive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Dover, DE 19901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(302) 735-2977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Mark.Zimmermann@Delaware.gov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2590800"/>
            <a:ext cx="3743325" cy="262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2590800"/>
            <a:ext cx="6173661" cy="30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Blairs Pond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611663"/>
            <a:ext cx="4832436" cy="625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612" y="1981200"/>
            <a:ext cx="60198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28.5 Acres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Milford, Delaware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Fluridone(tradename Sonar*) applied from </a:t>
            </a:r>
            <a:r>
              <a:rPr lang="en-US" dirty="0" smtClean="0"/>
              <a:t>2000-2016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Hydrilla was main target of treatments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3 half and 2 full pond pesticide treatments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2011 Aquatic Weed Harvester used to remove </a:t>
            </a:r>
            <a:r>
              <a:rPr lang="en-US" dirty="0" smtClean="0"/>
              <a:t>filamentous algae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Blairs</a:t>
            </a:r>
            <a:r>
              <a:rPr lang="en-US" dirty="0"/>
              <a:t> </a:t>
            </a:r>
            <a:r>
              <a:rPr lang="en-US" dirty="0" smtClean="0"/>
              <a:t>Pond Applications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2078998"/>
            <a:ext cx="4800600" cy="2446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2109016"/>
            <a:ext cx="5804485" cy="2416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3813" y="5257800"/>
            <a:ext cx="42370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Little to no Hydrilla observed as of 2017</a:t>
            </a:r>
          </a:p>
        </p:txBody>
      </p:sp>
    </p:spTree>
    <p:extLst>
      <p:ext uri="{BB962C8B-B14F-4D97-AF65-F5344CB8AC3E}">
        <p14:creationId xmlns:p14="http://schemas.microsoft.com/office/powerpoint/2010/main" val="1331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Blairs Pond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49" y="3346400"/>
            <a:ext cx="6187976" cy="351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4534" y="2057400"/>
            <a:ext cx="4369722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2011 Aquatic Weed Harvester harvested </a:t>
            </a:r>
          </a:p>
          <a:p>
            <a:pPr>
              <a:lnSpc>
                <a:spcPct val="90000"/>
              </a:lnSpc>
            </a:pPr>
            <a:r>
              <a:rPr lang="en-US" dirty="0"/>
              <a:t>260 yrds</a:t>
            </a:r>
            <a:r>
              <a:rPr lang="en-US" baseline="30000" dirty="0"/>
              <a:t>3 </a:t>
            </a:r>
            <a:r>
              <a:rPr lang="en-US" dirty="0"/>
              <a:t>total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9.12 yrds</a:t>
            </a:r>
            <a:r>
              <a:rPr lang="en-US" baseline="30000" dirty="0"/>
              <a:t>3</a:t>
            </a:r>
            <a:r>
              <a:rPr lang="en-US" dirty="0"/>
              <a:t> per surface acres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Equivalent to 32 dumpsters of algae</a:t>
            </a:r>
          </a:p>
        </p:txBody>
      </p:sp>
    </p:spTree>
    <p:extLst>
      <p:ext uri="{BB962C8B-B14F-4D97-AF65-F5344CB8AC3E}">
        <p14:creationId xmlns:p14="http://schemas.microsoft.com/office/powerpoint/2010/main" val="7147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Blairs Pond Results: Fish </a:t>
            </a:r>
            <a:r>
              <a:rPr lang="en-US" dirty="0" smtClean="0"/>
              <a:t>Community Largemouth Bass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26425"/>
              </p:ext>
            </p:extLst>
          </p:nvPr>
        </p:nvGraphicFramePr>
        <p:xfrm>
          <a:off x="6080468" y="2057405"/>
          <a:ext cx="4814545" cy="27109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05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6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8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98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Population Indices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Total No. of Bass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130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PSD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24.3±9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050" algn="l"/>
                          <a:tab pos="328930" algn="ctr"/>
                        </a:tabLst>
                      </a:pPr>
                      <a:r>
                        <a:rPr lang="en-US" sz="1100" dirty="0">
                          <a:effectLst/>
                        </a:rPr>
                        <a:t>69.7±10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61.5±18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42.9±35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RSD-P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5770" algn="ctr"/>
                        </a:tabLst>
                      </a:pPr>
                      <a:r>
                        <a:rPr lang="en-US" sz="1100">
                          <a:effectLst/>
                        </a:rPr>
                        <a:t>	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RSD-457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Mean Wr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97.5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90.9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91.4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102.7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&lt;100mm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100-199mm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9.8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200-299mm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155.4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300-380mm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&gt;380mm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Total CPUE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241.2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232.9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86505"/>
              </p:ext>
            </p:extLst>
          </p:nvPr>
        </p:nvGraphicFramePr>
        <p:xfrm>
          <a:off x="2284412" y="2057403"/>
          <a:ext cx="3200400" cy="271097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97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9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9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Year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Type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Species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Amount(Acres)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Sonar© PR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6.9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Sonar© PR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2004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Sonar© PR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9.4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Sonar© PR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16.7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Sonar© PR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16.7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Sonar© PR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16.7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Sonar© PR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28.5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Sonar© PR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Hydrilla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28.5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4412" y="5118993"/>
            <a:ext cx="44294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Total </a:t>
            </a:r>
            <a:r>
              <a:rPr lang="en-US" dirty="0"/>
              <a:t># of bass caught drops dramatically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4412" y="5576470"/>
            <a:ext cx="49936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Mean Relative weights or ”plumpness” goes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4412" y="6074999"/>
            <a:ext cx="606672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2005 when Hydrilla was too dense, Wr were slightly lower</a:t>
            </a:r>
          </a:p>
        </p:txBody>
      </p:sp>
    </p:spTree>
    <p:extLst>
      <p:ext uri="{BB962C8B-B14F-4D97-AF65-F5344CB8AC3E}">
        <p14:creationId xmlns:p14="http://schemas.microsoft.com/office/powerpoint/2010/main" val="15265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numbers… electrofishing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018998"/>
              </p:ext>
            </p:extLst>
          </p:nvPr>
        </p:nvGraphicFramePr>
        <p:xfrm>
          <a:off x="1134137" y="1524000"/>
          <a:ext cx="3629393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679791"/>
              </p:ext>
            </p:extLst>
          </p:nvPr>
        </p:nvGraphicFramePr>
        <p:xfrm>
          <a:off x="8075612" y="1524001"/>
          <a:ext cx="362939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17148"/>
              </p:ext>
            </p:extLst>
          </p:nvPr>
        </p:nvGraphicFramePr>
        <p:xfrm>
          <a:off x="1134138" y="4572000"/>
          <a:ext cx="3629392" cy="207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20720"/>
              </p:ext>
            </p:extLst>
          </p:nvPr>
        </p:nvGraphicFramePr>
        <p:xfrm>
          <a:off x="8075612" y="4572000"/>
          <a:ext cx="3629392" cy="207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020184"/>
              </p:ext>
            </p:extLst>
          </p:nvPr>
        </p:nvGraphicFramePr>
        <p:xfrm>
          <a:off x="4763530" y="3055049"/>
          <a:ext cx="3312082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66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2" grpId="0">
        <p:bldAsOne/>
      </p:bldGraphic>
      <p:bldGraphic spid="13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Largemouth Bass…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99190"/>
              </p:ext>
            </p:extLst>
          </p:nvPr>
        </p:nvGraphicFramePr>
        <p:xfrm>
          <a:off x="1217613" y="1845906"/>
          <a:ext cx="5097634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93673"/>
              </p:ext>
            </p:extLst>
          </p:nvPr>
        </p:nvGraphicFramePr>
        <p:xfrm>
          <a:off x="6551612" y="1845906"/>
          <a:ext cx="50291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48090"/>
              </p:ext>
            </p:extLst>
          </p:nvPr>
        </p:nvGraphicFramePr>
        <p:xfrm>
          <a:off x="7500473" y="4568511"/>
          <a:ext cx="3131475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8612" y="4844337"/>
            <a:ext cx="458330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2010 population is dominated by larger fish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1143" y="5507875"/>
            <a:ext cx="45576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2015 very low population, mostly small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Bluegill…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47921"/>
              </p:ext>
            </p:extLst>
          </p:nvPr>
        </p:nvGraphicFramePr>
        <p:xfrm>
          <a:off x="6551612" y="1676400"/>
          <a:ext cx="5562600" cy="286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24158"/>
              </p:ext>
            </p:extLst>
          </p:nvPr>
        </p:nvGraphicFramePr>
        <p:xfrm>
          <a:off x="303210" y="1676400"/>
          <a:ext cx="6248402" cy="288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385285"/>
              </p:ext>
            </p:extLst>
          </p:nvPr>
        </p:nvGraphicFramePr>
        <p:xfrm>
          <a:off x="7923212" y="4559948"/>
          <a:ext cx="3131475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6212" y="5029200"/>
            <a:ext cx="481413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2010 low numbers, dominated by larger fish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2015 low numbers, dominated by smaller 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numbers…seining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168035"/>
              </p:ext>
            </p:extLst>
          </p:nvPr>
        </p:nvGraphicFramePr>
        <p:xfrm>
          <a:off x="4944137" y="3048000"/>
          <a:ext cx="3131475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184914"/>
              </p:ext>
            </p:extLst>
          </p:nvPr>
        </p:nvGraphicFramePr>
        <p:xfrm>
          <a:off x="1293813" y="1828799"/>
          <a:ext cx="365032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97563"/>
              </p:ext>
            </p:extLst>
          </p:nvPr>
        </p:nvGraphicFramePr>
        <p:xfrm>
          <a:off x="8075612" y="1828799"/>
          <a:ext cx="365032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516789"/>
              </p:ext>
            </p:extLst>
          </p:nvPr>
        </p:nvGraphicFramePr>
        <p:xfrm>
          <a:off x="1293812" y="4343400"/>
          <a:ext cx="3650324" cy="227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23437"/>
              </p:ext>
            </p:extLst>
          </p:nvPr>
        </p:nvGraphicFramePr>
        <p:xfrm>
          <a:off x="8075612" y="4343400"/>
          <a:ext cx="3650324" cy="227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32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7" grpId="0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purl.org/dc/dcmitype/"/>
    <ds:schemaRef ds:uri="4873beb7-5857-4685-be1f-d57550cc96c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2815</TotalTime>
  <Words>682</Words>
  <Application>Microsoft Office PowerPoint</Application>
  <PresentationFormat>Custom</PresentationFormat>
  <Paragraphs>226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Euphemia</vt:lpstr>
      <vt:lpstr>Times New Roman</vt:lpstr>
      <vt:lpstr>Serenity 16x9</vt:lpstr>
      <vt:lpstr>The Good, the Bad, and the INVASIVE</vt:lpstr>
      <vt:lpstr>Case Study: Blairs Pond</vt:lpstr>
      <vt:lpstr>Blairs Pond Applications</vt:lpstr>
      <vt:lpstr>Blairs Pond Results</vt:lpstr>
      <vt:lpstr>Blairs Pond Results: Fish Community Largemouth Bass</vt:lpstr>
      <vt:lpstr>So many numbers… electrofishing</vt:lpstr>
      <vt:lpstr>Largemouth Bass…</vt:lpstr>
      <vt:lpstr>Bluegill…</vt:lpstr>
      <vt:lpstr>So many numbers…seining</vt:lpstr>
      <vt:lpstr>Blairs Pond: Conclusion</vt:lpstr>
      <vt:lpstr>What is he saying?</vt:lpstr>
      <vt:lpstr>Thanks!</vt:lpstr>
      <vt:lpstr>Questions?</vt:lpstr>
    </vt:vector>
  </TitlesOfParts>
  <Company>State of Delaware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Good, the Bad, and the INVASIVE</dc:title>
  <dc:creator>Steiger, Michael E (DNREC)</dc:creator>
  <cp:lastModifiedBy>Steiger, Michael E (DNREC)</cp:lastModifiedBy>
  <cp:revision>105</cp:revision>
  <dcterms:created xsi:type="dcterms:W3CDTF">2018-10-24T14:01:33Z</dcterms:created>
  <dcterms:modified xsi:type="dcterms:W3CDTF">2019-04-15T19:03:12Z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