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0" r:id="rId4"/>
    <p:sldId id="261" r:id="rId5"/>
    <p:sldId id="268" r:id="rId6"/>
    <p:sldId id="269" r:id="rId7"/>
    <p:sldId id="264" r:id="rId8"/>
    <p:sldId id="265" r:id="rId9"/>
    <p:sldId id="266" r:id="rId10"/>
    <p:sldId id="270" r:id="rId11"/>
    <p:sldId id="271" r:id="rId12"/>
    <p:sldId id="274" r:id="rId13"/>
    <p:sldId id="273" r:id="rId14"/>
    <p:sldId id="267" r:id="rId15"/>
    <p:sldId id="272" r:id="rId16"/>
    <p:sldId id="275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46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8" d="100"/>
          <a:sy n="88" d="100"/>
        </p:scale>
        <p:origin x="85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55650" y="0"/>
            <a:ext cx="595076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706411" y="0"/>
            <a:ext cx="2057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8856" y="3428999"/>
            <a:ext cx="4138550" cy="2268559"/>
          </a:xfrm>
        </p:spPr>
        <p:txBody>
          <a:bodyPr anchor="t">
            <a:normAutofit/>
          </a:bodyPr>
          <a:lstStyle>
            <a:lvl1pPr algn="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79206" y="2268787"/>
            <a:ext cx="40182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350" b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dirty="0"/>
              <a:t>4/8/2019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643462" y="3262852"/>
            <a:ext cx="311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8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753359" y="0"/>
            <a:ext cx="7779237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8532996" y="0"/>
            <a:ext cx="2057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1645677" y="641225"/>
            <a:ext cx="31172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75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8857" y="808057"/>
            <a:ext cx="5965568" cy="107722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dirty="0"/>
              <a:t>4/8/2019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753359" y="0"/>
            <a:ext cx="7779237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8532996" y="0"/>
            <a:ext cx="2057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7700901" y="450686"/>
            <a:ext cx="41563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75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29536" y="805818"/>
            <a:ext cx="99488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56564" y="970410"/>
            <a:ext cx="4850177" cy="507953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dirty="0"/>
              <a:t>4/8/2019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753359" y="0"/>
            <a:ext cx="7779237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8532996" y="0"/>
            <a:ext cx="2057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dirty="0"/>
              <a:t>4/8/2019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46207" y="641225"/>
            <a:ext cx="31172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75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753359" y="0"/>
            <a:ext cx="7779237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8532996" y="0"/>
            <a:ext cx="2057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1643882" y="2962586"/>
            <a:ext cx="31172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75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7405" y="3147254"/>
            <a:ext cx="5967420" cy="1424746"/>
          </a:xfrm>
        </p:spPr>
        <p:txBody>
          <a:bodyPr anchor="t">
            <a:normAutofit/>
          </a:bodyPr>
          <a:lstStyle>
            <a:lvl1pPr algn="r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0477" y="2268786"/>
            <a:ext cx="5843948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dirty="0"/>
              <a:t>4/8/2019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753359" y="0"/>
            <a:ext cx="7779237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8532996" y="0"/>
            <a:ext cx="2057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7405" y="805818"/>
            <a:ext cx="5963238" cy="10817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54031" y="2052116"/>
            <a:ext cx="2918970" cy="399782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99977" y="2052115"/>
            <a:ext cx="2920667" cy="399782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dirty="0"/>
              <a:t>4/8/2019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647129" y="641223"/>
            <a:ext cx="31172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75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753359" y="0"/>
            <a:ext cx="7779237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8532996" y="0"/>
            <a:ext cx="2057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1645238" y="636424"/>
            <a:ext cx="31172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75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7405" y="805818"/>
            <a:ext cx="5967420" cy="10783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56964" y="2052115"/>
            <a:ext cx="2922350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650" b="0" cap="none" baseline="0">
                <a:solidFill>
                  <a:schemeClr val="accent6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56964" y="2851331"/>
            <a:ext cx="2920217" cy="30714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9975" y="2052115"/>
            <a:ext cx="2924849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650" b="0" cap="none" baseline="0">
                <a:solidFill>
                  <a:schemeClr val="accent6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99976" y="2851331"/>
            <a:ext cx="2924849" cy="30714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dirty="0"/>
              <a:t>4/8/2019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753359" y="0"/>
            <a:ext cx="7779237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8532996" y="0"/>
            <a:ext cx="2057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dirty="0"/>
              <a:t>4/8/2019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647129" y="641226"/>
            <a:ext cx="31172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75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3359" y="0"/>
            <a:ext cx="7779237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8532996" y="0"/>
            <a:ext cx="2057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dirty="0"/>
              <a:t>4/8/2019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753359" y="0"/>
            <a:ext cx="7779237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8532996" y="0"/>
            <a:ext cx="2057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165616" y="1127550"/>
            <a:ext cx="31172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75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7743" y="1282452"/>
            <a:ext cx="1998271" cy="1903241"/>
          </a:xfrm>
        </p:spPr>
        <p:txBody>
          <a:bodyPr anchor="b">
            <a:normAutofit/>
          </a:bodyPr>
          <a:lstStyle>
            <a:lvl1pPr algn="l"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0115" y="805818"/>
            <a:ext cx="4084709" cy="52441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7742" y="3186155"/>
            <a:ext cx="1998271" cy="2386397"/>
          </a:xfrm>
        </p:spPr>
        <p:txBody>
          <a:bodyPr/>
          <a:lstStyle>
            <a:lvl1pPr marL="0" indent="0" algn="l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dirty="0"/>
              <a:t>4/8/2019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753359" y="0"/>
            <a:ext cx="7779237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8532996" y="0"/>
            <a:ext cx="2057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60296" y="3229"/>
            <a:ext cx="3472301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66015" y="1127550"/>
            <a:ext cx="31172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75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8430" y="1282453"/>
            <a:ext cx="2978240" cy="1900473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7741" y="3182928"/>
            <a:ext cx="2978906" cy="2386394"/>
          </a:xfrm>
        </p:spPr>
        <p:txBody>
          <a:bodyPr>
            <a:normAutofit/>
          </a:bodyPr>
          <a:lstStyle>
            <a:lvl1pPr marL="0" indent="0" algn="l">
              <a:buNone/>
              <a:defRPr sz="15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dirty="0"/>
              <a:t>4/8/2019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46" y="2105202"/>
            <a:ext cx="7020154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24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72313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58857" y="808057"/>
            <a:ext cx="5968748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0199" y="2052116"/>
            <a:ext cx="5847405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940390" y="5293464"/>
            <a:ext cx="2662729" cy="13716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BC1C18-307B-4F68-A007-B5B542270E8D}" type="datetimeFigureOut">
              <a:rPr lang="en-US" dirty="0"/>
              <a:t>4/8/2019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413517" y="3683541"/>
            <a:ext cx="5885352" cy="134382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8806" y="164593"/>
            <a:ext cx="477545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721532" y="0"/>
            <a:ext cx="3428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r" defTabSz="685800" rtl="0" eaLnBrk="1" latinLnBrk="0" hangingPunct="1">
        <a:lnSpc>
          <a:spcPct val="90000"/>
        </a:lnSpc>
        <a:spcBef>
          <a:spcPct val="0"/>
        </a:spcBef>
        <a:buNone/>
        <a:defRPr sz="255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58366" indent="-253746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5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96504" indent="-253746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35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44166" indent="-253746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82304" indent="-253746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05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629966" indent="-253746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981962" indent="-253746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331720" indent="-253746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681478" indent="-253746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031236" indent="-253746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5.jp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3428999"/>
            <a:ext cx="4344806" cy="226855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Engaging our Citizenry to Keep Our Lakes Clean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Volunteer Monitoring Programs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428" y="1722665"/>
            <a:ext cx="2422677" cy="938669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6671537" y="4376056"/>
            <a:ext cx="2472463" cy="2400301"/>
          </a:xfrm>
          <a:prstGeom prst="rect">
            <a:avLst/>
          </a:prstGeom>
        </p:spPr>
        <p:txBody>
          <a:bodyPr vert="horz" lIns="68580" tIns="0" rIns="68580" bIns="34290" rtlCol="0" anchor="b">
            <a:noAutofit/>
          </a:bodyPr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8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chemeClr val="tx2">
                    <a:lumMod val="10000"/>
                  </a:schemeClr>
                </a:solidFill>
              </a:rPr>
              <a:t>Beth Norman</a:t>
            </a:r>
          </a:p>
          <a:p>
            <a:r>
              <a:rPr lang="en-US" sz="1400" b="1" dirty="0">
                <a:solidFill>
                  <a:schemeClr val="tx2">
                    <a:lumMod val="10000"/>
                  </a:schemeClr>
                </a:solidFill>
              </a:rPr>
              <a:t>Lacawac Sanctuary &amp; Biological Field Station</a:t>
            </a:r>
          </a:p>
          <a:p>
            <a:endParaRPr lang="en-US" sz="800" b="1" dirty="0">
              <a:solidFill>
                <a:schemeClr val="tx2">
                  <a:lumMod val="10000"/>
                </a:schemeClr>
              </a:solidFill>
            </a:endParaRPr>
          </a:p>
          <a:p>
            <a:r>
              <a:rPr lang="en-US" sz="1400" b="1" dirty="0">
                <a:solidFill>
                  <a:schemeClr val="tx2">
                    <a:lumMod val="10000"/>
                  </a:schemeClr>
                </a:solidFill>
              </a:rPr>
              <a:t>April 9, 2019</a:t>
            </a:r>
          </a:p>
          <a:p>
            <a:r>
              <a:rPr lang="en-US" sz="1400" b="1" dirty="0">
                <a:solidFill>
                  <a:schemeClr val="tx2">
                    <a:lumMod val="10000"/>
                  </a:schemeClr>
                </a:solidFill>
              </a:rPr>
              <a:t>Mid-Atlantic Sates Lake Forum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768" y="0"/>
            <a:ext cx="1291999" cy="1722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47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CD5416F-FDD7-4574-8A5B-B4AFCD694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8857" y="808057"/>
            <a:ext cx="5968748" cy="1077229"/>
          </a:xfrm>
        </p:spPr>
        <p:txBody>
          <a:bodyPr/>
          <a:lstStyle/>
          <a:p>
            <a:r>
              <a:rPr lang="en-US" dirty="0" smtClean="0"/>
              <a:t>3 </a:t>
            </a:r>
            <a:r>
              <a:rPr lang="en-US" dirty="0" smtClean="0"/>
              <a:t>PLEON </a:t>
            </a:r>
            <a:r>
              <a:rPr lang="en-US" dirty="0" smtClean="0"/>
              <a:t>Components: </a:t>
            </a:r>
            <a:r>
              <a:rPr lang="en-US" dirty="0" smtClean="0"/>
              <a:t>Citizen Science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11900" y="1394581"/>
            <a:ext cx="7451969" cy="3206063"/>
          </a:xfrm>
        </p:spPr>
        <p:txBody>
          <a:bodyPr>
            <a:noAutofit/>
          </a:bodyPr>
          <a:lstStyle/>
          <a:p>
            <a:r>
              <a:rPr lang="en-US" sz="2000" dirty="0"/>
              <a:t>Understand spatial and temporal patterns within a </a:t>
            </a:r>
            <a:r>
              <a:rPr lang="en-US" sz="2000" dirty="0" smtClean="0"/>
              <a:t>lake</a:t>
            </a:r>
            <a:endParaRPr lang="en-US" sz="2000" dirty="0" smtClean="0"/>
          </a:p>
          <a:p>
            <a:r>
              <a:rPr lang="en-US" sz="2000" dirty="0" smtClean="0"/>
              <a:t>Work </a:t>
            </a:r>
            <a:r>
              <a:rPr lang="en-US" sz="2000" dirty="0" smtClean="0"/>
              <a:t>with </a:t>
            </a:r>
            <a:r>
              <a:rPr lang="en-US" sz="2000" dirty="0" smtClean="0"/>
              <a:t>individuals and families</a:t>
            </a:r>
            <a:endParaRPr lang="en-US" sz="2000" dirty="0" smtClean="0"/>
          </a:p>
          <a:p>
            <a:r>
              <a:rPr lang="en-US" sz="2000" dirty="0" smtClean="0"/>
              <a:t>Provide lake monitoring kits and training</a:t>
            </a:r>
            <a:endParaRPr lang="en-US" sz="2000" dirty="0" smtClean="0"/>
          </a:p>
          <a:p>
            <a:r>
              <a:rPr lang="en-US" sz="2000" dirty="0" smtClean="0"/>
              <a:t>Visual reporting of data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937424" y="1610634"/>
            <a:ext cx="40509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/>
              <a:t>Volunteer Lake Monitoring</a:t>
            </a:r>
            <a:endParaRPr lang="en-US" sz="2400" b="1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E7DFF8-7466-4CDA-A20F-1E44A264215D}"/>
              </a:ext>
            </a:extLst>
          </p:cNvPr>
          <p:cNvSpPr txBox="1"/>
          <p:nvPr/>
        </p:nvSpPr>
        <p:spPr>
          <a:xfrm>
            <a:off x="892267" y="5731252"/>
            <a:ext cx="7495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</a:rPr>
              <a:t>Newest component of PLEON…2018 was a beta test</a:t>
            </a:r>
            <a:endParaRPr lang="en-US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3BFE9F-8895-4ABC-A056-8D37266FBA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0" t="7778" r="19100" b="38254"/>
          <a:stretch/>
        </p:blipFill>
        <p:spPr>
          <a:xfrm>
            <a:off x="40564" y="5588952"/>
            <a:ext cx="679608" cy="10848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521" y="4048722"/>
            <a:ext cx="7732869" cy="154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060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Dock or Boat-side Monitoring Station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3BFE9F-8895-4ABC-A056-8D37266FBA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0" t="7778" r="19100" b="38254"/>
          <a:stretch/>
        </p:blipFill>
        <p:spPr>
          <a:xfrm>
            <a:off x="40564" y="5588952"/>
            <a:ext cx="679608" cy="108482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091750" y="1331665"/>
            <a:ext cx="1995439" cy="3033248"/>
            <a:chOff x="368490" y="1774870"/>
            <a:chExt cx="2102209" cy="3272060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7" name="Rectangle 6"/>
            <p:cNvSpPr/>
            <p:nvPr/>
          </p:nvSpPr>
          <p:spPr>
            <a:xfrm>
              <a:off x="368490" y="1774870"/>
              <a:ext cx="2102209" cy="32720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2" descr="Image result for secchi disk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23"/>
            <a:stretch/>
          </p:blipFill>
          <p:spPr bwMode="auto">
            <a:xfrm>
              <a:off x="506818" y="2176862"/>
              <a:ext cx="1819387" cy="2707455"/>
            </a:xfrm>
            <a:prstGeom prst="rect">
              <a:avLst/>
            </a:prstGeom>
            <a:grpFill/>
            <a:extLst/>
          </p:spPr>
        </p:pic>
        <p:sp>
          <p:nvSpPr>
            <p:cNvPr id="10" name="TextBox 9"/>
            <p:cNvSpPr txBox="1"/>
            <p:nvPr/>
          </p:nvSpPr>
          <p:spPr>
            <a:xfrm>
              <a:off x="628304" y="1777222"/>
              <a:ext cx="1697901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Secchi </a:t>
              </a:r>
              <a:r>
                <a:rPr lang="en-US" b="1" dirty="0" smtClean="0">
                  <a:solidFill>
                    <a:schemeClr val="bg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Depth</a:t>
              </a:r>
              <a:endParaRPr lang="en-US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651067" y="1362837"/>
            <a:ext cx="1731261" cy="1876194"/>
            <a:chOff x="3161487" y="2248803"/>
            <a:chExt cx="1731261" cy="187619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2" name="Rectangle 11"/>
            <p:cNvSpPr/>
            <p:nvPr/>
          </p:nvSpPr>
          <p:spPr>
            <a:xfrm>
              <a:off x="3161487" y="2248803"/>
              <a:ext cx="1731261" cy="187619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3" descr="C:\Users\Beth\AppData\Local\Microsoft\Windows\INetCache\IE\S3RHP9EW\s7.thermometer[1]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3551" y="2663223"/>
              <a:ext cx="1404866" cy="1404866"/>
            </a:xfrm>
            <a:prstGeom prst="rect">
              <a:avLst/>
            </a:prstGeom>
            <a:grpFill/>
            <a:extLst/>
          </p:spPr>
        </p:pic>
        <p:sp>
          <p:nvSpPr>
            <p:cNvPr id="14" name="TextBox 13"/>
            <p:cNvSpPr txBox="1"/>
            <p:nvPr/>
          </p:nvSpPr>
          <p:spPr>
            <a:xfrm>
              <a:off x="3227632" y="2276873"/>
              <a:ext cx="1565365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Temperature</a:t>
              </a:r>
              <a:endParaRPr lang="en-US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83851" y="4428746"/>
            <a:ext cx="2447355" cy="2277440"/>
            <a:chOff x="3035631" y="1346671"/>
            <a:chExt cx="2548740" cy="2579058"/>
          </a:xfrm>
        </p:grpSpPr>
        <p:sp>
          <p:nvSpPr>
            <p:cNvPr id="15" name="Rectangle 14"/>
            <p:cNvSpPr/>
            <p:nvPr/>
          </p:nvSpPr>
          <p:spPr>
            <a:xfrm>
              <a:off x="3035631" y="1346671"/>
              <a:ext cx="2548740" cy="257905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656758" y="1364583"/>
              <a:ext cx="1146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Particles</a:t>
              </a:r>
              <a:endParaRPr lang="en-US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7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8706" y="1733915"/>
              <a:ext cx="2317458" cy="2119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" name="Group 26"/>
          <p:cNvGrpSpPr/>
          <p:nvPr/>
        </p:nvGrpSpPr>
        <p:grpSpPr>
          <a:xfrm>
            <a:off x="5977688" y="4787549"/>
            <a:ext cx="2131966" cy="1882449"/>
            <a:chOff x="3154830" y="4074677"/>
            <a:chExt cx="2194841" cy="2086637"/>
          </a:xfrm>
        </p:grpSpPr>
        <p:sp>
          <p:nvSpPr>
            <p:cNvPr id="18" name="Rectangle 17"/>
            <p:cNvSpPr/>
            <p:nvPr/>
          </p:nvSpPr>
          <p:spPr>
            <a:xfrm>
              <a:off x="3154830" y="4074677"/>
              <a:ext cx="2194841" cy="20866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401865" y="4150209"/>
              <a:ext cx="17235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Surface Scum</a:t>
              </a:r>
              <a:endParaRPr lang="en-US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0" name="Picture 7" descr="pond alga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1809" y="4532518"/>
              <a:ext cx="1883659" cy="15279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27"/>
          <p:cNvGrpSpPr/>
          <p:nvPr/>
        </p:nvGrpSpPr>
        <p:grpSpPr>
          <a:xfrm>
            <a:off x="3299160" y="3319105"/>
            <a:ext cx="2316930" cy="1816596"/>
            <a:chOff x="5596806" y="4212050"/>
            <a:chExt cx="2071082" cy="1709779"/>
          </a:xfrm>
        </p:grpSpPr>
        <p:sp>
          <p:nvSpPr>
            <p:cNvPr id="21" name="Rectangle 20"/>
            <p:cNvSpPr/>
            <p:nvPr/>
          </p:nvSpPr>
          <p:spPr>
            <a:xfrm>
              <a:off x="5616233" y="4212050"/>
              <a:ext cx="2051655" cy="170977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9" descr="Related image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0836" y="4735205"/>
              <a:ext cx="1843021" cy="1036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5596806" y="4247338"/>
              <a:ext cx="2071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Woody Debris</a:t>
              </a:r>
              <a:endParaRPr lang="en-US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825710" y="1380765"/>
            <a:ext cx="2441432" cy="3261173"/>
            <a:chOff x="5912684" y="1342810"/>
            <a:chExt cx="2441432" cy="3261173"/>
          </a:xfrm>
        </p:grpSpPr>
        <p:sp>
          <p:nvSpPr>
            <p:cNvPr id="5" name="Rectangle 4"/>
            <p:cNvSpPr/>
            <p:nvPr/>
          </p:nvSpPr>
          <p:spPr>
            <a:xfrm>
              <a:off x="5912684" y="1342810"/>
              <a:ext cx="2441432" cy="3261173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4662" y="1740834"/>
              <a:ext cx="2117329" cy="27916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6381264" y="1353858"/>
              <a:ext cx="14841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Water Color</a:t>
              </a:r>
              <a:endParaRPr lang="en-US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489453" y="5345590"/>
            <a:ext cx="1993292" cy="1349280"/>
            <a:chOff x="3269711" y="5440430"/>
            <a:chExt cx="1993292" cy="1349280"/>
          </a:xfrm>
        </p:grpSpPr>
        <p:sp>
          <p:nvSpPr>
            <p:cNvPr id="30" name="Rectangle 29"/>
            <p:cNvSpPr/>
            <p:nvPr/>
          </p:nvSpPr>
          <p:spPr>
            <a:xfrm>
              <a:off x="3269711" y="5440430"/>
              <a:ext cx="1993292" cy="134928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333390" y="5465470"/>
              <a:ext cx="18303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Water Samples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355123" y="5781180"/>
              <a:ext cx="1459054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 smtClean="0">
                  <a:solidFill>
                    <a:schemeClr val="bg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TP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 smtClean="0">
                  <a:solidFill>
                    <a:schemeClr val="bg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TN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 smtClean="0">
                  <a:solidFill>
                    <a:schemeClr val="bg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Chlorophyll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 smtClean="0">
                  <a:solidFill>
                    <a:schemeClr val="bg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Cyanotoxins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487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492828" y="1273629"/>
            <a:ext cx="4665940" cy="5400144"/>
            <a:chOff x="1514596" y="95090"/>
            <a:chExt cx="5981225" cy="6678243"/>
          </a:xfrm>
        </p:grpSpPr>
        <p:sp>
          <p:nvSpPr>
            <p:cNvPr id="8" name="Rectangle 7"/>
            <p:cNvSpPr/>
            <p:nvPr/>
          </p:nvSpPr>
          <p:spPr>
            <a:xfrm>
              <a:off x="1514596" y="95090"/>
              <a:ext cx="5981225" cy="667824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t="26635" b="19729"/>
            <a:stretch/>
          </p:blipFill>
          <p:spPr>
            <a:xfrm>
              <a:off x="1862666" y="189844"/>
              <a:ext cx="5407378" cy="6483929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13BFE9F-8895-4ABC-A056-8D37266FBA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0" t="7778" r="19100" b="38254"/>
          <a:stretch/>
        </p:blipFill>
        <p:spPr>
          <a:xfrm>
            <a:off x="40564" y="5588952"/>
            <a:ext cx="679608" cy="1084821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958857" y="808057"/>
            <a:ext cx="5968748" cy="1077229"/>
          </a:xfrm>
          <a:prstGeom prst="rect">
            <a:avLst/>
          </a:prstGeom>
        </p:spPr>
        <p:txBody>
          <a:bodyPr/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5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Display Spatial Data Visually for Impact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13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E63427-99D6-4B5D-9ACB-3AC77D7943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224" y="1791615"/>
            <a:ext cx="4556668" cy="1979420"/>
          </a:xfrm>
        </p:spPr>
        <p:txBody>
          <a:bodyPr>
            <a:noAutofit/>
          </a:bodyPr>
          <a:lstStyle/>
          <a:p>
            <a:pPr lvl="1"/>
            <a:r>
              <a:rPr lang="en-US" sz="2000" dirty="0" smtClean="0"/>
              <a:t>Monitor 13 lakes</a:t>
            </a:r>
          </a:p>
          <a:p>
            <a:pPr lvl="1"/>
            <a:r>
              <a:rPr lang="en-US" sz="2000" dirty="0" smtClean="0"/>
              <a:t>Work with 5 lake associations</a:t>
            </a:r>
          </a:p>
          <a:p>
            <a:pPr lvl="1"/>
            <a:r>
              <a:rPr lang="en-US" sz="2000" dirty="0" smtClean="0"/>
              <a:t>Across 3 Pocono counties</a:t>
            </a: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432842-BDED-48C8-B2E2-4802A3289D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0" t="7778" r="19100" b="38254"/>
          <a:stretch/>
        </p:blipFill>
        <p:spPr>
          <a:xfrm>
            <a:off x="40564" y="5588952"/>
            <a:ext cx="679608" cy="1084821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02BF41E1-176A-4F1E-A8BD-CE3DA8934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8857" y="808057"/>
            <a:ext cx="5968748" cy="1077229"/>
          </a:xfrm>
        </p:spPr>
        <p:txBody>
          <a:bodyPr>
            <a:normAutofit/>
          </a:bodyPr>
          <a:lstStyle/>
          <a:p>
            <a:r>
              <a:rPr lang="en-US" dirty="0" smtClean="0"/>
              <a:t>PLEON Today and Tomorrow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61224" y="1643038"/>
            <a:ext cx="1776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/>
              <a:t>Since 2017</a:t>
            </a:r>
            <a:endParaRPr lang="en-US" sz="2400" b="1" i="1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39E63427-99D6-4B5D-9ACB-3AC77D7943A8}"/>
              </a:ext>
            </a:extLst>
          </p:cNvPr>
          <p:cNvSpPr txBox="1">
            <a:spLocks/>
          </p:cNvSpPr>
          <p:nvPr/>
        </p:nvSpPr>
        <p:spPr>
          <a:xfrm>
            <a:off x="524224" y="3607747"/>
            <a:ext cx="8042833" cy="36358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58366" indent="-253746" algn="l" defTabSz="685800" rtl="0" eaLnBrk="1" latinLnBrk="0" hangingPunct="1">
              <a:lnSpc>
                <a:spcPct val="120000"/>
              </a:lnSpc>
              <a:spcBef>
                <a:spcPts val="375"/>
              </a:spcBef>
              <a:spcAft>
                <a:spcPts val="45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96504" indent="-253746" algn="l" defTabSz="685800" rtl="0" eaLnBrk="1" latinLnBrk="0" hangingPunct="1">
              <a:lnSpc>
                <a:spcPct val="120000"/>
              </a:lnSpc>
              <a:spcBef>
                <a:spcPts val="375"/>
              </a:spcBef>
              <a:spcAft>
                <a:spcPts val="45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44166" indent="-253746" algn="l" defTabSz="685800" rtl="0" eaLnBrk="1" latinLnBrk="0" hangingPunct="1">
              <a:lnSpc>
                <a:spcPct val="120000"/>
              </a:lnSpc>
              <a:spcBef>
                <a:spcPts val="375"/>
              </a:spcBef>
              <a:spcAft>
                <a:spcPts val="45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282304" indent="-253746" algn="l" defTabSz="685800" rtl="0" eaLnBrk="1" latinLnBrk="0" hangingPunct="1">
              <a:lnSpc>
                <a:spcPct val="120000"/>
              </a:lnSpc>
              <a:spcBef>
                <a:spcPts val="375"/>
              </a:spcBef>
              <a:spcAft>
                <a:spcPts val="45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05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629966" indent="-253746" algn="l" defTabSz="685800" rtl="0" eaLnBrk="1" latinLnBrk="0" hangingPunct="1">
              <a:lnSpc>
                <a:spcPct val="120000"/>
              </a:lnSpc>
              <a:spcBef>
                <a:spcPts val="375"/>
              </a:spcBef>
              <a:spcAft>
                <a:spcPts val="45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1981962" indent="-253746" algn="l" defTabSz="685800" rtl="0" eaLnBrk="1" latinLnBrk="0" hangingPunct="1">
              <a:lnSpc>
                <a:spcPct val="120000"/>
              </a:lnSpc>
              <a:spcBef>
                <a:spcPts val="375"/>
              </a:spcBef>
              <a:spcAft>
                <a:spcPts val="45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331720" indent="-253746" algn="l" defTabSz="685800" rtl="0" eaLnBrk="1" latinLnBrk="0" hangingPunct="1">
              <a:lnSpc>
                <a:spcPct val="120000"/>
              </a:lnSpc>
              <a:spcBef>
                <a:spcPts val="375"/>
              </a:spcBef>
              <a:spcAft>
                <a:spcPts val="45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2681478" indent="-253746" algn="l" defTabSz="685800" rtl="0" eaLnBrk="1" latinLnBrk="0" hangingPunct="1">
              <a:lnSpc>
                <a:spcPct val="120000"/>
              </a:lnSpc>
              <a:spcBef>
                <a:spcPts val="375"/>
              </a:spcBef>
              <a:spcAft>
                <a:spcPts val="45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031236" indent="-253746" algn="l" defTabSz="685800" rtl="0" eaLnBrk="1" latinLnBrk="0" hangingPunct="1">
              <a:lnSpc>
                <a:spcPct val="120000"/>
              </a:lnSpc>
              <a:spcBef>
                <a:spcPts val="375"/>
              </a:spcBef>
              <a:spcAft>
                <a:spcPts val="45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000" dirty="0" smtClean="0"/>
              <a:t>Make dataset publically available (EON philosophy)</a:t>
            </a:r>
          </a:p>
          <a:p>
            <a:pPr lvl="1"/>
            <a:r>
              <a:rPr lang="en-US" sz="2000" dirty="0" smtClean="0"/>
              <a:t>Include HABs and AIS response strategies for small lakes</a:t>
            </a:r>
          </a:p>
          <a:p>
            <a:pPr lvl="1"/>
            <a:r>
              <a:rPr lang="en-US" sz="2000" dirty="0" smtClean="0"/>
              <a:t>More in-house sample analysis</a:t>
            </a:r>
          </a:p>
          <a:p>
            <a:pPr lvl="1"/>
            <a:r>
              <a:rPr lang="en-US" sz="2000" dirty="0" smtClean="0"/>
              <a:t>Grow the Citizen Science Component</a:t>
            </a:r>
          </a:p>
          <a:p>
            <a:pPr marL="4620" indent="0">
              <a:buFont typeface="Wingdings" panose="05000000000000000000" pitchFamily="2" charset="2"/>
              <a:buNone/>
            </a:pP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861224" y="3748204"/>
            <a:ext cx="2473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/>
              <a:t>Moving forward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39417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432842-BDED-48C8-B2E2-4802A3289D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0" t="7778" r="19100" b="38254"/>
          <a:stretch/>
        </p:blipFill>
        <p:spPr>
          <a:xfrm>
            <a:off x="40564" y="5588952"/>
            <a:ext cx="679608" cy="1084821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02BF41E1-176A-4F1E-A8BD-CE3DA8934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8857" y="808057"/>
            <a:ext cx="5968748" cy="1077229"/>
          </a:xfrm>
        </p:spPr>
        <p:txBody>
          <a:bodyPr/>
          <a:lstStyle/>
          <a:p>
            <a:r>
              <a:rPr lang="en-US" dirty="0" smtClean="0"/>
              <a:t>What has worked well…</a:t>
            </a:r>
            <a:endParaRPr lang="en-US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39E63427-99D6-4B5D-9ACB-3AC77D7943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24" y="522510"/>
            <a:ext cx="8042833" cy="5203580"/>
          </a:xfrm>
        </p:spPr>
        <p:txBody>
          <a:bodyPr>
            <a:noAutofit/>
          </a:bodyPr>
          <a:lstStyle/>
          <a:p>
            <a:pPr lvl="1"/>
            <a:r>
              <a:rPr lang="en-US" sz="2000" dirty="0" smtClean="0"/>
              <a:t>Focus on personal interactions </a:t>
            </a:r>
            <a:endParaRPr lang="en-US" sz="1800" dirty="0"/>
          </a:p>
          <a:p>
            <a:pPr lvl="1"/>
            <a:r>
              <a:rPr lang="en-US" sz="2000" dirty="0" smtClean="0"/>
              <a:t>Flexibility of monitoring program design</a:t>
            </a:r>
            <a:endParaRPr lang="en-US" sz="2000" dirty="0"/>
          </a:p>
          <a:p>
            <a:pPr lvl="1"/>
            <a:r>
              <a:rPr lang="en-US" sz="2000" dirty="0" smtClean="0"/>
              <a:t>Question and answer sessions with scientists and managers</a:t>
            </a:r>
            <a:endParaRPr lang="en-US" sz="2000" dirty="0"/>
          </a:p>
          <a:p>
            <a:pPr lvl="1"/>
            <a:r>
              <a:rPr lang="en-US" sz="2000" dirty="0" smtClean="0"/>
              <a:t>Community approach</a:t>
            </a:r>
          </a:p>
          <a:p>
            <a:pPr marL="4620" indent="0">
              <a:buNone/>
            </a:pP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365" y="3880680"/>
            <a:ext cx="5000778" cy="279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361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E63427-99D6-4B5D-9ACB-3AC77D7943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24" y="283026"/>
            <a:ext cx="8042833" cy="5203580"/>
          </a:xfrm>
        </p:spPr>
        <p:txBody>
          <a:bodyPr>
            <a:noAutofit/>
          </a:bodyPr>
          <a:lstStyle/>
          <a:p>
            <a:pPr lvl="1"/>
            <a:r>
              <a:rPr lang="en-US" sz="2000" dirty="0" smtClean="0"/>
              <a:t>Lake associations are political bodies</a:t>
            </a:r>
            <a:endParaRPr lang="en-US" sz="2000" dirty="0"/>
          </a:p>
          <a:p>
            <a:pPr lvl="1"/>
            <a:r>
              <a:rPr lang="en-US" sz="2000" dirty="0" smtClean="0"/>
              <a:t>Remain a </a:t>
            </a:r>
            <a:r>
              <a:rPr lang="en-US" sz="2000" dirty="0" smtClean="0"/>
              <a:t>source </a:t>
            </a:r>
            <a:r>
              <a:rPr lang="en-US" sz="2000" dirty="0"/>
              <a:t>of information, not recommendations</a:t>
            </a:r>
          </a:p>
          <a:p>
            <a:pPr lvl="1"/>
            <a:r>
              <a:rPr lang="en-US" sz="2000" dirty="0" smtClean="0"/>
              <a:t>Some people need convincing that lake monitoring is important</a:t>
            </a:r>
            <a:endParaRPr lang="en-US" sz="2000" dirty="0"/>
          </a:p>
          <a:p>
            <a:pPr lvl="1"/>
            <a:r>
              <a:rPr lang="en-US" sz="2000" dirty="0" smtClean="0"/>
              <a:t>Lake associations have real-world constraints</a:t>
            </a:r>
            <a:endParaRPr lang="en-US" sz="2000" dirty="0"/>
          </a:p>
          <a:p>
            <a:pPr marL="4620" indent="0">
              <a:buNone/>
            </a:pP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432842-BDED-48C8-B2E2-4802A3289D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0" t="7778" r="19100" b="38254"/>
          <a:stretch/>
        </p:blipFill>
        <p:spPr>
          <a:xfrm>
            <a:off x="40564" y="5588952"/>
            <a:ext cx="679608" cy="1084821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02BF41E1-176A-4F1E-A8BD-CE3DA8934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8857" y="808057"/>
            <a:ext cx="5968748" cy="1077229"/>
          </a:xfrm>
        </p:spPr>
        <p:txBody>
          <a:bodyPr>
            <a:normAutofit/>
          </a:bodyPr>
          <a:lstStyle/>
          <a:p>
            <a:r>
              <a:rPr lang="en-US" dirty="0" smtClean="0"/>
              <a:t>Lessons learned…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571" y="3652402"/>
            <a:ext cx="4495800" cy="302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618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60"/>
          <a:stretch/>
        </p:blipFill>
        <p:spPr>
          <a:xfrm>
            <a:off x="-1" y="0"/>
            <a:ext cx="9154887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887458" cy="22811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" y="4027715"/>
            <a:ext cx="9144001" cy="2246769"/>
          </a:xfrm>
          <a:prstGeom prst="rect">
            <a:avLst/>
          </a:prstGeom>
          <a:solidFill>
            <a:srgbClr val="09469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Beth Norman</a:t>
            </a:r>
          </a:p>
          <a:p>
            <a:pPr algn="ctr"/>
            <a:r>
              <a:rPr lang="en-US" sz="2800" dirty="0" smtClean="0"/>
              <a:t>Director of Science and Research </a:t>
            </a:r>
          </a:p>
          <a:p>
            <a:pPr algn="ctr"/>
            <a:r>
              <a:rPr lang="en-US" sz="2800" dirty="0" smtClean="0"/>
              <a:t>Lacawac Sanctuary</a:t>
            </a:r>
          </a:p>
          <a:p>
            <a:pPr algn="ctr"/>
            <a:r>
              <a:rPr lang="en-US" sz="2800" dirty="0"/>
              <a:t>b</a:t>
            </a:r>
            <a:r>
              <a:rPr lang="en-US" sz="2800" dirty="0" smtClean="0"/>
              <a:t>eth.norman@lacawac.org</a:t>
            </a:r>
          </a:p>
          <a:p>
            <a:pPr algn="ctr"/>
            <a:r>
              <a:rPr lang="en-US" sz="2800" dirty="0" smtClean="0"/>
              <a:t>www.lacawac.org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3407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4549" r="3982"/>
          <a:stretch/>
        </p:blipFill>
        <p:spPr>
          <a:xfrm>
            <a:off x="5823422" y="222000"/>
            <a:ext cx="2897022" cy="32341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724" y="242246"/>
            <a:ext cx="4891519" cy="69419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814724" y="3648359"/>
            <a:ext cx="4227061" cy="965178"/>
            <a:chOff x="1036864" y="3532415"/>
            <a:chExt cx="6591300" cy="1428750"/>
          </a:xfrm>
        </p:grpSpPr>
        <p:sp>
          <p:nvSpPr>
            <p:cNvPr id="11" name="Rectangle 10"/>
            <p:cNvSpPr/>
            <p:nvPr/>
          </p:nvSpPr>
          <p:spPr>
            <a:xfrm>
              <a:off x="1036864" y="3532415"/>
              <a:ext cx="6591300" cy="142875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6864" y="4161065"/>
              <a:ext cx="6591300" cy="8001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56076" y="3532415"/>
              <a:ext cx="3952875" cy="628650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814723" y="4997815"/>
            <a:ext cx="4891519" cy="1294115"/>
            <a:chOff x="1144360" y="1786700"/>
            <a:chExt cx="6625318" cy="1593585"/>
          </a:xfrm>
        </p:grpSpPr>
        <p:sp>
          <p:nvSpPr>
            <p:cNvPr id="15" name="Rectangle 14"/>
            <p:cNvSpPr/>
            <p:nvPr/>
          </p:nvSpPr>
          <p:spPr>
            <a:xfrm>
              <a:off x="1144360" y="1786700"/>
              <a:ext cx="6625318" cy="159358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44360" y="2489713"/>
              <a:ext cx="6625318" cy="890572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44360" y="1786700"/>
              <a:ext cx="3722914" cy="703013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724" y="1074442"/>
            <a:ext cx="3626645" cy="229342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13065" y="3264081"/>
            <a:ext cx="3799964" cy="77855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23422" y="4096124"/>
            <a:ext cx="2897022" cy="267986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0" t="7778" r="19100" b="38254"/>
          <a:stretch/>
        </p:blipFill>
        <p:spPr>
          <a:xfrm>
            <a:off x="40564" y="5588952"/>
            <a:ext cx="679608" cy="108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70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0" t="7778" r="19100" b="38254"/>
          <a:stretch/>
        </p:blipFill>
        <p:spPr>
          <a:xfrm>
            <a:off x="40564" y="5588952"/>
            <a:ext cx="679608" cy="108482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</a:t>
            </a:r>
            <a:r>
              <a:rPr lang="en-US" dirty="0"/>
              <a:t>ocono </a:t>
            </a:r>
            <a:r>
              <a:rPr lang="en-US" b="1" dirty="0"/>
              <a:t>L</a:t>
            </a:r>
            <a:r>
              <a:rPr lang="en-US" dirty="0"/>
              <a:t>ake </a:t>
            </a:r>
            <a:r>
              <a:rPr lang="en-US" b="1" dirty="0"/>
              <a:t>E</a:t>
            </a:r>
            <a:r>
              <a:rPr lang="en-US" dirty="0"/>
              <a:t>cological </a:t>
            </a:r>
            <a:r>
              <a:rPr lang="en-US" b="1" dirty="0"/>
              <a:t>O</a:t>
            </a:r>
            <a:r>
              <a:rPr lang="en-US" dirty="0"/>
              <a:t>bservatory </a:t>
            </a:r>
            <a:r>
              <a:rPr lang="en-US" b="1" dirty="0"/>
              <a:t>N</a:t>
            </a:r>
            <a:r>
              <a:rPr lang="en-US" dirty="0"/>
              <a:t>etwork: PLEON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28430" y="3336247"/>
            <a:ext cx="7433826" cy="2795115"/>
          </a:xfrm>
        </p:spPr>
        <p:txBody>
          <a:bodyPr>
            <a:noAutofit/>
          </a:bodyPr>
          <a:lstStyle/>
          <a:p>
            <a:r>
              <a:rPr lang="en-US" sz="2000" dirty="0"/>
              <a:t>Lakes are important economic resources for Pocono communities</a:t>
            </a:r>
          </a:p>
          <a:p>
            <a:r>
              <a:rPr lang="en-US" sz="2000" dirty="0"/>
              <a:t>Many lakes are private</a:t>
            </a:r>
          </a:p>
          <a:p>
            <a:r>
              <a:rPr lang="en-US" sz="2000" dirty="0"/>
              <a:t>Community associations are responsible for management and preservation strategies</a:t>
            </a:r>
          </a:p>
          <a:p>
            <a:r>
              <a:rPr lang="en-US" sz="2000" dirty="0"/>
              <a:t>Lakes are complex ecosystems and there are a lot of options!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80831" y="1730829"/>
            <a:ext cx="72487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A lake monitoring program focused on educating the public on water quality and lake management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37424" y="2808058"/>
            <a:ext cx="1021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/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337282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6C7AB8-A855-49B7-A105-3B93A41BB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426" y="3506723"/>
            <a:ext cx="7641774" cy="2672284"/>
          </a:xfrm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Empower</a:t>
            </a:r>
            <a:r>
              <a:rPr lang="en-US" sz="2000" dirty="0"/>
              <a:t> the public to better understand and manage their </a:t>
            </a:r>
            <a:r>
              <a:rPr lang="en-US" sz="2000" dirty="0" smtClean="0"/>
              <a:t>fresh waters</a:t>
            </a:r>
            <a:r>
              <a:rPr lang="en-US" sz="2000" dirty="0"/>
              <a:t>.</a:t>
            </a:r>
          </a:p>
          <a:p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Create</a:t>
            </a:r>
            <a:r>
              <a:rPr lang="en-US" sz="2000" dirty="0"/>
              <a:t> a community of scientists, students, educators, and landowners working to preserve Pennsylvania’s lakes.</a:t>
            </a:r>
          </a:p>
          <a:p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Collect and communicate </a:t>
            </a:r>
            <a:r>
              <a:rPr lang="en-US" sz="2000" dirty="0"/>
              <a:t>ecological data that help inform responsible lake management.</a:t>
            </a:r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432842-BDED-48C8-B2E2-4802A3289D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0" t="7778" r="19100" b="38254"/>
          <a:stretch/>
        </p:blipFill>
        <p:spPr>
          <a:xfrm>
            <a:off x="40564" y="5588952"/>
            <a:ext cx="679608" cy="1084821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02BF41E1-176A-4F1E-A8BD-CE3DA8934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8857" y="808057"/>
            <a:ext cx="5968748" cy="1077229"/>
          </a:xfrm>
        </p:spPr>
        <p:txBody>
          <a:bodyPr/>
          <a:lstStyle/>
          <a:p>
            <a:r>
              <a:rPr lang="en-US" b="1" dirty="0"/>
              <a:t>P</a:t>
            </a:r>
            <a:r>
              <a:rPr lang="en-US" dirty="0"/>
              <a:t>ocono </a:t>
            </a:r>
            <a:r>
              <a:rPr lang="en-US" b="1" dirty="0"/>
              <a:t>L</a:t>
            </a:r>
            <a:r>
              <a:rPr lang="en-US" dirty="0"/>
              <a:t>ake </a:t>
            </a:r>
            <a:r>
              <a:rPr lang="en-US" b="1" dirty="0"/>
              <a:t>E</a:t>
            </a:r>
            <a:r>
              <a:rPr lang="en-US" dirty="0"/>
              <a:t>cological </a:t>
            </a:r>
            <a:r>
              <a:rPr lang="en-US" b="1" dirty="0"/>
              <a:t>O</a:t>
            </a:r>
            <a:r>
              <a:rPr lang="en-US" dirty="0"/>
              <a:t>bservatory </a:t>
            </a:r>
            <a:r>
              <a:rPr lang="en-US" b="1" dirty="0"/>
              <a:t>N</a:t>
            </a:r>
            <a:r>
              <a:rPr lang="en-US" dirty="0"/>
              <a:t>etwork: PLEON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8E28BD-6513-4EAA-B2BB-34DE5DD2C10A}"/>
              </a:ext>
            </a:extLst>
          </p:cNvPr>
          <p:cNvSpPr txBox="1"/>
          <p:nvPr/>
        </p:nvSpPr>
        <p:spPr>
          <a:xfrm>
            <a:off x="925286" y="2759088"/>
            <a:ext cx="103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/>
              <a:t>Goals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80831" y="1730829"/>
            <a:ext cx="72487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A lake monitoring program focused on educating the public on water quality and lake management</a:t>
            </a:r>
          </a:p>
        </p:txBody>
      </p:sp>
    </p:spTree>
    <p:extLst>
      <p:ext uri="{BB962C8B-B14F-4D97-AF65-F5344CB8AC3E}">
        <p14:creationId xmlns:p14="http://schemas.microsoft.com/office/powerpoint/2010/main" val="195472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5416F-FDD7-4574-8A5B-B4AFCD694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 </a:t>
            </a:r>
            <a:r>
              <a:rPr lang="en-US" dirty="0" smtClean="0"/>
              <a:t>PLEON </a:t>
            </a:r>
            <a:r>
              <a:rPr lang="en-US" dirty="0" smtClean="0"/>
              <a:t>Components: 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Education</a:t>
            </a:r>
            <a:endParaRPr lang="en-US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214798-9443-48E7-9902-90FE637203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0" t="7778" r="19100" b="38254"/>
          <a:stretch/>
        </p:blipFill>
        <p:spPr>
          <a:xfrm>
            <a:off x="40564" y="5588952"/>
            <a:ext cx="679608" cy="10848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3E45FA-BAC2-42C1-9910-D904AFE2CE91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61" t="30515" r="11927" b="21573"/>
          <a:stretch/>
        </p:blipFill>
        <p:spPr bwMode="auto">
          <a:xfrm>
            <a:off x="4743451" y="2228850"/>
            <a:ext cx="4191000" cy="44263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0E7DFF8-7466-4CDA-A20F-1E44A264215D}"/>
              </a:ext>
            </a:extLst>
          </p:cNvPr>
          <p:cNvSpPr txBox="1"/>
          <p:nvPr/>
        </p:nvSpPr>
        <p:spPr>
          <a:xfrm>
            <a:off x="720172" y="5277502"/>
            <a:ext cx="42654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2019 Series:</a:t>
            </a:r>
          </a:p>
          <a:p>
            <a:r>
              <a:rPr lang="en-US" dirty="0" smtClean="0"/>
              <a:t>Ecology </a:t>
            </a:r>
            <a:r>
              <a:rPr lang="en-US" dirty="0"/>
              <a:t>of Aquatic </a:t>
            </a:r>
            <a:r>
              <a:rPr lang="en-US" dirty="0" smtClean="0"/>
              <a:t>Plants</a:t>
            </a:r>
          </a:p>
          <a:p>
            <a:r>
              <a:rPr lang="en-US" dirty="0" smtClean="0"/>
              <a:t>Promoting Good Lake Stewardship</a:t>
            </a:r>
          </a:p>
          <a:p>
            <a:r>
              <a:rPr lang="en-US" dirty="0" smtClean="0"/>
              <a:t>Harmful Algal Blooms</a:t>
            </a:r>
            <a:endParaRPr lang="en-US" dirty="0"/>
          </a:p>
        </p:txBody>
      </p:sp>
      <p:sp>
        <p:nvSpPr>
          <p:cNvPr id="12" name="Content Placeholder 6"/>
          <p:cNvSpPr>
            <a:spLocks noGrp="1"/>
          </p:cNvSpPr>
          <p:nvPr>
            <p:ph idx="1"/>
          </p:nvPr>
        </p:nvSpPr>
        <p:spPr>
          <a:xfrm>
            <a:off x="828427" y="2138823"/>
            <a:ext cx="3915024" cy="2795115"/>
          </a:xfrm>
        </p:spPr>
        <p:txBody>
          <a:bodyPr>
            <a:noAutofit/>
          </a:bodyPr>
          <a:lstStyle/>
          <a:p>
            <a:r>
              <a:rPr lang="en-US" sz="2000" dirty="0" smtClean="0"/>
              <a:t>Feature scientists active in lake research</a:t>
            </a:r>
          </a:p>
          <a:p>
            <a:r>
              <a:rPr lang="en-US" sz="2000" dirty="0" smtClean="0"/>
              <a:t>Focus on increasing lake literacy</a:t>
            </a:r>
          </a:p>
          <a:p>
            <a:r>
              <a:rPr lang="en-US" sz="2000" dirty="0" smtClean="0"/>
              <a:t>Facilitate interactions between the public and limnologists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937424" y="1610634"/>
            <a:ext cx="3428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/>
              <a:t>Free Workshop Series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222190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497D0E-9ED0-4FDF-9AAA-C07B9708E0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3788229" y="2772333"/>
            <a:ext cx="5201920" cy="39014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CD5416F-FDD7-4574-8A5B-B4AFCD694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8857" y="808057"/>
            <a:ext cx="5968748" cy="1077229"/>
          </a:xfrm>
        </p:spPr>
        <p:txBody>
          <a:bodyPr/>
          <a:lstStyle/>
          <a:p>
            <a:r>
              <a:rPr lang="en-US" dirty="0" smtClean="0"/>
              <a:t>3 </a:t>
            </a:r>
            <a:r>
              <a:rPr lang="en-US" dirty="0" smtClean="0"/>
              <a:t>PLEON </a:t>
            </a:r>
            <a:r>
              <a:rPr lang="en-US" dirty="0" smtClean="0"/>
              <a:t>Components: 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Monitoring</a:t>
            </a:r>
            <a:endParaRPr lang="en-US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28427" y="2138823"/>
            <a:ext cx="3602055" cy="2795115"/>
          </a:xfrm>
        </p:spPr>
        <p:txBody>
          <a:bodyPr>
            <a:noAutofit/>
          </a:bodyPr>
          <a:lstStyle/>
          <a:p>
            <a:r>
              <a:rPr lang="en-US" sz="2000" dirty="0" smtClean="0"/>
              <a:t>Work with lake associations</a:t>
            </a:r>
          </a:p>
          <a:p>
            <a:r>
              <a:rPr lang="en-US" sz="2000" dirty="0" smtClean="0"/>
              <a:t>develop customized monitoring plan</a:t>
            </a:r>
          </a:p>
          <a:p>
            <a:r>
              <a:rPr lang="en-US" sz="2000" dirty="0" smtClean="0"/>
              <a:t>Spectrum of member involvement</a:t>
            </a:r>
          </a:p>
          <a:p>
            <a:r>
              <a:rPr lang="en-US" sz="2000" dirty="0" smtClean="0"/>
              <a:t>Written and in-person reporting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937424" y="1610634"/>
            <a:ext cx="3911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/>
              <a:t>Lake Monitoring Services</a:t>
            </a:r>
            <a:endParaRPr lang="en-US" sz="2400" b="1" i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432842-BDED-48C8-B2E2-4802A3289D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0" t="7778" r="19100" b="38254"/>
          <a:stretch/>
        </p:blipFill>
        <p:spPr>
          <a:xfrm>
            <a:off x="40564" y="5588952"/>
            <a:ext cx="679608" cy="108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89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432842-BDED-48C8-B2E2-4802A3289D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0" t="7778" r="19100" b="38254"/>
          <a:stretch/>
        </p:blipFill>
        <p:spPr>
          <a:xfrm>
            <a:off x="40564" y="5588952"/>
            <a:ext cx="679608" cy="1084821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02BF41E1-176A-4F1E-A8BD-CE3DA8934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8857" y="808057"/>
            <a:ext cx="5968748" cy="1077229"/>
          </a:xfrm>
        </p:spPr>
        <p:txBody>
          <a:bodyPr/>
          <a:lstStyle/>
          <a:p>
            <a:r>
              <a:rPr lang="en-US" dirty="0"/>
              <a:t>Describe changes in </a:t>
            </a:r>
            <a:r>
              <a:rPr lang="en-US" dirty="0" smtClean="0"/>
              <a:t>their lake </a:t>
            </a:r>
            <a:r>
              <a:rPr lang="en-US" dirty="0"/>
              <a:t>over time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6E0F29-241F-4AAD-AB10-940382EBF6B6}"/>
              </a:ext>
            </a:extLst>
          </p:cNvPr>
          <p:cNvSpPr/>
          <p:nvPr/>
        </p:nvSpPr>
        <p:spPr>
          <a:xfrm>
            <a:off x="892631" y="1328057"/>
            <a:ext cx="7489371" cy="537429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E15CADC-C59C-4011-B294-725412C41E9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773" y="1447801"/>
            <a:ext cx="6883854" cy="51592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5079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F9DEA-5B41-4AEE-98C1-9BC833C1D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 the lake into context of the Poconos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59D8BF-7677-4BE7-8CDA-056BBA6F51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856" y="1390108"/>
            <a:ext cx="5212532" cy="2469094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5D29EE-59B4-41CF-8429-0E2B7224A3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" r="481" b="1720"/>
          <a:stretch/>
        </p:blipFill>
        <p:spPr bwMode="auto">
          <a:xfrm>
            <a:off x="825419" y="4000500"/>
            <a:ext cx="8174345" cy="2428872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3BFE9F-8895-4ABC-A056-8D37266FBA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0" t="7778" r="19100" b="38254"/>
          <a:stretch/>
        </p:blipFill>
        <p:spPr>
          <a:xfrm>
            <a:off x="40564" y="5588952"/>
            <a:ext cx="679608" cy="108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05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98BD555-E77D-46D2-B984-31E18D4639BF}"/>
              </a:ext>
            </a:extLst>
          </p:cNvPr>
          <p:cNvGrpSpPr/>
          <p:nvPr/>
        </p:nvGrpSpPr>
        <p:grpSpPr>
          <a:xfrm>
            <a:off x="359951" y="1544792"/>
            <a:ext cx="8424814" cy="5465608"/>
            <a:chOff x="608968" y="1544792"/>
            <a:chExt cx="7960097" cy="512898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E7E634D-DF44-4719-9493-0C5F2BB3B752}"/>
                </a:ext>
              </a:extLst>
            </p:cNvPr>
            <p:cNvSpPr/>
            <p:nvPr/>
          </p:nvSpPr>
          <p:spPr>
            <a:xfrm>
              <a:off x="1288576" y="1544792"/>
              <a:ext cx="6639029" cy="482658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7030943-4E11-4D47-B07A-54A306A07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8968" y="1628776"/>
              <a:ext cx="7960097" cy="5044998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05F9DEA-5B41-4AEE-98C1-9BC833C1D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 the lake into context of the Poconos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3BFE9F-8895-4ABC-A056-8D37266FBA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0" t="7778" r="19100" b="38254"/>
          <a:stretch/>
        </p:blipFill>
        <p:spPr>
          <a:xfrm>
            <a:off x="40564" y="5588952"/>
            <a:ext cx="679608" cy="108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86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82E"/>
      </a:dk2>
      <a:lt2>
        <a:srgbClr val="C2F5FC"/>
      </a:lt2>
      <a:accent1>
        <a:srgbClr val="4091F3"/>
      </a:accent1>
      <a:accent2>
        <a:srgbClr val="8BBCF1"/>
      </a:accent2>
      <a:accent3>
        <a:srgbClr val="CB6A6A"/>
      </a:accent3>
      <a:accent4>
        <a:srgbClr val="C567AF"/>
      </a:accent4>
      <a:accent5>
        <a:srgbClr val="A684F9"/>
      </a:accent5>
      <a:accent6>
        <a:srgbClr val="A9ACEE"/>
      </a:accent6>
      <a:hlink>
        <a:srgbClr val="6D9CC5"/>
      </a:hlink>
      <a:folHlink>
        <a:srgbClr val="6D82A0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178B2DAB-5DDE-4060-A857-D2E1CDA9250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Madison</Template>
  <TotalTime>107</TotalTime>
  <Words>414</Words>
  <Application>Microsoft Office PowerPoint</Application>
  <PresentationFormat>On-screen Show (4:3)</PresentationFormat>
  <Paragraphs>83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MS Shell Dlg 2</vt:lpstr>
      <vt:lpstr>Tahoma</vt:lpstr>
      <vt:lpstr>Wingdings</vt:lpstr>
      <vt:lpstr>Wingdings 3</vt:lpstr>
      <vt:lpstr>Madison</vt:lpstr>
      <vt:lpstr>Engaging our Citizenry to Keep Our Lakes Clean</vt:lpstr>
      <vt:lpstr>PowerPoint Presentation</vt:lpstr>
      <vt:lpstr>Pocono Lake Ecological Observatory Network: PLEON</vt:lpstr>
      <vt:lpstr>Pocono Lake Ecological Observatory Network: PLEON</vt:lpstr>
      <vt:lpstr>3 PLEON Components: Education</vt:lpstr>
      <vt:lpstr>3 PLEON Components: Monitoring</vt:lpstr>
      <vt:lpstr>Describe changes in their lake over time</vt:lpstr>
      <vt:lpstr>Put the lake into context of the Poconos</vt:lpstr>
      <vt:lpstr>Put the lake into context of the Poconos</vt:lpstr>
      <vt:lpstr>3 PLEON Components: Citizen Science</vt:lpstr>
      <vt:lpstr>Dock or Boat-side Monitoring Station</vt:lpstr>
      <vt:lpstr>PowerPoint Presentation</vt:lpstr>
      <vt:lpstr>PLEON Today and Tomorrow</vt:lpstr>
      <vt:lpstr>What has worked well…</vt:lpstr>
      <vt:lpstr>Lessons learned…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Volunteer Lake Monitoring</dc:title>
  <dc:creator>Beth Norman</dc:creator>
  <cp:lastModifiedBy>Beth Norman</cp:lastModifiedBy>
  <cp:revision>37</cp:revision>
  <dcterms:created xsi:type="dcterms:W3CDTF">2019-04-05T14:59:00Z</dcterms:created>
  <dcterms:modified xsi:type="dcterms:W3CDTF">2019-04-08T16:12:02Z</dcterms:modified>
</cp:coreProperties>
</file>