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68" r:id="rId3"/>
    <p:sldId id="282" r:id="rId4"/>
    <p:sldId id="330" r:id="rId5"/>
    <p:sldId id="331" r:id="rId6"/>
    <p:sldId id="297" r:id="rId7"/>
    <p:sldId id="280" r:id="rId8"/>
    <p:sldId id="291" r:id="rId9"/>
    <p:sldId id="332" r:id="rId10"/>
    <p:sldId id="269" r:id="rId11"/>
    <p:sldId id="270" r:id="rId12"/>
    <p:sldId id="311" r:id="rId13"/>
    <p:sldId id="310" r:id="rId14"/>
    <p:sldId id="271" r:id="rId15"/>
    <p:sldId id="275" r:id="rId16"/>
    <p:sldId id="298" r:id="rId17"/>
    <p:sldId id="261" r:id="rId18"/>
    <p:sldId id="319" r:id="rId19"/>
    <p:sldId id="266" r:id="rId20"/>
    <p:sldId id="258" r:id="rId21"/>
    <p:sldId id="325" r:id="rId22"/>
    <p:sldId id="333" r:id="rId23"/>
    <p:sldId id="328" r:id="rId24"/>
    <p:sldId id="29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83" autoAdjust="0"/>
    <p:restoredTop sz="94660"/>
  </p:normalViewPr>
  <p:slideViewPr>
    <p:cSldViewPr snapToGrid="0" snapToObjects="1">
      <p:cViewPr>
        <p:scale>
          <a:sx n="105" d="100"/>
          <a:sy n="105" d="100"/>
        </p:scale>
        <p:origin x="-92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18F57F-18E5-1641-8BF0-D183DDD2D0FA}" type="datetimeFigureOut">
              <a:rPr lang="en-US" smtClean="0"/>
              <a:t>4/8/19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A6D6FE-C132-184E-AF56-1A0366F03219}" type="slidenum">
              <a:rPr lang="en-US" smtClean="0"/>
              <a:t>‹#›</a:t>
            </a:fld>
            <a:endParaRPr lang="en-US"/>
          </a:p>
        </p:txBody>
      </p:sp>
    </p:spTree>
    <p:extLst>
      <p:ext uri="{BB962C8B-B14F-4D97-AF65-F5344CB8AC3E}">
        <p14:creationId xmlns:p14="http://schemas.microsoft.com/office/powerpoint/2010/main" val="19030492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nca2014.globalchange.gov/report/our-changing-climate/heavy-downpours-increasing%23graphic-16693" TargetMode="External"/><Relationship Id="rId4" Type="http://schemas.openxmlformats.org/officeDocument/2006/relationships/hyperlink" Target="http://downloads.globalchange.gov/usimpacts/pdfs/climate-impacts-report.pdf"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an astounding 117 million lakes on the planet. If you put all of the shorelines together, it would stretch 250 times around the equator. In the Mid-Atlantic region, there are ~4300 named lakes according to NHD.</a:t>
            </a:r>
            <a:endParaRPr lang="en-US" dirty="0"/>
          </a:p>
        </p:txBody>
      </p:sp>
      <p:sp>
        <p:nvSpPr>
          <p:cNvPr id="4" name="Slide Number Placeholder 3"/>
          <p:cNvSpPr>
            <a:spLocks noGrp="1"/>
          </p:cNvSpPr>
          <p:nvPr>
            <p:ph type="sldNum" sz="quarter" idx="10"/>
          </p:nvPr>
        </p:nvSpPr>
        <p:spPr/>
        <p:txBody>
          <a:bodyPr/>
          <a:lstStyle/>
          <a:p>
            <a:fld id="{1E21A8B9-ABEF-5546-843E-A5BBE870D44D}" type="slidenum">
              <a:rPr lang="en-US" smtClean="0"/>
              <a:t>2</a:t>
            </a:fld>
            <a:endParaRPr lang="en-US"/>
          </a:p>
        </p:txBody>
      </p:sp>
    </p:spTree>
    <p:extLst>
      <p:ext uri="{BB962C8B-B14F-4D97-AF65-F5344CB8AC3E}">
        <p14:creationId xmlns:p14="http://schemas.microsoft.com/office/powerpoint/2010/main" val="257041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some lakes, lake temperatures are increasing</a:t>
            </a:r>
            <a:r>
              <a:rPr lang="en-US" baseline="0" dirty="0" smtClean="0"/>
              <a:t> twice as fast as air temperatures. Warming rates vary, but lakes are warming faster than oceans and air temperatures.</a:t>
            </a:r>
            <a:endParaRPr lang="en-US" dirty="0"/>
          </a:p>
        </p:txBody>
      </p:sp>
      <p:sp>
        <p:nvSpPr>
          <p:cNvPr id="4" name="Slide Number Placeholder 3"/>
          <p:cNvSpPr>
            <a:spLocks noGrp="1"/>
          </p:cNvSpPr>
          <p:nvPr>
            <p:ph type="sldNum" sz="quarter" idx="10"/>
          </p:nvPr>
        </p:nvSpPr>
        <p:spPr/>
        <p:txBody>
          <a:bodyPr/>
          <a:lstStyle/>
          <a:p>
            <a:fld id="{1E21A8B9-ABEF-5546-843E-A5BBE870D44D}" type="slidenum">
              <a:rPr lang="en-US" smtClean="0"/>
              <a:t>10</a:t>
            </a:fld>
            <a:endParaRPr lang="en-US"/>
          </a:p>
        </p:txBody>
      </p:sp>
    </p:spTree>
    <p:extLst>
      <p:ext uri="{BB962C8B-B14F-4D97-AF65-F5344CB8AC3E}">
        <p14:creationId xmlns:p14="http://schemas.microsoft.com/office/powerpoint/2010/main" val="3211321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A6D6FE-C132-184E-AF56-1A0366F03219}" type="slidenum">
              <a:rPr lang="en-US" smtClean="0"/>
              <a:t>11</a:t>
            </a:fld>
            <a:endParaRPr lang="en-US"/>
          </a:p>
        </p:txBody>
      </p:sp>
    </p:spTree>
    <p:extLst>
      <p:ext uri="{BB962C8B-B14F-4D97-AF65-F5344CB8AC3E}">
        <p14:creationId xmlns:p14="http://schemas.microsoft.com/office/powerpoint/2010/main" val="100832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figure that was presented by Erik </a:t>
            </a:r>
            <a:r>
              <a:rPr lang="en-US" dirty="0" err="1" smtClean="0"/>
              <a:t>Jeppesen</a:t>
            </a:r>
            <a:r>
              <a:rPr lang="en-US" dirty="0" smtClean="0"/>
              <a:t> at the JASM meeting in Portland, OR last year</a:t>
            </a:r>
            <a:r>
              <a:rPr lang="en-US" baseline="0" dirty="0" smtClean="0"/>
              <a:t> during a session where an American researcher presented the NCA. I was struck by how much work had been done in Europe to understand climate impacts on freshwater and the efforts scientists had made to translate what this meant for lake restoration efforts. I describe this in detail in one of my articles. The main point is that climate change is affecting the food chains in lakes, as shown in this diagram (explain).</a:t>
            </a:r>
            <a:endParaRPr lang="en-US" dirty="0"/>
          </a:p>
        </p:txBody>
      </p:sp>
      <p:sp>
        <p:nvSpPr>
          <p:cNvPr id="4" name="Slide Number Placeholder 3"/>
          <p:cNvSpPr>
            <a:spLocks noGrp="1"/>
          </p:cNvSpPr>
          <p:nvPr>
            <p:ph type="sldNum" sz="quarter" idx="10"/>
          </p:nvPr>
        </p:nvSpPr>
        <p:spPr/>
        <p:txBody>
          <a:bodyPr/>
          <a:lstStyle/>
          <a:p>
            <a:fld id="{1E21A8B9-ABEF-5546-843E-A5BBE870D44D}" type="slidenum">
              <a:rPr lang="en-US" smtClean="0"/>
              <a:t>13</a:t>
            </a:fld>
            <a:endParaRPr lang="en-US"/>
          </a:p>
        </p:txBody>
      </p:sp>
    </p:spTree>
    <p:extLst>
      <p:ext uri="{BB962C8B-B14F-4D97-AF65-F5344CB8AC3E}">
        <p14:creationId xmlns:p14="http://schemas.microsoft.com/office/powerpoint/2010/main" val="147387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One of the</a:t>
            </a:r>
            <a:r>
              <a:rPr lang="en-US" sz="1200" kern="1200" baseline="0" dirty="0" smtClean="0">
                <a:solidFill>
                  <a:schemeClr val="tx1"/>
                </a:solidFill>
                <a:effectLst/>
                <a:latin typeface="+mn-lt"/>
                <a:ea typeface="+mn-ea"/>
                <a:cs typeface="+mn-cs"/>
              </a:rPr>
              <a:t> most interesting maps: </a:t>
            </a:r>
            <a:r>
              <a:rPr lang="en-US" sz="1200" kern="1200" dirty="0" smtClean="0">
                <a:solidFill>
                  <a:schemeClr val="tx1"/>
                </a:solidFill>
                <a:effectLst/>
                <a:latin typeface="+mn-lt"/>
                <a:ea typeface="+mn-ea"/>
                <a:cs typeface="+mn-cs"/>
              </a:rPr>
              <a:t>“The Northeast has experienced a greater recent increase in extreme precipitation than any other region in the United States; between 1958 and 2010, the Northeast saw more than a 70% increase in the amount of precipitation falling in very heavy events (defined as the heaviest 1% of all daily events) (see Ch. 2: Our Changing Climate, </a:t>
            </a:r>
            <a:r>
              <a:rPr lang="en-US" sz="1200" u="sng" kern="1200" dirty="0" smtClean="0">
                <a:solidFill>
                  <a:schemeClr val="tx1"/>
                </a:solidFill>
                <a:effectLst/>
                <a:latin typeface="+mn-lt"/>
                <a:ea typeface="+mn-ea"/>
                <a:cs typeface="+mn-cs"/>
                <a:hlinkClick r:id="rId3"/>
              </a:rPr>
              <a:t>Figure 2.18</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http://nca2014.globalchange.gov/report/our-changing-climate/heavy-downpours-increasing#graphic-16693</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Caption: The map shows percent increases in the amount of precipitation falling in very heavy events (defined as the heaviest 1% of all daily events) from 1958 to 2012 for each region of the continental United States.  (Figure source: updated from Karl et al. 2009).  Karl, T. R., J. T. </a:t>
            </a:r>
            <a:r>
              <a:rPr lang="en-US" sz="1200" kern="1200" dirty="0" err="1" smtClean="0">
                <a:solidFill>
                  <a:schemeClr val="tx1"/>
                </a:solidFill>
                <a:effectLst/>
                <a:latin typeface="+mn-lt"/>
                <a:ea typeface="+mn-ea"/>
                <a:cs typeface="+mn-cs"/>
              </a:rPr>
              <a:t>Melillo</a:t>
            </a:r>
            <a:r>
              <a:rPr lang="en-US" sz="1200" kern="1200" dirty="0" smtClean="0">
                <a:solidFill>
                  <a:schemeClr val="tx1"/>
                </a:solidFill>
                <a:effectLst/>
                <a:latin typeface="+mn-lt"/>
                <a:ea typeface="+mn-ea"/>
                <a:cs typeface="+mn-cs"/>
              </a:rPr>
              <a:t>, and T. C. Peterson, 2009: </a:t>
            </a:r>
            <a:r>
              <a:rPr lang="en-US" sz="1200" i="1" kern="1200" dirty="0" smtClean="0">
                <a:solidFill>
                  <a:schemeClr val="tx1"/>
                </a:solidFill>
                <a:effectLst/>
                <a:latin typeface="+mn-lt"/>
                <a:ea typeface="+mn-ea"/>
                <a:cs typeface="+mn-cs"/>
              </a:rPr>
              <a:t>Global Climate Change Impacts in the United States</a:t>
            </a:r>
            <a:r>
              <a:rPr lang="en-US" sz="1200" kern="1200" dirty="0" smtClean="0">
                <a:solidFill>
                  <a:schemeClr val="tx1"/>
                </a:solidFill>
                <a:effectLst/>
                <a:latin typeface="+mn-lt"/>
                <a:ea typeface="+mn-ea"/>
                <a:cs typeface="+mn-cs"/>
              </a:rPr>
              <a:t>. T.R. Karl, J.T. </a:t>
            </a:r>
            <a:r>
              <a:rPr lang="en-US" sz="1200" kern="1200" dirty="0" err="1" smtClean="0">
                <a:solidFill>
                  <a:schemeClr val="tx1"/>
                </a:solidFill>
                <a:effectLst/>
                <a:latin typeface="+mn-lt"/>
                <a:ea typeface="+mn-ea"/>
                <a:cs typeface="+mn-cs"/>
              </a:rPr>
              <a:t>Melillo</a:t>
            </a:r>
            <a:r>
              <a:rPr lang="en-US" sz="1200" kern="1200" dirty="0" smtClean="0">
                <a:solidFill>
                  <a:schemeClr val="tx1"/>
                </a:solidFill>
                <a:effectLst/>
                <a:latin typeface="+mn-lt"/>
                <a:ea typeface="+mn-ea"/>
                <a:cs typeface="+mn-cs"/>
              </a:rPr>
              <a:t>, and T.C. Peterson, Eds. Cambridge University Press, 189 pp. </a:t>
            </a:r>
            <a:r>
              <a:rPr lang="en-US" sz="1200" u="sng" kern="1200" dirty="0" smtClean="0">
                <a:solidFill>
                  <a:schemeClr val="tx1"/>
                </a:solidFill>
                <a:effectLst/>
                <a:latin typeface="+mn-lt"/>
                <a:ea typeface="+mn-ea"/>
                <a:cs typeface="+mn-cs"/>
                <a:hlinkClick r:id="rId4"/>
              </a:rPr>
              <a:t>http://downloads.globalchange.gov/usimpacts/pdfs/climate-impacts-report.pdf</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E21A8B9-ABEF-5546-843E-A5BBE870D44D}" type="slidenum">
              <a:rPr lang="en-US" smtClean="0"/>
              <a:t>14</a:t>
            </a:fld>
            <a:endParaRPr lang="en-US"/>
          </a:p>
        </p:txBody>
      </p:sp>
    </p:spTree>
    <p:extLst>
      <p:ext uri="{BB962C8B-B14F-4D97-AF65-F5344CB8AC3E}">
        <p14:creationId xmlns:p14="http://schemas.microsoft.com/office/powerpoint/2010/main" val="169804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A6D6FE-C132-184E-AF56-1A0366F03219}" type="slidenum">
              <a:rPr lang="en-US" smtClean="0"/>
              <a:t>19</a:t>
            </a:fld>
            <a:endParaRPr lang="en-US"/>
          </a:p>
        </p:txBody>
      </p:sp>
    </p:spTree>
    <p:extLst>
      <p:ext uri="{BB962C8B-B14F-4D97-AF65-F5344CB8AC3E}">
        <p14:creationId xmlns:p14="http://schemas.microsoft.com/office/powerpoint/2010/main" val="328850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6C5678-EE20-4FA5-88E2-6E0BD67A2E26}" type="datetime1">
              <a:rPr lang="en-US" smtClean="0"/>
              <a:t>4/8/19</a:t>
            </a:fld>
            <a:endParaRPr lang="en-US" dirty="0"/>
          </a:p>
        </p:txBody>
      </p:sp>
      <p:sp>
        <p:nvSpPr>
          <p:cNvPr id="5" name="Footer Placeholder 4"/>
          <p:cNvSpPr>
            <a:spLocks noGrp="1"/>
          </p:cNvSpPr>
          <p:nvPr>
            <p:ph type="ftr" sz="quarter" idx="11"/>
          </p:nvPr>
        </p:nvSpPr>
        <p:spPr/>
        <p:txBody>
          <a:bodyPr/>
          <a:lstStyle/>
          <a:p>
            <a:r>
              <a:rPr lang="en-US" smtClean="0"/>
              <a:t>Footer Text</a:t>
            </a:r>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4/8/19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4/8/19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t>4/8/19</a:t>
            </a:fld>
            <a:endParaRPr lang="en-US" dirty="0"/>
          </a:p>
        </p:txBody>
      </p:sp>
      <p:sp>
        <p:nvSpPr>
          <p:cNvPr id="5" name="Footer Placeholder 4"/>
          <p:cNvSpPr>
            <a:spLocks noGrp="1"/>
          </p:cNvSpPr>
          <p:nvPr>
            <p:ph type="ftr" sz="quarter" idx="11"/>
          </p:nvPr>
        </p:nvSpPr>
        <p:spPr/>
        <p:txBody>
          <a:bodyPr/>
          <a:lstStyle/>
          <a:p>
            <a:r>
              <a:rPr lang="en-US" smtClean="0"/>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9CAEA93-55E7-4DA9-90C2-089A26EEFEC4}" type="datetime1">
              <a:rPr lang="en-US" smtClean="0"/>
              <a:t>4/8/19</a:t>
            </a:fld>
            <a:endParaRPr lang="en-US"/>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a:p>
        </p:txBody>
      </p:sp>
      <p:sp>
        <p:nvSpPr>
          <p:cNvPr id="9" name="Footer Placeholder 8"/>
          <p:cNvSpPr>
            <a:spLocks noGrp="1"/>
          </p:cNvSpPr>
          <p:nvPr>
            <p:ph type="ftr" sz="quarter" idx="12"/>
          </p:nvPr>
        </p:nvSpPr>
        <p:spPr/>
        <p:txBody>
          <a:bodyPr/>
          <a:lstStyle/>
          <a:p>
            <a:r>
              <a:rPr lang="en-US" smtClean="0"/>
              <a:t>Footer Text</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4CF3C7-6809-4F39-BD67-A75817BDDE0A}" type="datetime1">
              <a:rPr lang="en-US" smtClean="0"/>
              <a:t>4/8/19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EAEB24-CE78-465C-A726-91D0868FA48F}" type="datetime1">
              <a:rPr lang="en-US" smtClean="0"/>
              <a:t>4/8/19</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BAADF0-1749-4E8B-9691-B44A5F8C0895}" type="datetime1">
              <a:rPr lang="en-US" smtClean="0"/>
              <a:t>4/8/19</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4/8/19</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4/8/19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4/8/19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B0C4986D-6BE9-4264-908F-02DB36FD8D6C}" type="datetime1">
              <a:rPr lang="en-US" smtClean="0"/>
              <a:t>4/8/19</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r>
              <a:rPr lang="en-US" dirty="0" smtClean="0"/>
              <a:t>Footer Text</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A9B540C-44DA-4F69-89C9-7C84606640D3}"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jp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9.xml"/><Relationship Id="rId2"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5" Type="http://schemas.openxmlformats.org/officeDocument/2006/relationships/image" Target="../media/image8.jpeg"/><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gif"/><Relationship Id="rId6" Type="http://schemas.openxmlformats.org/officeDocument/2006/relationships/image" Target="../media/image13.png"/><Relationship Id="rId7" Type="http://schemas.openxmlformats.org/officeDocument/2006/relationships/image" Target="../media/image14.jpeg"/><Relationship Id="rId1" Type="http://schemas.openxmlformats.org/officeDocument/2006/relationships/slideLayout" Target="../slideLayouts/slideLayout9.xml"/><Relationship Id="rId2"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CL_2017-08-05 - 137.jpg"/>
          <p:cNvPicPr>
            <a:picLocks noChangeAspect="1"/>
          </p:cNvPicPr>
          <p:nvPr/>
        </p:nvPicPr>
        <p:blipFill rotWithShape="1">
          <a:blip r:embed="rId2">
            <a:extLst>
              <a:ext uri="{28A0092B-C50C-407E-A947-70E740481C1C}">
                <a14:useLocalDpi xmlns:a14="http://schemas.microsoft.com/office/drawing/2010/main" val="0"/>
              </a:ext>
            </a:extLst>
          </a:blip>
          <a:srcRect t="5050" b="13521"/>
          <a:stretch/>
        </p:blipFill>
        <p:spPr>
          <a:xfrm>
            <a:off x="0" y="0"/>
            <a:ext cx="9023047" cy="4885267"/>
          </a:xfrm>
          <a:prstGeom prst="rect">
            <a:avLst/>
          </a:prstGeom>
        </p:spPr>
      </p:pic>
      <p:sp>
        <p:nvSpPr>
          <p:cNvPr id="2" name="Title 1"/>
          <p:cNvSpPr>
            <a:spLocks noGrp="1"/>
          </p:cNvSpPr>
          <p:nvPr>
            <p:ph type="ctrTitle"/>
          </p:nvPr>
        </p:nvSpPr>
        <p:spPr>
          <a:xfrm>
            <a:off x="457200" y="1"/>
            <a:ext cx="8021562" cy="3568094"/>
          </a:xfrm>
        </p:spPr>
        <p:txBody>
          <a:bodyPr/>
          <a:lstStyle/>
          <a:p>
            <a:r>
              <a:rPr lang="en-US" sz="4000" dirty="0" smtClean="0"/>
              <a:t>State of the Union:</a:t>
            </a:r>
            <a:br>
              <a:rPr lang="en-US" sz="4000" dirty="0" smtClean="0"/>
            </a:br>
            <a:r>
              <a:rPr lang="en-US" sz="3200" dirty="0" smtClean="0"/>
              <a:t>is it time for a regional approach to Lake Management in the mid-</a:t>
            </a:r>
            <a:r>
              <a:rPr lang="en-US" sz="3200" dirty="0" err="1" smtClean="0"/>
              <a:t>atlantic</a:t>
            </a:r>
            <a:r>
              <a:rPr lang="en-US" sz="3200" dirty="0" smtClean="0"/>
              <a:t> region?</a:t>
            </a:r>
            <a:endParaRPr lang="en-US" sz="3200" dirty="0"/>
          </a:p>
        </p:txBody>
      </p:sp>
      <p:sp>
        <p:nvSpPr>
          <p:cNvPr id="3" name="Subtitle 2"/>
          <p:cNvSpPr>
            <a:spLocks noGrp="1"/>
          </p:cNvSpPr>
          <p:nvPr>
            <p:ph type="subTitle" idx="1"/>
          </p:nvPr>
        </p:nvSpPr>
        <p:spPr>
          <a:xfrm>
            <a:off x="457200" y="4982029"/>
            <a:ext cx="6858000" cy="914400"/>
          </a:xfrm>
        </p:spPr>
        <p:txBody>
          <a:bodyPr/>
          <a:lstStyle/>
          <a:p>
            <a:r>
              <a:rPr lang="en-US" dirty="0" smtClean="0"/>
              <a:t>Lisa Borre</a:t>
            </a:r>
          </a:p>
          <a:p>
            <a:r>
              <a:rPr lang="en-US" dirty="0" smtClean="0"/>
              <a:t>Cary institute of ecosystem studies</a:t>
            </a:r>
          </a:p>
        </p:txBody>
      </p:sp>
      <p:pic>
        <p:nvPicPr>
          <p:cNvPr id="5" name="Picture 4"/>
          <p:cNvPicPr>
            <a:picLocks noChangeAspect="1"/>
          </p:cNvPicPr>
          <p:nvPr/>
        </p:nvPicPr>
        <p:blipFill>
          <a:blip r:embed="rId3"/>
          <a:stretch>
            <a:fillRect/>
          </a:stretch>
        </p:blipFill>
        <p:spPr>
          <a:xfrm>
            <a:off x="566057" y="5896429"/>
            <a:ext cx="3639180" cy="769194"/>
          </a:xfrm>
          <a:prstGeom prst="rect">
            <a:avLst/>
          </a:prstGeom>
        </p:spPr>
      </p:pic>
    </p:spTree>
    <p:extLst>
      <p:ext uri="{BB962C8B-B14F-4D97-AF65-F5344CB8AC3E}">
        <p14:creationId xmlns:p14="http://schemas.microsoft.com/office/powerpoint/2010/main" val="41709097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Lake_temp_study_image.png"/>
          <p:cNvPicPr>
            <a:picLocks noChangeAspect="1"/>
          </p:cNvPicPr>
          <p:nvPr/>
        </p:nvPicPr>
        <p:blipFill rotWithShape="1">
          <a:blip r:embed="rId3">
            <a:extLst>
              <a:ext uri="{28A0092B-C50C-407E-A947-70E740481C1C}">
                <a14:useLocalDpi xmlns:a14="http://schemas.microsoft.com/office/drawing/2010/main" val="0"/>
              </a:ext>
            </a:extLst>
          </a:blip>
          <a:srcRect t="-945" r="1311" b="8765"/>
          <a:stretch/>
        </p:blipFill>
        <p:spPr>
          <a:xfrm>
            <a:off x="1013776" y="1366525"/>
            <a:ext cx="7065844" cy="5344193"/>
          </a:xfrm>
          <a:prstGeom prst="rect">
            <a:avLst/>
          </a:prstGeom>
        </p:spPr>
      </p:pic>
      <p:sp>
        <p:nvSpPr>
          <p:cNvPr id="3" name="TextBox 2"/>
          <p:cNvSpPr txBox="1"/>
          <p:nvPr/>
        </p:nvSpPr>
        <p:spPr>
          <a:xfrm>
            <a:off x="3614568" y="6406423"/>
            <a:ext cx="4465052" cy="338554"/>
          </a:xfrm>
          <a:prstGeom prst="rect">
            <a:avLst/>
          </a:prstGeom>
          <a:noFill/>
        </p:spPr>
        <p:txBody>
          <a:bodyPr wrap="square" rtlCol="0">
            <a:spAutoFit/>
          </a:bodyPr>
          <a:lstStyle/>
          <a:p>
            <a:pPr algn="r"/>
            <a:r>
              <a:rPr lang="en-US" sz="1600" dirty="0" smtClean="0">
                <a:solidFill>
                  <a:srgbClr val="000000"/>
                </a:solidFill>
              </a:rPr>
              <a:t>Source: O’Reilly et al. 2015</a:t>
            </a:r>
            <a:endParaRPr lang="en-US" sz="1600" dirty="0">
              <a:solidFill>
                <a:srgbClr val="000000"/>
              </a:solidFill>
            </a:endParaRPr>
          </a:p>
        </p:txBody>
      </p:sp>
      <p:sp>
        <p:nvSpPr>
          <p:cNvPr id="5" name="Title 4"/>
          <p:cNvSpPr>
            <a:spLocks noGrp="1"/>
          </p:cNvSpPr>
          <p:nvPr>
            <p:ph type="title"/>
          </p:nvPr>
        </p:nvSpPr>
        <p:spPr>
          <a:xfrm>
            <a:off x="457200" y="31766"/>
            <a:ext cx="5791200" cy="1371600"/>
          </a:xfrm>
        </p:spPr>
        <p:txBody>
          <a:bodyPr/>
          <a:lstStyle/>
          <a:p>
            <a:r>
              <a:rPr lang="en-US" dirty="0"/>
              <a:t>Lakes are warming across the globe</a:t>
            </a:r>
          </a:p>
        </p:txBody>
      </p:sp>
    </p:spTree>
    <p:extLst>
      <p:ext uri="{BB962C8B-B14F-4D97-AF65-F5344CB8AC3E}">
        <p14:creationId xmlns:p14="http://schemas.microsoft.com/office/powerpoint/2010/main" val="41089806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38697"/>
            <a:ext cx="7620000" cy="1371600"/>
          </a:xfrm>
        </p:spPr>
        <p:txBody>
          <a:bodyPr/>
          <a:lstStyle/>
          <a:p>
            <a:r>
              <a:rPr lang="en-US" dirty="0" smtClean="0"/>
              <a:t>Lake Ice </a:t>
            </a:r>
            <a:r>
              <a:rPr lang="en-US" dirty="0"/>
              <a:t>Cover Decreasing</a:t>
            </a:r>
          </a:p>
        </p:txBody>
      </p:sp>
      <p:pic>
        <p:nvPicPr>
          <p:cNvPr id="12" name="Picture Placeholder 6" descr="Water_lake_stratification_V5.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578" t="53956" r="25095" b="277"/>
          <a:stretch/>
        </p:blipFill>
        <p:spPr>
          <a:xfrm>
            <a:off x="1153326" y="1510297"/>
            <a:ext cx="7043257" cy="4738271"/>
          </a:xfrm>
        </p:spPr>
      </p:pic>
      <p:sp>
        <p:nvSpPr>
          <p:cNvPr id="13" name="TextBox 12"/>
          <p:cNvSpPr txBox="1"/>
          <p:nvPr/>
        </p:nvSpPr>
        <p:spPr>
          <a:xfrm>
            <a:off x="3374571" y="6153239"/>
            <a:ext cx="4702629" cy="307777"/>
          </a:xfrm>
          <a:prstGeom prst="rect">
            <a:avLst/>
          </a:prstGeom>
          <a:noFill/>
        </p:spPr>
        <p:txBody>
          <a:bodyPr wrap="square" rtlCol="0">
            <a:spAutoFit/>
          </a:bodyPr>
          <a:lstStyle/>
          <a:p>
            <a:pPr algn="r"/>
            <a:r>
              <a:rPr lang="en-US" sz="1400" dirty="0" smtClean="0">
                <a:solidFill>
                  <a:schemeClr val="tx2"/>
                </a:solidFill>
              </a:rPr>
              <a:t>Source: National Climate Assessment 2014</a:t>
            </a:r>
            <a:endParaRPr lang="en-US" sz="1400" dirty="0">
              <a:solidFill>
                <a:schemeClr val="tx2"/>
              </a:solidFill>
            </a:endParaRPr>
          </a:p>
        </p:txBody>
      </p:sp>
    </p:spTree>
    <p:extLst>
      <p:ext uri="{BB962C8B-B14F-4D97-AF65-F5344CB8AC3E}">
        <p14:creationId xmlns:p14="http://schemas.microsoft.com/office/powerpoint/2010/main" val="28196027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 with trees.jpg"/>
          <p:cNvPicPr>
            <a:picLocks noChangeAspect="1"/>
          </p:cNvPicPr>
          <p:nvPr/>
        </p:nvPicPr>
        <p:blipFill rotWithShape="1">
          <a:blip r:embed="rId2">
            <a:extLst>
              <a:ext uri="{28A0092B-C50C-407E-A947-70E740481C1C}">
                <a14:useLocalDpi xmlns:a14="http://schemas.microsoft.com/office/drawing/2010/main" val="0"/>
              </a:ext>
            </a:extLst>
          </a:blip>
          <a:srcRect l="4582" r="6942"/>
          <a:stretch/>
        </p:blipFill>
        <p:spPr>
          <a:xfrm>
            <a:off x="-87452" y="0"/>
            <a:ext cx="9086309" cy="6858000"/>
          </a:xfrm>
          <a:prstGeom prst="rect">
            <a:avLst/>
          </a:prstGeom>
        </p:spPr>
      </p:pic>
      <p:sp>
        <p:nvSpPr>
          <p:cNvPr id="2" name="Title 1"/>
          <p:cNvSpPr>
            <a:spLocks noGrp="1"/>
          </p:cNvSpPr>
          <p:nvPr>
            <p:ph type="title"/>
          </p:nvPr>
        </p:nvSpPr>
        <p:spPr>
          <a:xfrm>
            <a:off x="641245" y="183763"/>
            <a:ext cx="7869324" cy="566738"/>
          </a:xfrm>
        </p:spPr>
        <p:txBody>
          <a:bodyPr>
            <a:noAutofit/>
          </a:bodyPr>
          <a:lstStyle/>
          <a:p>
            <a:r>
              <a:rPr lang="en-US" sz="3600" dirty="0" smtClean="0">
                <a:solidFill>
                  <a:srgbClr val="FFFFFF"/>
                </a:solidFill>
              </a:rPr>
              <a:t>Changes in Lake Stratification</a:t>
            </a:r>
            <a:endParaRPr lang="en-US" sz="3600" dirty="0">
              <a:solidFill>
                <a:srgbClr val="FFFFFF"/>
              </a:solidFill>
            </a:endParaRPr>
          </a:p>
        </p:txBody>
      </p:sp>
      <p:pic>
        <p:nvPicPr>
          <p:cNvPr id="5" name="Picture Placeholder 4" descr="Pages from StateOfTheLake2012-2.psd"/>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10" b="476"/>
          <a:stretch/>
        </p:blipFill>
        <p:spPr>
          <a:xfrm>
            <a:off x="1705818" y="1519907"/>
            <a:ext cx="5394087" cy="3990583"/>
          </a:xfrm>
        </p:spPr>
      </p:pic>
      <p:sp>
        <p:nvSpPr>
          <p:cNvPr id="4" name="Text Placeholder 3"/>
          <p:cNvSpPr>
            <a:spLocks noGrp="1"/>
          </p:cNvSpPr>
          <p:nvPr>
            <p:ph type="body" sz="half" idx="2"/>
          </p:nvPr>
        </p:nvSpPr>
        <p:spPr>
          <a:xfrm>
            <a:off x="641245" y="5721604"/>
            <a:ext cx="7869324" cy="804862"/>
          </a:xfrm>
        </p:spPr>
        <p:txBody>
          <a:bodyPr>
            <a:normAutofit/>
          </a:bodyPr>
          <a:lstStyle/>
          <a:p>
            <a:r>
              <a:rPr lang="en-US" sz="2000" dirty="0" smtClean="0">
                <a:solidFill>
                  <a:srgbClr val="FFFFFF"/>
                </a:solidFill>
              </a:rPr>
              <a:t>Lake Tahoe: Warming lake temperatures mean a longer “growing season” for aquatic plants.</a:t>
            </a:r>
            <a:endParaRPr lang="en-US" sz="2000" dirty="0">
              <a:solidFill>
                <a:srgbClr val="FFFFFF"/>
              </a:solidFill>
            </a:endParaRPr>
          </a:p>
        </p:txBody>
      </p:sp>
      <p:sp>
        <p:nvSpPr>
          <p:cNvPr id="6" name="TextBox 5"/>
          <p:cNvSpPr txBox="1"/>
          <p:nvPr/>
        </p:nvSpPr>
        <p:spPr>
          <a:xfrm>
            <a:off x="4400401" y="6303245"/>
            <a:ext cx="4598456" cy="369332"/>
          </a:xfrm>
          <a:prstGeom prst="rect">
            <a:avLst/>
          </a:prstGeom>
          <a:noFill/>
        </p:spPr>
        <p:txBody>
          <a:bodyPr wrap="square" rtlCol="0">
            <a:spAutoFit/>
          </a:bodyPr>
          <a:lstStyle/>
          <a:p>
            <a:pPr algn="r"/>
            <a:r>
              <a:rPr lang="en-US" dirty="0" smtClean="0">
                <a:solidFill>
                  <a:schemeClr val="bg1"/>
                </a:solidFill>
              </a:rPr>
              <a:t>Source: State of Lake Tahoe 2012</a:t>
            </a:r>
            <a:endParaRPr lang="en-US" dirty="0">
              <a:solidFill>
                <a:schemeClr val="bg1"/>
              </a:solidFill>
            </a:endParaRPr>
          </a:p>
        </p:txBody>
      </p:sp>
    </p:spTree>
    <p:extLst>
      <p:ext uri="{BB962C8B-B14F-4D97-AF65-F5344CB8AC3E}">
        <p14:creationId xmlns:p14="http://schemas.microsoft.com/office/powerpoint/2010/main" val="31991121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375"/>
            <a:ext cx="8229600" cy="1143000"/>
          </a:xfrm>
        </p:spPr>
        <p:txBody>
          <a:bodyPr>
            <a:normAutofit fontScale="90000"/>
          </a:bodyPr>
          <a:lstStyle/>
          <a:p>
            <a:r>
              <a:rPr lang="en-US" sz="3600" dirty="0" smtClean="0">
                <a:solidFill>
                  <a:srgbClr val="FFFFFF"/>
                </a:solidFill>
              </a:rPr>
              <a:t>Effects on Fisheries and Food Web</a:t>
            </a:r>
            <a:endParaRPr lang="en-US" sz="3600" dirty="0">
              <a:solidFill>
                <a:srgbClr val="FFFFFF"/>
              </a:solidFill>
            </a:endParaRPr>
          </a:p>
        </p:txBody>
      </p:sp>
      <p:pic>
        <p:nvPicPr>
          <p:cNvPr id="5" name="Picture 4" descr="Danish lake effects of climate change.jpg"/>
          <p:cNvPicPr>
            <a:picLocks noChangeAspect="1"/>
          </p:cNvPicPr>
          <p:nvPr/>
        </p:nvPicPr>
        <p:blipFill rotWithShape="1">
          <a:blip r:embed="rId3">
            <a:extLst>
              <a:ext uri="{28A0092B-C50C-407E-A947-70E740481C1C}">
                <a14:useLocalDpi xmlns:a14="http://schemas.microsoft.com/office/drawing/2010/main" val="0"/>
              </a:ext>
            </a:extLst>
          </a:blip>
          <a:srcRect l="1006" r="995"/>
          <a:stretch/>
        </p:blipFill>
        <p:spPr>
          <a:xfrm>
            <a:off x="0" y="1"/>
            <a:ext cx="9096482" cy="6876940"/>
          </a:xfrm>
          <a:prstGeom prst="rect">
            <a:avLst/>
          </a:prstGeom>
        </p:spPr>
      </p:pic>
      <p:sp>
        <p:nvSpPr>
          <p:cNvPr id="6" name="TextBox 5"/>
          <p:cNvSpPr txBox="1"/>
          <p:nvPr/>
        </p:nvSpPr>
        <p:spPr>
          <a:xfrm>
            <a:off x="5623471" y="6417748"/>
            <a:ext cx="3370699" cy="369332"/>
          </a:xfrm>
          <a:prstGeom prst="rect">
            <a:avLst/>
          </a:prstGeom>
          <a:noFill/>
        </p:spPr>
        <p:txBody>
          <a:bodyPr wrap="square" rtlCol="0">
            <a:spAutoFit/>
          </a:bodyPr>
          <a:lstStyle/>
          <a:p>
            <a:pPr algn="r"/>
            <a:r>
              <a:rPr lang="en-US" dirty="0" smtClean="0"/>
              <a:t>Source: E. </a:t>
            </a:r>
            <a:r>
              <a:rPr lang="en-US" dirty="0" err="1" smtClean="0"/>
              <a:t>Jeppeson</a:t>
            </a:r>
            <a:endParaRPr lang="en-US" dirty="0"/>
          </a:p>
        </p:txBody>
      </p:sp>
    </p:spTree>
    <p:extLst>
      <p:ext uri="{BB962C8B-B14F-4D97-AF65-F5344CB8AC3E}">
        <p14:creationId xmlns:p14="http://schemas.microsoft.com/office/powerpoint/2010/main" val="22882659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
            <a:ext cx="5791200" cy="1371600"/>
          </a:xfrm>
        </p:spPr>
        <p:txBody>
          <a:bodyPr>
            <a:noAutofit/>
          </a:bodyPr>
          <a:lstStyle/>
          <a:p>
            <a:r>
              <a:rPr lang="en-US" dirty="0">
                <a:solidFill>
                  <a:srgbClr val="6D6D6D"/>
                </a:solidFill>
              </a:rPr>
              <a:t>Rainstorms Intensifying</a:t>
            </a:r>
          </a:p>
        </p:txBody>
      </p:sp>
      <p:pic>
        <p:nvPicPr>
          <p:cNvPr id="6" name="Picture Placeholder 5" descr="CS_very-heavy-precip_V8-1.png"/>
          <p:cNvPicPr>
            <a:picLocks noGrp="1" noChangeAspect="1"/>
          </p:cNvPicPr>
          <p:nvPr>
            <p:ph type="pic" idx="4294967295"/>
          </p:nvPr>
        </p:nvPicPr>
        <p:blipFill rotWithShape="1">
          <a:blip r:embed="rId3" cstate="print">
            <a:extLst>
              <a:ext uri="{28A0092B-C50C-407E-A947-70E740481C1C}">
                <a14:useLocalDpi xmlns:a14="http://schemas.microsoft.com/office/drawing/2010/main" val="0"/>
              </a:ext>
            </a:extLst>
          </a:blip>
          <a:srcRect l="8553" r="142" b="1557"/>
          <a:stretch/>
        </p:blipFill>
        <p:spPr>
          <a:xfrm>
            <a:off x="907143" y="1350963"/>
            <a:ext cx="6712857" cy="5108754"/>
          </a:xfrm>
        </p:spPr>
      </p:pic>
      <p:sp>
        <p:nvSpPr>
          <p:cNvPr id="8" name="TextBox 7"/>
          <p:cNvSpPr txBox="1"/>
          <p:nvPr/>
        </p:nvSpPr>
        <p:spPr>
          <a:xfrm>
            <a:off x="5745237" y="5876430"/>
            <a:ext cx="2419047" cy="523220"/>
          </a:xfrm>
          <a:prstGeom prst="rect">
            <a:avLst/>
          </a:prstGeom>
          <a:noFill/>
        </p:spPr>
        <p:txBody>
          <a:bodyPr wrap="square" rtlCol="0">
            <a:spAutoFit/>
          </a:bodyPr>
          <a:lstStyle/>
          <a:p>
            <a:r>
              <a:rPr lang="en-US" sz="1400" dirty="0" smtClean="0"/>
              <a:t>Source: National Climate Assessment 2014</a:t>
            </a:r>
            <a:endParaRPr lang="en-US" sz="1400" dirty="0"/>
          </a:p>
        </p:txBody>
      </p:sp>
      <p:sp>
        <p:nvSpPr>
          <p:cNvPr id="2" name="TextBox 1"/>
          <p:cNvSpPr txBox="1"/>
          <p:nvPr/>
        </p:nvSpPr>
        <p:spPr>
          <a:xfrm>
            <a:off x="2662613" y="1683188"/>
            <a:ext cx="2615505" cy="369332"/>
          </a:xfrm>
          <a:prstGeom prst="rect">
            <a:avLst/>
          </a:prstGeom>
          <a:noFill/>
        </p:spPr>
        <p:txBody>
          <a:bodyPr wrap="square" rtlCol="0">
            <a:spAutoFit/>
          </a:bodyPr>
          <a:lstStyle/>
          <a:p>
            <a:pPr algn="ctr"/>
            <a:r>
              <a:rPr lang="en-US" b="1" dirty="0" smtClean="0"/>
              <a:t>1958-2010</a:t>
            </a:r>
            <a:endParaRPr lang="en-US" b="1" dirty="0"/>
          </a:p>
        </p:txBody>
      </p:sp>
    </p:spTree>
    <p:extLst>
      <p:ext uri="{BB962C8B-B14F-4D97-AF65-F5344CB8AC3E}">
        <p14:creationId xmlns:p14="http://schemas.microsoft.com/office/powerpoint/2010/main" val="30505722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smtClean="0"/>
              <a:t>Pawn Run cover after heavy rains in August 2017</a:t>
            </a:r>
            <a:endParaRPr lang="en-US" dirty="0"/>
          </a:p>
        </p:txBody>
      </p:sp>
      <p:sp>
        <p:nvSpPr>
          <p:cNvPr id="4" name="Title 3"/>
          <p:cNvSpPr>
            <a:spLocks noGrp="1"/>
          </p:cNvSpPr>
          <p:nvPr>
            <p:ph type="title"/>
          </p:nvPr>
        </p:nvSpPr>
        <p:spPr/>
        <p:txBody>
          <a:bodyPr>
            <a:normAutofit/>
          </a:bodyPr>
          <a:lstStyle/>
          <a:p>
            <a:r>
              <a:rPr lang="en-US" dirty="0"/>
              <a:t>Deep Creek Lake, </a:t>
            </a:r>
            <a:r>
              <a:rPr lang="en-US" dirty="0" smtClean="0"/>
              <a:t>MD</a:t>
            </a:r>
            <a:endParaRPr lang="en-US" dirty="0"/>
          </a:p>
        </p:txBody>
      </p:sp>
      <p:pic>
        <p:nvPicPr>
          <p:cNvPr id="5" name="Picture Placeholder 4" descr="DCL_2017-08-05 - 20.jpg"/>
          <p:cNvPicPr>
            <a:picLocks noGrp="1" noChangeAspect="1"/>
          </p:cNvPicPr>
          <p:nvPr>
            <p:ph type="pic" idx="1"/>
          </p:nvPr>
        </p:nvPicPr>
        <p:blipFill>
          <a:blip r:embed="rId2">
            <a:extLst>
              <a:ext uri="{28A0092B-C50C-407E-A947-70E740481C1C}">
                <a14:useLocalDpi xmlns:a14="http://schemas.microsoft.com/office/drawing/2010/main" val="0"/>
              </a:ext>
            </a:extLst>
          </a:blip>
          <a:srcRect t="9509" b="9509"/>
          <a:stretch>
            <a:fillRect/>
          </a:stretch>
        </p:blipFill>
        <p:spPr>
          <a:prstGeom prst="rect">
            <a:avLst/>
          </a:prstGeom>
        </p:spPr>
      </p:pic>
      <p:sp>
        <p:nvSpPr>
          <p:cNvPr id="6" name="TextBox 5"/>
          <p:cNvSpPr txBox="1"/>
          <p:nvPr/>
        </p:nvSpPr>
        <p:spPr>
          <a:xfrm>
            <a:off x="6700762" y="4799111"/>
            <a:ext cx="2298095" cy="307777"/>
          </a:xfrm>
          <a:prstGeom prst="rect">
            <a:avLst/>
          </a:prstGeom>
          <a:noFill/>
        </p:spPr>
        <p:txBody>
          <a:bodyPr wrap="square" rtlCol="0">
            <a:spAutoFit/>
          </a:bodyPr>
          <a:lstStyle/>
          <a:p>
            <a:pPr algn="r"/>
            <a:r>
              <a:rPr lang="en-US" sz="1400" dirty="0" smtClean="0">
                <a:solidFill>
                  <a:schemeClr val="tx2"/>
                </a:solidFill>
              </a:rPr>
              <a:t>Photo: Lisa Borre</a:t>
            </a:r>
          </a:p>
        </p:txBody>
      </p:sp>
    </p:spTree>
    <p:extLst>
      <p:ext uri="{BB962C8B-B14F-4D97-AF65-F5344CB8AC3E}">
        <p14:creationId xmlns:p14="http://schemas.microsoft.com/office/powerpoint/2010/main" val="40959775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57200" y="6064551"/>
            <a:ext cx="8153400" cy="551543"/>
          </a:xfrm>
        </p:spPr>
        <p:txBody>
          <a:bodyPr>
            <a:normAutofit lnSpcReduction="10000"/>
          </a:bodyPr>
          <a:lstStyle/>
          <a:p>
            <a:r>
              <a:rPr lang="en-US" dirty="0" smtClean="0"/>
              <a:t>Not only is Lake Erie plagued with cyanobacteria blooms again, but oligotrophic (clear water) lakes, like Lake Sunapee in NH, are experiencing blooms.</a:t>
            </a:r>
            <a:endParaRPr lang="en-US" dirty="0"/>
          </a:p>
        </p:txBody>
      </p:sp>
      <p:sp>
        <p:nvSpPr>
          <p:cNvPr id="4" name="Title 3"/>
          <p:cNvSpPr>
            <a:spLocks noGrp="1"/>
          </p:cNvSpPr>
          <p:nvPr>
            <p:ph type="title"/>
          </p:nvPr>
        </p:nvSpPr>
        <p:spPr>
          <a:xfrm>
            <a:off x="457200" y="5094793"/>
            <a:ext cx="8153400" cy="762000"/>
          </a:xfrm>
        </p:spPr>
        <p:txBody>
          <a:bodyPr>
            <a:normAutofit fontScale="90000"/>
          </a:bodyPr>
          <a:lstStyle/>
          <a:p>
            <a:r>
              <a:rPr lang="en-US" dirty="0"/>
              <a:t>Harmful </a:t>
            </a:r>
            <a:r>
              <a:rPr lang="en-US" dirty="0" err="1" smtClean="0"/>
              <a:t>algaL</a:t>
            </a:r>
            <a:r>
              <a:rPr lang="en-US" dirty="0" smtClean="0"/>
              <a:t> Blooms</a:t>
            </a:r>
            <a:br>
              <a:rPr lang="en-US" dirty="0" smtClean="0"/>
            </a:br>
            <a:r>
              <a:rPr lang="en-US" dirty="0" smtClean="0"/>
              <a:t>becoming more common</a:t>
            </a:r>
            <a:endParaRPr lang="en-US" dirty="0"/>
          </a:p>
        </p:txBody>
      </p:sp>
      <p:pic>
        <p:nvPicPr>
          <p:cNvPr id="5" name="Content Placeholder 4" descr="72092_1600x1200-wallpaper-cb1383944296.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67" r="-148"/>
          <a:stretch/>
        </p:blipFill>
        <p:spPr>
          <a:xfrm>
            <a:off x="2503715" y="0"/>
            <a:ext cx="6495142" cy="4846320"/>
          </a:xfrm>
          <a:prstGeom prst="rect">
            <a:avLst/>
          </a:prstGeom>
        </p:spPr>
      </p:pic>
      <p:pic>
        <p:nvPicPr>
          <p:cNvPr id="6" name="Picture 5" descr="nwf toxic algae report 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2503713" cy="3154226"/>
          </a:xfrm>
          <a:prstGeom prst="rect">
            <a:avLst/>
          </a:prstGeom>
        </p:spPr>
      </p:pic>
      <p:sp>
        <p:nvSpPr>
          <p:cNvPr id="8" name="TextBox 7"/>
          <p:cNvSpPr txBox="1"/>
          <p:nvPr/>
        </p:nvSpPr>
        <p:spPr>
          <a:xfrm>
            <a:off x="6700762" y="4799111"/>
            <a:ext cx="2298095" cy="307777"/>
          </a:xfrm>
          <a:prstGeom prst="rect">
            <a:avLst/>
          </a:prstGeom>
          <a:noFill/>
        </p:spPr>
        <p:txBody>
          <a:bodyPr wrap="square" rtlCol="0">
            <a:spAutoFit/>
          </a:bodyPr>
          <a:lstStyle/>
          <a:p>
            <a:pPr algn="r"/>
            <a:r>
              <a:rPr lang="en-US" sz="1400" dirty="0" smtClean="0">
                <a:solidFill>
                  <a:schemeClr val="tx2"/>
                </a:solidFill>
              </a:rPr>
              <a:t>Photo: Peter </a:t>
            </a:r>
            <a:r>
              <a:rPr lang="en-US" sz="1400" dirty="0" err="1" smtClean="0">
                <a:solidFill>
                  <a:schemeClr val="tx2"/>
                </a:solidFill>
              </a:rPr>
              <a:t>Essick</a:t>
            </a:r>
            <a:endParaRPr lang="en-US" sz="1400" dirty="0">
              <a:solidFill>
                <a:schemeClr val="tx2"/>
              </a:solidFill>
            </a:endParaRPr>
          </a:p>
        </p:txBody>
      </p:sp>
      <p:pic>
        <p:nvPicPr>
          <p:cNvPr id="10" name="Picture 7" descr="P1410553.jpg                                                   008348D0Macintosh HD                   7C262D46:"/>
          <p:cNvPicPr>
            <a:picLocks noChangeAspect="1" noChangeArrowheads="1"/>
          </p:cNvPicPr>
          <p:nvPr/>
        </p:nvPicPr>
        <p:blipFill rotWithShape="1">
          <a:blip r:embed="rId4">
            <a:extLst>
              <a:ext uri="{28A0092B-C50C-407E-A947-70E740481C1C}">
                <a14:useLocalDpi xmlns:a14="http://schemas.microsoft.com/office/drawing/2010/main" val="0"/>
              </a:ext>
            </a:extLst>
          </a:blip>
          <a:srcRect t="5940" b="4157"/>
          <a:stretch/>
        </p:blipFill>
        <p:spPr bwMode="auto">
          <a:xfrm>
            <a:off x="2" y="3159034"/>
            <a:ext cx="2503715" cy="168728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4818259"/>
            <a:ext cx="1971087" cy="307777"/>
          </a:xfrm>
          <a:prstGeom prst="rect">
            <a:avLst/>
          </a:prstGeom>
          <a:noFill/>
        </p:spPr>
        <p:txBody>
          <a:bodyPr wrap="none" rtlCol="0">
            <a:spAutoFit/>
          </a:bodyPr>
          <a:lstStyle/>
          <a:p>
            <a:r>
              <a:rPr lang="en-US" sz="1400" dirty="0" smtClean="0">
                <a:solidFill>
                  <a:schemeClr val="tx2"/>
                </a:solidFill>
              </a:rPr>
              <a:t>Photo: Midge </a:t>
            </a:r>
            <a:r>
              <a:rPr lang="en-US" sz="1400" dirty="0" err="1" smtClean="0">
                <a:solidFill>
                  <a:schemeClr val="tx2"/>
                </a:solidFill>
              </a:rPr>
              <a:t>Eliassen</a:t>
            </a:r>
            <a:endParaRPr lang="en-US" sz="1400" dirty="0">
              <a:solidFill>
                <a:schemeClr val="tx2"/>
              </a:solidFill>
            </a:endParaRPr>
          </a:p>
        </p:txBody>
      </p:sp>
    </p:spTree>
    <p:extLst>
      <p:ext uri="{BB962C8B-B14F-4D97-AF65-F5344CB8AC3E}">
        <p14:creationId xmlns:p14="http://schemas.microsoft.com/office/powerpoint/2010/main" val="2729486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600110-R1-042-19A.jpg"/>
          <p:cNvPicPr>
            <a:picLocks noChangeAspect="1"/>
          </p:cNvPicPr>
          <p:nvPr/>
        </p:nvPicPr>
        <p:blipFill rotWithShape="1">
          <a:blip r:embed="rId2">
            <a:extLst>
              <a:ext uri="{28A0092B-C50C-407E-A947-70E740481C1C}">
                <a14:useLocalDpi xmlns:a14="http://schemas.microsoft.com/office/drawing/2010/main" val="0"/>
              </a:ext>
            </a:extLst>
          </a:blip>
          <a:srcRect l="2500" r="12719" b="-821"/>
          <a:stretch/>
        </p:blipFill>
        <p:spPr>
          <a:xfrm>
            <a:off x="0" y="1"/>
            <a:ext cx="9027384" cy="7003142"/>
          </a:xfrm>
          <a:prstGeom prst="rect">
            <a:avLst/>
          </a:prstGeom>
        </p:spPr>
      </p:pic>
      <p:sp>
        <p:nvSpPr>
          <p:cNvPr id="2" name="Title 1"/>
          <p:cNvSpPr>
            <a:spLocks noGrp="1"/>
          </p:cNvSpPr>
          <p:nvPr>
            <p:ph type="title"/>
          </p:nvPr>
        </p:nvSpPr>
        <p:spPr/>
        <p:txBody>
          <a:bodyPr/>
          <a:lstStyle/>
          <a:p>
            <a:r>
              <a:rPr lang="en-US" sz="6000" dirty="0" smtClean="0"/>
              <a:t>Opportunities for action</a:t>
            </a:r>
            <a:r>
              <a:rPr lang="en-US" dirty="0" smtClean="0"/>
              <a:t/>
            </a:r>
            <a:br>
              <a:rPr lang="en-US" dirty="0" smtClean="0"/>
            </a:br>
            <a:endParaRPr lang="en-US" dirty="0"/>
          </a:p>
        </p:txBody>
      </p:sp>
      <p:sp>
        <p:nvSpPr>
          <p:cNvPr id="3" name="Text Placeholder 2"/>
          <p:cNvSpPr>
            <a:spLocks noGrp="1"/>
          </p:cNvSpPr>
          <p:nvPr>
            <p:ph type="body" idx="1"/>
          </p:nvPr>
        </p:nvSpPr>
        <p:spPr/>
        <p:txBody>
          <a:bodyPr/>
          <a:lstStyle/>
          <a:p>
            <a:r>
              <a:rPr lang="en-US" dirty="0" smtClean="0"/>
              <a:t>Local and regional</a:t>
            </a:r>
            <a:endParaRPr lang="en-US" dirty="0"/>
          </a:p>
        </p:txBody>
      </p:sp>
      <p:sp>
        <p:nvSpPr>
          <p:cNvPr id="5" name="TextBox 4"/>
          <p:cNvSpPr txBox="1"/>
          <p:nvPr/>
        </p:nvSpPr>
        <p:spPr>
          <a:xfrm>
            <a:off x="5588000" y="6265334"/>
            <a:ext cx="3314095" cy="369332"/>
          </a:xfrm>
          <a:prstGeom prst="rect">
            <a:avLst/>
          </a:prstGeom>
          <a:noFill/>
        </p:spPr>
        <p:txBody>
          <a:bodyPr wrap="square" rtlCol="0">
            <a:spAutoFit/>
          </a:bodyPr>
          <a:lstStyle/>
          <a:p>
            <a:pPr algn="r"/>
            <a:r>
              <a:rPr lang="en-US" dirty="0" smtClean="0">
                <a:solidFill>
                  <a:schemeClr val="bg1"/>
                </a:solidFill>
              </a:rPr>
              <a:t>Lake </a:t>
            </a:r>
            <a:r>
              <a:rPr lang="en-US" dirty="0" err="1" smtClean="0">
                <a:solidFill>
                  <a:schemeClr val="bg1"/>
                </a:solidFill>
              </a:rPr>
              <a:t>Issyk-kul</a:t>
            </a:r>
            <a:r>
              <a:rPr lang="en-US" dirty="0" smtClean="0">
                <a:solidFill>
                  <a:schemeClr val="bg1"/>
                </a:solidFill>
              </a:rPr>
              <a:t>, </a:t>
            </a:r>
            <a:r>
              <a:rPr lang="en-US" dirty="0" err="1" smtClean="0">
                <a:solidFill>
                  <a:schemeClr val="bg1"/>
                </a:solidFill>
              </a:rPr>
              <a:t>Kyrgystan</a:t>
            </a:r>
            <a:endParaRPr lang="en-US" dirty="0">
              <a:solidFill>
                <a:schemeClr val="bg1"/>
              </a:solidFill>
            </a:endParaRPr>
          </a:p>
        </p:txBody>
      </p:sp>
    </p:spTree>
    <p:extLst>
      <p:ext uri="{BB962C8B-B14F-4D97-AF65-F5344CB8AC3E}">
        <p14:creationId xmlns:p14="http://schemas.microsoft.com/office/powerpoint/2010/main" val="17289296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hoe_secchi_disk_measure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459" y="0"/>
            <a:ext cx="5150734" cy="6858000"/>
          </a:xfrm>
          <a:prstGeom prst="rect">
            <a:avLst/>
          </a:prstGeom>
        </p:spPr>
      </p:pic>
      <p:sp>
        <p:nvSpPr>
          <p:cNvPr id="5" name="Text Placeholder 4"/>
          <p:cNvSpPr>
            <a:spLocks noGrp="1"/>
          </p:cNvSpPr>
          <p:nvPr>
            <p:ph type="body" sz="half" idx="2"/>
          </p:nvPr>
        </p:nvSpPr>
        <p:spPr/>
        <p:txBody>
          <a:bodyPr/>
          <a:lstStyle/>
          <a:p>
            <a:r>
              <a:rPr lang="en-US" dirty="0">
                <a:solidFill>
                  <a:srgbClr val="9BBB59"/>
                </a:solidFill>
              </a:rPr>
              <a:t>Tahoe Management Response:</a:t>
            </a:r>
            <a:endParaRPr lang="en-US" dirty="0"/>
          </a:p>
          <a:p>
            <a:pPr marL="342900" indent="-342900">
              <a:buFont typeface="Arial"/>
              <a:buChar char="•"/>
            </a:pPr>
            <a:r>
              <a:rPr lang="en-US" dirty="0"/>
              <a:t>Lake managers acknowledge climate change as major driver</a:t>
            </a:r>
          </a:p>
          <a:p>
            <a:pPr marL="342900" indent="-342900">
              <a:buFont typeface="Arial"/>
              <a:buChar char="•"/>
            </a:pPr>
            <a:r>
              <a:rPr lang="en-US" dirty="0"/>
              <a:t>Continued focus on nutrient and sediment reduction </a:t>
            </a:r>
            <a:r>
              <a:rPr lang="en-US" dirty="0" smtClean="0"/>
              <a:t>and watershed best management practices to </a:t>
            </a:r>
            <a:r>
              <a:rPr lang="en-US" dirty="0"/>
              <a:t>increase </a:t>
            </a:r>
            <a:r>
              <a:rPr lang="en-US" dirty="0" smtClean="0"/>
              <a:t>the lake’s </a:t>
            </a:r>
            <a:r>
              <a:rPr lang="en-US" dirty="0"/>
              <a:t>resilience</a:t>
            </a:r>
          </a:p>
          <a:p>
            <a:pPr marL="342900" indent="-342900">
              <a:buFont typeface="Arial"/>
              <a:buChar char="•"/>
            </a:pPr>
            <a:r>
              <a:rPr lang="en-US" dirty="0"/>
              <a:t>Keep Tahoe Blue</a:t>
            </a:r>
            <a:r>
              <a:rPr lang="en-US" dirty="0" smtClean="0"/>
              <a:t>!</a:t>
            </a:r>
            <a:endParaRPr lang="en-US" dirty="0"/>
          </a:p>
        </p:txBody>
      </p:sp>
      <p:sp>
        <p:nvSpPr>
          <p:cNvPr id="4" name="Title 3"/>
          <p:cNvSpPr>
            <a:spLocks noGrp="1"/>
          </p:cNvSpPr>
          <p:nvPr>
            <p:ph type="title"/>
          </p:nvPr>
        </p:nvSpPr>
        <p:spPr/>
        <p:txBody>
          <a:bodyPr/>
          <a:lstStyle/>
          <a:p>
            <a:r>
              <a:rPr lang="en-US" dirty="0" smtClean="0"/>
              <a:t>Build Resilience of Lake Ecosystems</a:t>
            </a:r>
            <a:endParaRPr lang="en-US" dirty="0"/>
          </a:p>
        </p:txBody>
      </p:sp>
    </p:spTree>
    <p:extLst>
      <p:ext uri="{BB962C8B-B14F-4D97-AF65-F5344CB8AC3E}">
        <p14:creationId xmlns:p14="http://schemas.microsoft.com/office/powerpoint/2010/main" val="29133752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19670"/>
            <a:ext cx="7948991" cy="1371600"/>
          </a:xfrm>
        </p:spPr>
        <p:txBody>
          <a:bodyPr>
            <a:normAutofit/>
          </a:bodyPr>
          <a:lstStyle/>
          <a:p>
            <a:r>
              <a:rPr lang="en-US" dirty="0" smtClean="0"/>
              <a:t>Protect and Restore</a:t>
            </a:r>
            <a:br>
              <a:rPr lang="en-US" dirty="0" smtClean="0"/>
            </a:br>
            <a:r>
              <a:rPr lang="en-US" dirty="0" smtClean="0"/>
              <a:t>Riparian areas, shorelines</a:t>
            </a:r>
            <a:endParaRPr lang="en-US" dirty="0"/>
          </a:p>
        </p:txBody>
      </p:sp>
      <p:pic>
        <p:nvPicPr>
          <p:cNvPr id="11" name="Content Placeholder 10" descr="PA278888_alderbrook_WMI.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0946" r="6495"/>
          <a:stretch/>
        </p:blipFill>
        <p:spPr>
          <a:xfrm>
            <a:off x="4012290" y="1391270"/>
            <a:ext cx="4983237" cy="4525963"/>
          </a:xfrm>
        </p:spPr>
      </p:pic>
      <p:pic>
        <p:nvPicPr>
          <p:cNvPr id="10" name="Content Placeholder 9" descr="PA278886_alderbrook_WMI.JPG"/>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t="-904" b="-1002"/>
          <a:stretch/>
        </p:blipFill>
        <p:spPr>
          <a:xfrm rot="16200000">
            <a:off x="20145" y="1925088"/>
            <a:ext cx="4525962" cy="3458327"/>
          </a:xfrm>
        </p:spPr>
      </p:pic>
      <p:sp>
        <p:nvSpPr>
          <p:cNvPr id="12" name="TextBox 11"/>
          <p:cNvSpPr txBox="1"/>
          <p:nvPr/>
        </p:nvSpPr>
        <p:spPr>
          <a:xfrm>
            <a:off x="6007260" y="5614331"/>
            <a:ext cx="2988267" cy="307777"/>
          </a:xfrm>
          <a:prstGeom prst="rect">
            <a:avLst/>
          </a:prstGeom>
          <a:noFill/>
        </p:spPr>
        <p:txBody>
          <a:bodyPr wrap="square" rtlCol="0">
            <a:spAutoFit/>
          </a:bodyPr>
          <a:lstStyle/>
          <a:p>
            <a:pPr algn="r"/>
            <a:r>
              <a:rPr lang="en-US" sz="1400" dirty="0" smtClean="0">
                <a:solidFill>
                  <a:schemeClr val="bg1"/>
                </a:solidFill>
              </a:rPr>
              <a:t>Photos courtesy of LCBP</a:t>
            </a:r>
            <a:endParaRPr lang="en-US" sz="1400" dirty="0">
              <a:solidFill>
                <a:schemeClr val="bg1"/>
              </a:solidFill>
            </a:endParaRPr>
          </a:p>
        </p:txBody>
      </p:sp>
      <p:sp>
        <p:nvSpPr>
          <p:cNvPr id="13" name="Text Placeholder 6"/>
          <p:cNvSpPr txBox="1">
            <a:spLocks/>
          </p:cNvSpPr>
          <p:nvPr/>
        </p:nvSpPr>
        <p:spPr>
          <a:xfrm>
            <a:off x="566299" y="5936865"/>
            <a:ext cx="8429228" cy="77865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8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9pPr>
          </a:lstStyle>
          <a:p>
            <a:endParaRPr lang="en-US" dirty="0"/>
          </a:p>
        </p:txBody>
      </p:sp>
      <p:sp>
        <p:nvSpPr>
          <p:cNvPr id="9" name="TextBox 8"/>
          <p:cNvSpPr txBox="1"/>
          <p:nvPr/>
        </p:nvSpPr>
        <p:spPr>
          <a:xfrm>
            <a:off x="566299" y="5948961"/>
            <a:ext cx="7849810" cy="646331"/>
          </a:xfrm>
          <a:prstGeom prst="rect">
            <a:avLst/>
          </a:prstGeom>
          <a:noFill/>
        </p:spPr>
        <p:txBody>
          <a:bodyPr wrap="square" rtlCol="0">
            <a:spAutoFit/>
          </a:bodyPr>
          <a:lstStyle/>
          <a:p>
            <a:r>
              <a:rPr lang="en-US" dirty="0"/>
              <a:t>Lake Champlain Shoreline and Riparian Zone Management: a combination of green and gray infrastructure. State shoreline protection law enacted.</a:t>
            </a:r>
          </a:p>
        </p:txBody>
      </p:sp>
    </p:spTree>
    <p:extLst>
      <p:ext uri="{BB962C8B-B14F-4D97-AF65-F5344CB8AC3E}">
        <p14:creationId xmlns:p14="http://schemas.microsoft.com/office/powerpoint/2010/main" val="3911797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2002-211_as_fl300_ac_web.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151" b="1151"/>
          <a:stretch/>
        </p:blipFill>
        <p:spPr>
          <a:prstGeom prst="rect">
            <a:avLst/>
          </a:prstGeom>
        </p:spPr>
      </p:pic>
      <p:sp>
        <p:nvSpPr>
          <p:cNvPr id="10" name="Title 9"/>
          <p:cNvSpPr>
            <a:spLocks noGrp="1"/>
          </p:cNvSpPr>
          <p:nvPr>
            <p:ph type="title"/>
          </p:nvPr>
        </p:nvSpPr>
        <p:spPr/>
        <p:txBody>
          <a:bodyPr/>
          <a:lstStyle/>
          <a:p>
            <a:r>
              <a:rPr lang="en-US" dirty="0"/>
              <a:t>117 Million Lakes on Earth</a:t>
            </a:r>
          </a:p>
        </p:txBody>
      </p:sp>
      <p:sp>
        <p:nvSpPr>
          <p:cNvPr id="5" name="TextBox 4"/>
          <p:cNvSpPr txBox="1"/>
          <p:nvPr/>
        </p:nvSpPr>
        <p:spPr>
          <a:xfrm>
            <a:off x="3579906" y="6138371"/>
            <a:ext cx="4497294" cy="307777"/>
          </a:xfrm>
          <a:prstGeom prst="rect">
            <a:avLst/>
          </a:prstGeom>
          <a:noFill/>
        </p:spPr>
        <p:txBody>
          <a:bodyPr wrap="square" rtlCol="0">
            <a:spAutoFit/>
          </a:bodyPr>
          <a:lstStyle/>
          <a:p>
            <a:pPr algn="r"/>
            <a:r>
              <a:rPr lang="en-US" sz="1400" dirty="0" smtClean="0"/>
              <a:t>Source: </a:t>
            </a:r>
            <a:r>
              <a:rPr lang="en-US" sz="1400" dirty="0" err="1" smtClean="0"/>
              <a:t>Verpoorter</a:t>
            </a:r>
            <a:r>
              <a:rPr lang="en-US" sz="1400" dirty="0" smtClean="0"/>
              <a:t> et al. 2014</a:t>
            </a:r>
            <a:endParaRPr lang="en-US" sz="1400" dirty="0"/>
          </a:p>
        </p:txBody>
      </p:sp>
      <p:graphicFrame>
        <p:nvGraphicFramePr>
          <p:cNvPr id="8" name="Table 7"/>
          <p:cNvGraphicFramePr>
            <a:graphicFrameLocks noGrp="1"/>
          </p:cNvGraphicFramePr>
          <p:nvPr>
            <p:extLst>
              <p:ext uri="{D42A27DB-BD31-4B8C-83A1-F6EECF244321}">
                <p14:modId xmlns:p14="http://schemas.microsoft.com/office/powerpoint/2010/main" val="405319009"/>
              </p:ext>
            </p:extLst>
          </p:nvPr>
        </p:nvGraphicFramePr>
        <p:xfrm>
          <a:off x="2092476" y="1752600"/>
          <a:ext cx="4886526" cy="4374099"/>
        </p:xfrm>
        <a:graphic>
          <a:graphicData uri="http://schemas.openxmlformats.org/drawingml/2006/table">
            <a:tbl>
              <a:tblPr firstRow="1" bandRow="1">
                <a:tableStyleId>{5C22544A-7EE6-4342-B048-85BDC9FD1C3A}</a:tableStyleId>
              </a:tblPr>
              <a:tblGrid>
                <a:gridCol w="1935828"/>
                <a:gridCol w="2950698"/>
              </a:tblGrid>
              <a:tr h="791943">
                <a:tc>
                  <a:txBody>
                    <a:bodyPr/>
                    <a:lstStyle/>
                    <a:p>
                      <a:r>
                        <a:rPr lang="en-US" dirty="0" smtClean="0"/>
                        <a:t>Mid-Atlantic</a:t>
                      </a:r>
                      <a:endParaRPr lang="en-US" dirty="0"/>
                    </a:p>
                  </a:txBody>
                  <a:tcPr/>
                </a:tc>
                <a:tc>
                  <a:txBody>
                    <a:bodyPr/>
                    <a:lstStyle/>
                    <a:p>
                      <a:pPr algn="r"/>
                      <a:r>
                        <a:rPr lang="en-US" dirty="0" smtClean="0"/>
                        <a:t>Number of Named Lakes</a:t>
                      </a:r>
                    </a:p>
                    <a:p>
                      <a:pPr algn="r"/>
                      <a:r>
                        <a:rPr lang="en-US" sz="1400" dirty="0" smtClean="0"/>
                        <a:t>(USGS National Hydrography</a:t>
                      </a:r>
                      <a:r>
                        <a:rPr lang="en-US" sz="1400" baseline="0" dirty="0" smtClean="0"/>
                        <a:t> Database)</a:t>
                      </a:r>
                      <a:endParaRPr lang="en-US" sz="1400" dirty="0"/>
                    </a:p>
                  </a:txBody>
                  <a:tcPr/>
                </a:tc>
              </a:tr>
              <a:tr h="511660">
                <a:tc>
                  <a:txBody>
                    <a:bodyPr/>
                    <a:lstStyle/>
                    <a:p>
                      <a:pPr algn="l"/>
                      <a:r>
                        <a:rPr lang="en-US" dirty="0" smtClean="0"/>
                        <a:t>Delaware</a:t>
                      </a:r>
                      <a:endParaRPr lang="en-US" dirty="0"/>
                    </a:p>
                  </a:txBody>
                  <a:tcPr/>
                </a:tc>
                <a:tc>
                  <a:txBody>
                    <a:bodyPr/>
                    <a:lstStyle/>
                    <a:p>
                      <a:pPr algn="r"/>
                      <a:r>
                        <a:rPr lang="en-US" dirty="0" smtClean="0"/>
                        <a:t>145</a:t>
                      </a:r>
                      <a:endParaRPr lang="en-US" dirty="0"/>
                    </a:p>
                  </a:txBody>
                  <a:tcPr/>
                </a:tc>
              </a:tr>
              <a:tr h="511660">
                <a:tc>
                  <a:txBody>
                    <a:bodyPr/>
                    <a:lstStyle/>
                    <a:p>
                      <a:pPr algn="l"/>
                      <a:r>
                        <a:rPr lang="en-US" dirty="0" smtClean="0"/>
                        <a:t>DC</a:t>
                      </a:r>
                      <a:endParaRPr lang="en-US" dirty="0"/>
                    </a:p>
                  </a:txBody>
                  <a:tcPr/>
                </a:tc>
                <a:tc>
                  <a:txBody>
                    <a:bodyPr/>
                    <a:lstStyle/>
                    <a:p>
                      <a:pPr algn="r"/>
                      <a:r>
                        <a:rPr lang="en-US" dirty="0" smtClean="0"/>
                        <a:t>15</a:t>
                      </a:r>
                      <a:endParaRPr lang="en-US" dirty="0"/>
                    </a:p>
                  </a:txBody>
                  <a:tcPr/>
                </a:tc>
              </a:tr>
              <a:tr h="511660">
                <a:tc>
                  <a:txBody>
                    <a:bodyPr/>
                    <a:lstStyle/>
                    <a:p>
                      <a:pPr algn="l"/>
                      <a:r>
                        <a:rPr lang="en-US" dirty="0" smtClean="0"/>
                        <a:t>Maryland</a:t>
                      </a:r>
                      <a:endParaRPr lang="en-US" dirty="0"/>
                    </a:p>
                  </a:txBody>
                  <a:tcPr/>
                </a:tc>
                <a:tc>
                  <a:txBody>
                    <a:bodyPr/>
                    <a:lstStyle/>
                    <a:p>
                      <a:pPr algn="r"/>
                      <a:r>
                        <a:rPr lang="en-US" dirty="0" smtClean="0"/>
                        <a:t>455</a:t>
                      </a:r>
                      <a:endParaRPr lang="en-US" dirty="0"/>
                    </a:p>
                  </a:txBody>
                  <a:tcPr/>
                </a:tc>
              </a:tr>
              <a:tr h="511660">
                <a:tc>
                  <a:txBody>
                    <a:bodyPr/>
                    <a:lstStyle/>
                    <a:p>
                      <a:pPr algn="l"/>
                      <a:r>
                        <a:rPr lang="en-US" dirty="0" smtClean="0"/>
                        <a:t>Pennsylvania</a:t>
                      </a:r>
                      <a:endParaRPr lang="en-US" dirty="0"/>
                    </a:p>
                  </a:txBody>
                  <a:tcPr/>
                </a:tc>
                <a:tc>
                  <a:txBody>
                    <a:bodyPr/>
                    <a:lstStyle/>
                    <a:p>
                      <a:pPr algn="r"/>
                      <a:r>
                        <a:rPr lang="en-US" dirty="0" smtClean="0"/>
                        <a:t>1880</a:t>
                      </a:r>
                      <a:endParaRPr lang="en-US" dirty="0"/>
                    </a:p>
                  </a:txBody>
                  <a:tcPr/>
                </a:tc>
              </a:tr>
              <a:tr h="511660">
                <a:tc>
                  <a:txBody>
                    <a:bodyPr/>
                    <a:lstStyle/>
                    <a:p>
                      <a:pPr algn="l"/>
                      <a:r>
                        <a:rPr lang="en-US" dirty="0" smtClean="0"/>
                        <a:t>Virginia</a:t>
                      </a:r>
                      <a:endParaRPr lang="en-US" dirty="0"/>
                    </a:p>
                  </a:txBody>
                  <a:tcPr/>
                </a:tc>
                <a:tc>
                  <a:txBody>
                    <a:bodyPr/>
                    <a:lstStyle/>
                    <a:p>
                      <a:pPr algn="r"/>
                      <a:r>
                        <a:rPr lang="en-US" dirty="0" smtClean="0"/>
                        <a:t>1546</a:t>
                      </a:r>
                      <a:endParaRPr lang="en-US" dirty="0"/>
                    </a:p>
                  </a:txBody>
                  <a:tcPr/>
                </a:tc>
              </a:tr>
              <a:tr h="511660">
                <a:tc>
                  <a:txBody>
                    <a:bodyPr/>
                    <a:lstStyle/>
                    <a:p>
                      <a:pPr algn="l"/>
                      <a:r>
                        <a:rPr lang="en-US" dirty="0" smtClean="0"/>
                        <a:t>West Virginia</a:t>
                      </a:r>
                      <a:endParaRPr lang="en-US" dirty="0"/>
                    </a:p>
                  </a:txBody>
                  <a:tcPr/>
                </a:tc>
                <a:tc>
                  <a:txBody>
                    <a:bodyPr/>
                    <a:lstStyle/>
                    <a:p>
                      <a:pPr algn="r"/>
                      <a:r>
                        <a:rPr lang="en-US" dirty="0" smtClean="0"/>
                        <a:t>257</a:t>
                      </a:r>
                      <a:endParaRPr lang="en-US" dirty="0"/>
                    </a:p>
                  </a:txBody>
                  <a:tcPr/>
                </a:tc>
              </a:tr>
              <a:tr h="511660">
                <a:tc>
                  <a:txBody>
                    <a:bodyPr/>
                    <a:lstStyle/>
                    <a:p>
                      <a:pPr algn="l"/>
                      <a:r>
                        <a:rPr lang="en-US" dirty="0" smtClean="0"/>
                        <a:t>Total</a:t>
                      </a:r>
                      <a:endParaRPr lang="en-US" dirty="0"/>
                    </a:p>
                  </a:txBody>
                  <a:tcPr/>
                </a:tc>
                <a:tc>
                  <a:txBody>
                    <a:bodyPr/>
                    <a:lstStyle/>
                    <a:p>
                      <a:pPr algn="r"/>
                      <a:r>
                        <a:rPr lang="en-US" dirty="0" smtClean="0"/>
                        <a:t>4298</a:t>
                      </a:r>
                      <a:endParaRPr lang="en-US" dirty="0"/>
                    </a:p>
                  </a:txBody>
                  <a:tcPr/>
                </a:tc>
              </a:tr>
            </a:tbl>
          </a:graphicData>
        </a:graphic>
      </p:graphicFrame>
    </p:spTree>
    <p:extLst>
      <p:ext uri="{BB962C8B-B14F-4D97-AF65-F5344CB8AC3E}">
        <p14:creationId xmlns:p14="http://schemas.microsoft.com/office/powerpoint/2010/main" val="1011773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52718"/>
            <a:ext cx="7803848" cy="1371600"/>
          </a:xfrm>
        </p:spPr>
        <p:txBody>
          <a:bodyPr>
            <a:normAutofit/>
          </a:bodyPr>
          <a:lstStyle/>
          <a:p>
            <a:r>
              <a:rPr lang="en-US" dirty="0" smtClean="0"/>
              <a:t>practice adaptive management &amp; planning</a:t>
            </a:r>
            <a:endParaRPr lang="en-US" dirty="0"/>
          </a:p>
        </p:txBody>
      </p:sp>
      <p:pic>
        <p:nvPicPr>
          <p:cNvPr id="12" name="Content Placeholder 11" descr="P1240584_measuring_road_culverts_Midge_Eliassen.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2720" r="22720"/>
          <a:stretch>
            <a:fillRect/>
          </a:stretch>
        </p:blipFill>
        <p:spPr>
          <a:xfrm>
            <a:off x="566299" y="1574801"/>
            <a:ext cx="3121230" cy="4291390"/>
          </a:xfrm>
        </p:spPr>
      </p:pic>
      <p:pic>
        <p:nvPicPr>
          <p:cNvPr id="13" name="Content Placeholder 12" descr="P1000703_stormwater_road_culvert_Midge_Eliassen.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235" r="3853"/>
          <a:stretch/>
        </p:blipFill>
        <p:spPr>
          <a:xfrm>
            <a:off x="3773714" y="1574800"/>
            <a:ext cx="5200953" cy="4291391"/>
          </a:xfrm>
        </p:spPr>
      </p:pic>
      <p:sp>
        <p:nvSpPr>
          <p:cNvPr id="14" name="Text Placeholder 6"/>
          <p:cNvSpPr txBox="1">
            <a:spLocks/>
          </p:cNvSpPr>
          <p:nvPr/>
        </p:nvSpPr>
        <p:spPr>
          <a:xfrm>
            <a:off x="566299" y="6029477"/>
            <a:ext cx="8153400" cy="562428"/>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spcAft>
                <a:spcPts val="600"/>
              </a:spcAft>
              <a:buFont typeface="Arial" pitchFamily="34" charset="0"/>
              <a:buNone/>
              <a:defRPr sz="28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9pPr>
          </a:lstStyle>
          <a:p>
            <a:r>
              <a:rPr lang="en-US" b="0" dirty="0"/>
              <a:t>Lake Sunapee, NH Road Culvert Re-</a:t>
            </a:r>
            <a:r>
              <a:rPr lang="en-US" b="0" dirty="0" smtClean="0"/>
              <a:t>sizing: Planning </a:t>
            </a:r>
            <a:r>
              <a:rPr lang="en-US" b="0" dirty="0"/>
              <a:t>based on past storms </a:t>
            </a:r>
            <a:r>
              <a:rPr lang="en-US" b="0" dirty="0" smtClean="0"/>
              <a:t>was no </a:t>
            </a:r>
            <a:r>
              <a:rPr lang="en-US" b="0" dirty="0"/>
              <a:t>longer adequate.</a:t>
            </a:r>
          </a:p>
        </p:txBody>
      </p:sp>
      <p:sp>
        <p:nvSpPr>
          <p:cNvPr id="15" name="TextBox 14"/>
          <p:cNvSpPr txBox="1"/>
          <p:nvPr/>
        </p:nvSpPr>
        <p:spPr>
          <a:xfrm>
            <a:off x="6913811" y="5558414"/>
            <a:ext cx="2060856" cy="307777"/>
          </a:xfrm>
          <a:prstGeom prst="rect">
            <a:avLst/>
          </a:prstGeom>
          <a:noFill/>
        </p:spPr>
        <p:txBody>
          <a:bodyPr wrap="none" rtlCol="0">
            <a:spAutoFit/>
          </a:bodyPr>
          <a:lstStyle/>
          <a:p>
            <a:r>
              <a:rPr lang="en-US" sz="1400" dirty="0" smtClean="0">
                <a:solidFill>
                  <a:srgbClr val="FFFFFF"/>
                </a:solidFill>
              </a:rPr>
              <a:t>Photos: Midge </a:t>
            </a:r>
            <a:r>
              <a:rPr lang="en-US" sz="1400" dirty="0" err="1" smtClean="0">
                <a:solidFill>
                  <a:srgbClr val="FFFFFF"/>
                </a:solidFill>
              </a:rPr>
              <a:t>Eliassen</a:t>
            </a:r>
            <a:endParaRPr lang="en-US" sz="1400" dirty="0">
              <a:solidFill>
                <a:srgbClr val="FFFFFF"/>
              </a:solidFill>
            </a:endParaRPr>
          </a:p>
        </p:txBody>
      </p:sp>
    </p:spTree>
    <p:extLst>
      <p:ext uri="{BB962C8B-B14F-4D97-AF65-F5344CB8AC3E}">
        <p14:creationId xmlns:p14="http://schemas.microsoft.com/office/powerpoint/2010/main" val="10538468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Prevent and control Invasive species</a:t>
            </a:r>
            <a:endParaRPr lang="en-US" dirty="0"/>
          </a:p>
        </p:txBody>
      </p:sp>
      <p:pic>
        <p:nvPicPr>
          <p:cNvPr id="5" name="Content Placeholder 4" descr="DCL_2017-08-05 - 120.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5816" r="25816"/>
          <a:stretch>
            <a:fillRect/>
          </a:stretch>
        </p:blipFill>
        <p:spPr>
          <a:xfrm>
            <a:off x="457200" y="1574800"/>
            <a:ext cx="3291840" cy="4525963"/>
          </a:xfrm>
        </p:spPr>
      </p:pic>
      <p:pic>
        <p:nvPicPr>
          <p:cNvPr id="6" name="Content Placeholder 5" descr="portable_boat_wash.jpg"/>
          <p:cNvPicPr>
            <a:picLocks noGrp="1" noChangeAspect="1"/>
          </p:cNvPicPr>
          <p:nvPr>
            <p:ph sz="half" idx="2"/>
          </p:nvPr>
        </p:nvPicPr>
        <p:blipFill>
          <a:blip r:embed="rId3">
            <a:extLst>
              <a:ext uri="{28A0092B-C50C-407E-A947-70E740481C1C}">
                <a14:useLocalDpi xmlns:a14="http://schemas.microsoft.com/office/drawing/2010/main" val="0"/>
              </a:ext>
            </a:extLst>
          </a:blip>
          <a:srcRect t="-18754" b="-18754"/>
          <a:stretch>
            <a:fillRect/>
          </a:stretch>
        </p:blipFill>
        <p:spPr>
          <a:xfrm>
            <a:off x="3783013" y="970038"/>
            <a:ext cx="5203825" cy="4525963"/>
          </a:xfrm>
        </p:spPr>
      </p:pic>
      <p:sp>
        <p:nvSpPr>
          <p:cNvPr id="7" name="TextBox 6"/>
          <p:cNvSpPr txBox="1"/>
          <p:nvPr/>
        </p:nvSpPr>
        <p:spPr>
          <a:xfrm>
            <a:off x="4934857" y="4591648"/>
            <a:ext cx="4051981" cy="307777"/>
          </a:xfrm>
          <a:prstGeom prst="rect">
            <a:avLst/>
          </a:prstGeom>
          <a:noFill/>
        </p:spPr>
        <p:txBody>
          <a:bodyPr wrap="square" rtlCol="0">
            <a:spAutoFit/>
          </a:bodyPr>
          <a:lstStyle/>
          <a:p>
            <a:pPr algn="r"/>
            <a:r>
              <a:rPr lang="en-US" sz="1400" dirty="0" smtClean="0"/>
              <a:t>Photo: Jo </a:t>
            </a:r>
            <a:r>
              <a:rPr lang="en-US" sz="1400" dirty="0" err="1" smtClean="0"/>
              <a:t>Latimore</a:t>
            </a:r>
            <a:r>
              <a:rPr lang="en-US" sz="1400" dirty="0" smtClean="0"/>
              <a:t>, MSU Extension</a:t>
            </a:r>
            <a:endParaRPr lang="en-US" sz="1400" dirty="0"/>
          </a:p>
        </p:txBody>
      </p:sp>
      <p:sp>
        <p:nvSpPr>
          <p:cNvPr id="3" name="TextBox 2"/>
          <p:cNvSpPr txBox="1"/>
          <p:nvPr/>
        </p:nvSpPr>
        <p:spPr>
          <a:xfrm>
            <a:off x="3870476" y="5177433"/>
            <a:ext cx="5116362" cy="923330"/>
          </a:xfrm>
          <a:prstGeom prst="rect">
            <a:avLst/>
          </a:prstGeom>
          <a:noFill/>
        </p:spPr>
        <p:txBody>
          <a:bodyPr wrap="square" rtlCol="0">
            <a:spAutoFit/>
          </a:bodyPr>
          <a:lstStyle/>
          <a:p>
            <a:r>
              <a:rPr lang="en-US" b="1" dirty="0" smtClean="0">
                <a:solidFill>
                  <a:schemeClr val="accent2">
                    <a:lumMod val="75000"/>
                  </a:schemeClr>
                </a:solidFill>
              </a:rPr>
              <a:t>Are there opportunities for a regional approach to AIS management and spread prevention?</a:t>
            </a:r>
            <a:endParaRPr lang="en-US" b="1" dirty="0">
              <a:solidFill>
                <a:schemeClr val="accent2">
                  <a:lumMod val="75000"/>
                </a:schemeClr>
              </a:solidFill>
            </a:endParaRPr>
          </a:p>
        </p:txBody>
      </p:sp>
    </p:spTree>
    <p:extLst>
      <p:ext uri="{BB962C8B-B14F-4D97-AF65-F5344CB8AC3E}">
        <p14:creationId xmlns:p14="http://schemas.microsoft.com/office/powerpoint/2010/main" val="602941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199" y="1917348"/>
            <a:ext cx="8186671" cy="4940652"/>
          </a:xfrm>
        </p:spPr>
        <p:txBody>
          <a:bodyPr>
            <a:normAutofit/>
          </a:bodyPr>
          <a:lstStyle/>
          <a:p>
            <a:pPr marL="0" indent="0" algn="ctr">
              <a:buNone/>
            </a:pPr>
            <a:r>
              <a:rPr lang="en-US" sz="3800" b="1" dirty="0" smtClean="0"/>
              <a:t>NALMS  Mission</a:t>
            </a:r>
          </a:p>
          <a:p>
            <a:pPr marL="0" indent="0" algn="ctr">
              <a:buNone/>
            </a:pPr>
            <a:r>
              <a:rPr lang="en-US" sz="3200" b="0" dirty="0" smtClean="0">
                <a:solidFill>
                  <a:schemeClr val="bg1">
                    <a:lumMod val="50000"/>
                  </a:schemeClr>
                </a:solidFill>
              </a:rPr>
              <a:t>To forge partnerships among citizens, scientists, and professionals to foster the management and protection of lakes and reservoirs for today and tomorrow.</a:t>
            </a:r>
          </a:p>
        </p:txBody>
      </p:sp>
      <p:pic>
        <p:nvPicPr>
          <p:cNvPr id="3" name="Picture 2" descr="NALMS logo name 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699"/>
            <a:ext cx="9144000" cy="1036835"/>
          </a:xfrm>
          <a:prstGeom prst="rect">
            <a:avLst/>
          </a:prstGeom>
        </p:spPr>
      </p:pic>
      <p:sp>
        <p:nvSpPr>
          <p:cNvPr id="2" name="TextBox 1"/>
          <p:cNvSpPr txBox="1"/>
          <p:nvPr/>
        </p:nvSpPr>
        <p:spPr>
          <a:xfrm>
            <a:off x="1251260" y="4926051"/>
            <a:ext cx="6592457" cy="1200328"/>
          </a:xfrm>
          <a:prstGeom prst="rect">
            <a:avLst/>
          </a:prstGeom>
          <a:noFill/>
        </p:spPr>
        <p:txBody>
          <a:bodyPr wrap="square" rtlCol="0">
            <a:spAutoFit/>
          </a:bodyPr>
          <a:lstStyle/>
          <a:p>
            <a:pPr algn="ctr"/>
            <a:r>
              <a:rPr lang="en-US" sz="2400" b="1" dirty="0" smtClean="0"/>
              <a:t>VLWA, PALMS and Deep Creek Lake POA are Affiliate Members of NALMS in the</a:t>
            </a:r>
          </a:p>
          <a:p>
            <a:pPr algn="ctr"/>
            <a:r>
              <a:rPr lang="en-US" sz="2400" b="1" dirty="0" smtClean="0"/>
              <a:t>Mid-Atlantic Region</a:t>
            </a:r>
            <a:endParaRPr lang="en-US" sz="2400" b="1" dirty="0"/>
          </a:p>
        </p:txBody>
      </p:sp>
      <p:sp>
        <p:nvSpPr>
          <p:cNvPr id="5" name="TextBox 4"/>
          <p:cNvSpPr txBox="1"/>
          <p:nvPr/>
        </p:nvSpPr>
        <p:spPr>
          <a:xfrm>
            <a:off x="2394857" y="6183617"/>
            <a:ext cx="4305905" cy="369332"/>
          </a:xfrm>
          <a:prstGeom prst="rect">
            <a:avLst/>
          </a:prstGeom>
          <a:noFill/>
        </p:spPr>
        <p:txBody>
          <a:bodyPr wrap="square" rtlCol="0">
            <a:spAutoFit/>
          </a:bodyPr>
          <a:lstStyle/>
          <a:p>
            <a:pPr algn="ctr"/>
            <a:r>
              <a:rPr lang="en-US" dirty="0" err="1" smtClean="0"/>
              <a:t>www.nalms.org</a:t>
            </a:r>
            <a:endParaRPr lang="en-US" dirty="0"/>
          </a:p>
        </p:txBody>
      </p:sp>
    </p:spTree>
    <p:extLst>
      <p:ext uri="{BB962C8B-B14F-4D97-AF65-F5344CB8AC3E}">
        <p14:creationId xmlns:p14="http://schemas.microsoft.com/office/powerpoint/2010/main" val="20138550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90421" y="1676402"/>
            <a:ext cx="7453578" cy="1077218"/>
          </a:xfrm>
          <a:prstGeom prst="rect">
            <a:avLst/>
          </a:prstGeom>
          <a:solidFill>
            <a:schemeClr val="bg1">
              <a:alpha val="39000"/>
            </a:schemeClr>
          </a:solidFill>
        </p:spPr>
        <p:txBody>
          <a:bodyPr wrap="square" rtlCol="0">
            <a:spAutoFit/>
          </a:bodyPr>
          <a:lstStyle/>
          <a:p>
            <a:r>
              <a:rPr lang="en-US" sz="2800" i="1" dirty="0" smtClean="0"/>
              <a:t>… and a network people, lakes and data</a:t>
            </a:r>
          </a:p>
          <a:p>
            <a:endParaRPr lang="en-US" sz="3600" i="1" dirty="0"/>
          </a:p>
        </p:txBody>
      </p:sp>
      <p:grpSp>
        <p:nvGrpSpPr>
          <p:cNvPr id="15" name="Group 14"/>
          <p:cNvGrpSpPr/>
          <p:nvPr/>
        </p:nvGrpSpPr>
        <p:grpSpPr>
          <a:xfrm>
            <a:off x="0" y="0"/>
            <a:ext cx="9144000" cy="1676400"/>
            <a:chOff x="0" y="0"/>
            <a:chExt cx="9144000" cy="1676400"/>
          </a:xfrm>
        </p:grpSpPr>
        <p:sp>
          <p:nvSpPr>
            <p:cNvPr id="16" name="Rectangle 15"/>
            <p:cNvSpPr/>
            <p:nvPr/>
          </p:nvSpPr>
          <p:spPr>
            <a:xfrm>
              <a:off x="0" y="0"/>
              <a:ext cx="1690421" cy="1524000"/>
            </a:xfrm>
            <a:prstGeom prst="rect">
              <a:avLst/>
            </a:prstGeom>
            <a:solidFill>
              <a:srgbClr val="2D7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690420" y="0"/>
              <a:ext cx="7453579" cy="1524000"/>
            </a:xfrm>
            <a:prstGeom prst="rect">
              <a:avLst/>
            </a:prstGeom>
            <a:solidFill>
              <a:srgbClr val="17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solidFill>
                <a:latin typeface="Eras Light ITC" pitchFamily="34" charset="0"/>
                <a:ea typeface="Dotum" pitchFamily="34" charset="-127"/>
              </a:endParaRPr>
            </a:p>
          </p:txBody>
        </p:sp>
        <p:sp>
          <p:nvSpPr>
            <p:cNvPr id="18" name="Rectangle 17"/>
            <p:cNvSpPr/>
            <p:nvPr/>
          </p:nvSpPr>
          <p:spPr>
            <a:xfrm>
              <a:off x="533400" y="1447800"/>
              <a:ext cx="8610600" cy="228600"/>
            </a:xfrm>
            <a:prstGeom prst="rect">
              <a:avLst/>
            </a:prstGeom>
            <a:solidFill>
              <a:srgbClr val="009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t="8219" b="2940"/>
            <a:stretch/>
          </p:blipFill>
          <p:spPr>
            <a:xfrm>
              <a:off x="99517" y="23323"/>
              <a:ext cx="1491386" cy="1424477"/>
            </a:xfrm>
            <a:prstGeom prst="rect">
              <a:avLst/>
            </a:prstGeom>
          </p:spPr>
        </p:pic>
        <p:sp>
          <p:nvSpPr>
            <p:cNvPr id="20" name="TextBox 19"/>
            <p:cNvSpPr txBox="1"/>
            <p:nvPr/>
          </p:nvSpPr>
          <p:spPr>
            <a:xfrm>
              <a:off x="1972235" y="986135"/>
              <a:ext cx="7171764" cy="461665"/>
            </a:xfrm>
            <a:prstGeom prst="rect">
              <a:avLst/>
            </a:prstGeom>
            <a:noFill/>
          </p:spPr>
          <p:txBody>
            <a:bodyPr wrap="square" rtlCol="0">
              <a:spAutoFit/>
            </a:bodyPr>
            <a:lstStyle/>
            <a:p>
              <a:r>
                <a:rPr lang="en-US" sz="2400" dirty="0" smtClean="0">
                  <a:solidFill>
                    <a:schemeClr val="bg1"/>
                  </a:solidFill>
                  <a:latin typeface="Eras Light ITC" pitchFamily="34" charset="0"/>
                  <a:ea typeface="Dotum" pitchFamily="34" charset="-127"/>
                </a:rPr>
                <a:t>Global Lake Ecological Observatory Network</a:t>
              </a:r>
            </a:p>
          </p:txBody>
        </p:sp>
        <p:sp>
          <p:nvSpPr>
            <p:cNvPr id="21" name="TextBox 20"/>
            <p:cNvSpPr txBox="1"/>
            <p:nvPr/>
          </p:nvSpPr>
          <p:spPr>
            <a:xfrm>
              <a:off x="1828800" y="0"/>
              <a:ext cx="3417222" cy="1200329"/>
            </a:xfrm>
            <a:prstGeom prst="rect">
              <a:avLst/>
            </a:prstGeom>
            <a:noFill/>
          </p:spPr>
          <p:txBody>
            <a:bodyPr wrap="none" rtlCol="0">
              <a:spAutoFit/>
            </a:bodyPr>
            <a:lstStyle/>
            <a:p>
              <a:r>
                <a:rPr lang="en-US" sz="7200" dirty="0" smtClean="0">
                  <a:solidFill>
                    <a:srgbClr val="FFFFFF"/>
                  </a:solidFill>
                  <a:latin typeface="Eras Light ITC" pitchFamily="34" charset="0"/>
                </a:rPr>
                <a:t>GLEON</a:t>
              </a:r>
              <a:endParaRPr lang="en-US" sz="7200" dirty="0">
                <a:solidFill>
                  <a:srgbClr val="FFFFFF"/>
                </a:solidFill>
                <a:latin typeface="Eras Light ITC" pitchFamily="34" charset="0"/>
              </a:endParaRPr>
            </a:p>
          </p:txBody>
        </p:sp>
      </p:grpSp>
      <p:sp>
        <p:nvSpPr>
          <p:cNvPr id="10" name="TextBox 9"/>
          <p:cNvSpPr txBox="1"/>
          <p:nvPr/>
        </p:nvSpPr>
        <p:spPr>
          <a:xfrm>
            <a:off x="5592042" y="264798"/>
            <a:ext cx="3094180" cy="461665"/>
          </a:xfrm>
          <a:prstGeom prst="rect">
            <a:avLst/>
          </a:prstGeom>
          <a:noFill/>
        </p:spPr>
        <p:txBody>
          <a:bodyPr wrap="none" rtlCol="0">
            <a:spAutoFit/>
          </a:bodyPr>
          <a:lstStyle/>
          <a:p>
            <a:pPr algn="ctr" defTabSz="914400"/>
            <a:r>
              <a:rPr lang="en-US" sz="2400" i="1" dirty="0" smtClean="0">
                <a:solidFill>
                  <a:schemeClr val="bg1"/>
                </a:solidFill>
              </a:rPr>
              <a:t>Networked lake science</a:t>
            </a:r>
            <a:endParaRPr lang="en-US" sz="2400" i="1" dirty="0">
              <a:solidFill>
                <a:schemeClr val="bg1"/>
              </a:solidFill>
            </a:endParaRPr>
          </a:p>
        </p:txBody>
      </p:sp>
      <p:pic>
        <p:nvPicPr>
          <p:cNvPr id="12" name="Picture 7"/>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10" y="2209802"/>
            <a:ext cx="9144001" cy="449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descr="E:\Photos\prior to G10 photos\DSC_055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52235" y="5391356"/>
            <a:ext cx="2176701" cy="14610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Photos\prior to G10 photos\ErkenInstall11Origina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2235" y="2209802"/>
            <a:ext cx="1549066" cy="20654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E:\Photos\prior to G10 photos\DSC_058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412" y="5029200"/>
            <a:ext cx="27249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E:\Photos\prior to G10 photos\AnnieBuoyGaiser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37266" y="2209802"/>
            <a:ext cx="2420160" cy="1810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399" y="4275223"/>
            <a:ext cx="7967901" cy="15909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33400" y="4275223"/>
            <a:ext cx="8152822" cy="1846659"/>
          </a:xfrm>
          <a:prstGeom prst="rect">
            <a:avLst/>
          </a:prstGeom>
          <a:noFill/>
        </p:spPr>
        <p:txBody>
          <a:bodyPr wrap="square" rtlCol="0">
            <a:spAutoFit/>
          </a:bodyPr>
          <a:lstStyle/>
          <a:p>
            <a:r>
              <a:rPr lang="en-US" sz="2400" b="1" dirty="0" smtClean="0">
                <a:solidFill>
                  <a:srgbClr val="000000"/>
                </a:solidFill>
              </a:rPr>
              <a:t>Mission: </a:t>
            </a:r>
            <a:r>
              <a:rPr lang="en-US" sz="2400" i="1" dirty="0" smtClean="0">
                <a:solidFill>
                  <a:srgbClr val="000000"/>
                </a:solidFill>
              </a:rPr>
              <a:t>GLEON conducts innovative science by sharing and interpreting high-resolution sensor data to understand, predict and communicate the role and response of lakes in a changing global environment</a:t>
            </a:r>
          </a:p>
          <a:p>
            <a:endParaRPr lang="en-US" dirty="0"/>
          </a:p>
        </p:txBody>
      </p:sp>
      <p:sp>
        <p:nvSpPr>
          <p:cNvPr id="4" name="TextBox 3"/>
          <p:cNvSpPr txBox="1"/>
          <p:nvPr/>
        </p:nvSpPr>
        <p:spPr>
          <a:xfrm>
            <a:off x="3855070" y="5975193"/>
            <a:ext cx="2491619" cy="369332"/>
          </a:xfrm>
          <a:prstGeom prst="rect">
            <a:avLst/>
          </a:prstGeom>
          <a:noFill/>
        </p:spPr>
        <p:txBody>
          <a:bodyPr wrap="square" rtlCol="0">
            <a:spAutoFit/>
          </a:bodyPr>
          <a:lstStyle/>
          <a:p>
            <a:pPr algn="ctr"/>
            <a:r>
              <a:rPr lang="en-US" dirty="0" err="1" smtClean="0"/>
              <a:t>www.gleon.org</a:t>
            </a:r>
            <a:endParaRPr lang="en-US" dirty="0"/>
          </a:p>
        </p:txBody>
      </p:sp>
    </p:spTree>
    <p:extLst>
      <p:ext uri="{BB962C8B-B14F-4D97-AF65-F5344CB8AC3E}">
        <p14:creationId xmlns:p14="http://schemas.microsoft.com/office/powerpoint/2010/main" val="18341617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BDSC_1145_2015-08-05_21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666" y="0"/>
            <a:ext cx="9144000" cy="6858000"/>
          </a:xfrm>
          <a:prstGeom prst="rect">
            <a:avLst/>
          </a:prstGeom>
        </p:spPr>
      </p:pic>
      <p:sp>
        <p:nvSpPr>
          <p:cNvPr id="4" name="Rectangle 3"/>
          <p:cNvSpPr/>
          <p:nvPr/>
        </p:nvSpPr>
        <p:spPr>
          <a:xfrm>
            <a:off x="2673047" y="1380010"/>
            <a:ext cx="6216953" cy="1569660"/>
          </a:xfrm>
          <a:prstGeom prst="rect">
            <a:avLst/>
          </a:prstGeom>
        </p:spPr>
        <p:txBody>
          <a:bodyPr wrap="square">
            <a:spAutoFit/>
          </a:bodyPr>
          <a:lstStyle/>
          <a:p>
            <a:endParaRPr lang="en-US" sz="2400" dirty="0" smtClean="0"/>
          </a:p>
          <a:p>
            <a:r>
              <a:rPr lang="en-US" sz="2400" dirty="0" smtClean="0"/>
              <a:t>Lisa Borre</a:t>
            </a:r>
          </a:p>
          <a:p>
            <a:r>
              <a:rPr lang="en-US" sz="2400" dirty="0" smtClean="0"/>
              <a:t>Email</a:t>
            </a:r>
            <a:r>
              <a:rPr lang="en-US" sz="2400" dirty="0"/>
              <a:t>: </a:t>
            </a:r>
            <a:r>
              <a:rPr lang="en-US" sz="2400" dirty="0" err="1"/>
              <a:t>borrel@</a:t>
            </a:r>
            <a:r>
              <a:rPr lang="en-US" sz="2400" dirty="0" err="1" smtClean="0"/>
              <a:t>caryinstitute.org</a:t>
            </a:r>
            <a:endParaRPr lang="en-US" sz="2400" dirty="0" smtClean="0"/>
          </a:p>
          <a:p>
            <a:r>
              <a:rPr lang="en-US" sz="2400" dirty="0" smtClean="0"/>
              <a:t>Twitter</a:t>
            </a:r>
            <a:r>
              <a:rPr lang="en-US" sz="2400" dirty="0"/>
              <a:t>: @</a:t>
            </a:r>
            <a:r>
              <a:rPr lang="en-US" sz="2400" dirty="0" err="1" smtClean="0"/>
              <a:t>lisa_borre</a:t>
            </a:r>
            <a:endParaRPr lang="en-US" sz="2400" dirty="0" smtClean="0"/>
          </a:p>
        </p:txBody>
      </p:sp>
      <p:sp>
        <p:nvSpPr>
          <p:cNvPr id="2" name="Title 1"/>
          <p:cNvSpPr>
            <a:spLocks noGrp="1"/>
          </p:cNvSpPr>
          <p:nvPr>
            <p:ph type="title"/>
          </p:nvPr>
        </p:nvSpPr>
        <p:spPr>
          <a:xfrm>
            <a:off x="2585962" y="152718"/>
            <a:ext cx="5791200" cy="1371600"/>
          </a:xfrm>
        </p:spPr>
        <p:txBody>
          <a:bodyPr/>
          <a:lstStyle/>
          <a:p>
            <a:r>
              <a:rPr lang="en-US" dirty="0" smtClean="0"/>
              <a:t>Questions?</a:t>
            </a:r>
            <a:endParaRPr lang="en-US" dirty="0"/>
          </a:p>
        </p:txBody>
      </p:sp>
    </p:spTree>
    <p:extLst>
      <p:ext uri="{BB962C8B-B14F-4D97-AF65-F5344CB8AC3E}">
        <p14:creationId xmlns:p14="http://schemas.microsoft.com/office/powerpoint/2010/main" val="29219371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lstStyle/>
          <a:p>
            <a:r>
              <a:rPr lang="en-US" dirty="0"/>
              <a:t>Nutrient </a:t>
            </a:r>
            <a:r>
              <a:rPr lang="en-US" dirty="0" smtClean="0"/>
              <a:t>and sediment pollution</a:t>
            </a:r>
            <a:r>
              <a:rPr lang="en-US" dirty="0"/>
              <a:t>, water diversions, invasive species, toxins…</a:t>
            </a:r>
          </a:p>
          <a:p>
            <a:endParaRPr lang="en-US" dirty="0"/>
          </a:p>
        </p:txBody>
      </p:sp>
      <p:sp>
        <p:nvSpPr>
          <p:cNvPr id="3" name="Title 2"/>
          <p:cNvSpPr>
            <a:spLocks noGrp="1"/>
          </p:cNvSpPr>
          <p:nvPr>
            <p:ph type="title"/>
          </p:nvPr>
        </p:nvSpPr>
        <p:spPr/>
        <p:txBody>
          <a:bodyPr>
            <a:normAutofit fontScale="90000"/>
          </a:bodyPr>
          <a:lstStyle/>
          <a:p>
            <a:r>
              <a:rPr lang="en-US" dirty="0"/>
              <a:t>Globally, Lakes Are Under Threat</a:t>
            </a:r>
          </a:p>
        </p:txBody>
      </p:sp>
      <p:pic>
        <p:nvPicPr>
          <p:cNvPr id="6" name="Picture Placeholder 5" descr="061.JPG"/>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14120" b="14120"/>
          <a:stretch/>
        </p:blipFill>
        <p:spPr>
          <a:prstGeom prst="rect">
            <a:avLst/>
          </a:prstGeom>
        </p:spPr>
      </p:pic>
      <p:pic>
        <p:nvPicPr>
          <p:cNvPr id="7" name="Picture 5" descr="L:\images\LakeNet\Pesticides\Pesticides in corroded containersFAO.jpg"/>
          <p:cNvPicPr>
            <a:picLocks noChangeAspect="1" noChangeArrowheads="1"/>
          </p:cNvPicPr>
          <p:nvPr/>
        </p:nvPicPr>
        <p:blipFill>
          <a:blip r:embed="rId3">
            <a:extLst>
              <a:ext uri="{28A0092B-C50C-407E-A947-70E740481C1C}">
                <a14:useLocalDpi xmlns:a14="http://schemas.microsoft.com/office/drawing/2010/main" val="0"/>
              </a:ext>
            </a:extLst>
          </a:blip>
          <a:srcRect l="6667" r="6667"/>
          <a:stretch>
            <a:fillRect/>
          </a:stretch>
        </p:blipFill>
        <p:spPr>
          <a:xfrm>
            <a:off x="975820" y="1403047"/>
            <a:ext cx="3130482" cy="23478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 name="Picture 7" descr="jumping_carp_lr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162" y="389655"/>
            <a:ext cx="3042077" cy="2026784"/>
          </a:xfrm>
          <a:prstGeom prst="rect">
            <a:avLst/>
          </a:prstGeom>
        </p:spPr>
      </p:pic>
      <p:pic>
        <p:nvPicPr>
          <p:cNvPr id="9" name="Picture 4" descr="L:\images\LakeNet\hydropower.jpg"/>
          <p:cNvPicPr>
            <a:picLocks noChangeAspect="1" noChangeArrowheads="1"/>
          </p:cNvPicPr>
          <p:nvPr/>
        </p:nvPicPr>
        <p:blipFill>
          <a:blip r:embed="rId5">
            <a:extLst>
              <a:ext uri="{28A0092B-C50C-407E-A947-70E740481C1C}">
                <a14:useLocalDpi xmlns:a14="http://schemas.microsoft.com/office/drawing/2010/main" val="0"/>
              </a:ext>
            </a:extLst>
          </a:blip>
          <a:srcRect l="2486" t="2509"/>
          <a:stretch>
            <a:fillRect/>
          </a:stretch>
        </p:blipFill>
        <p:spPr bwMode="auto">
          <a:xfrm>
            <a:off x="4935162" y="2576722"/>
            <a:ext cx="3042077" cy="200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7777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bmi_map.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83" b="392"/>
          <a:stretch/>
        </p:blipFill>
        <p:spPr>
          <a:xfrm>
            <a:off x="0" y="0"/>
            <a:ext cx="9000877" cy="3894667"/>
          </a:xfrm>
        </p:spPr>
      </p:pic>
      <p:sp>
        <p:nvSpPr>
          <p:cNvPr id="5" name="Text Placeholder 4"/>
          <p:cNvSpPr>
            <a:spLocks noGrp="1"/>
          </p:cNvSpPr>
          <p:nvPr>
            <p:ph type="body" sz="half" idx="2"/>
          </p:nvPr>
        </p:nvSpPr>
        <p:spPr>
          <a:xfrm>
            <a:off x="457200" y="4867123"/>
            <a:ext cx="8153400" cy="708781"/>
          </a:xfrm>
        </p:spPr>
        <p:txBody>
          <a:bodyPr>
            <a:normAutofit/>
          </a:bodyPr>
          <a:lstStyle/>
          <a:p>
            <a:r>
              <a:rPr lang="en-US" dirty="0"/>
              <a:t>Report published in 2005, documented lessons learned in lake basin management for 28 lakes around the </a:t>
            </a:r>
            <a:r>
              <a:rPr lang="en-US" dirty="0" smtClean="0"/>
              <a:t>world. </a:t>
            </a:r>
            <a:r>
              <a:rPr lang="en-US" dirty="0"/>
              <a:t>Climate Change, HABs barely on the radar.</a:t>
            </a:r>
          </a:p>
          <a:p>
            <a:endParaRPr lang="en-US" dirty="0"/>
          </a:p>
        </p:txBody>
      </p:sp>
      <p:sp>
        <p:nvSpPr>
          <p:cNvPr id="3" name="Title 2"/>
          <p:cNvSpPr>
            <a:spLocks noGrp="1"/>
          </p:cNvSpPr>
          <p:nvPr>
            <p:ph type="title"/>
          </p:nvPr>
        </p:nvSpPr>
        <p:spPr>
          <a:xfrm>
            <a:off x="457200" y="3894667"/>
            <a:ext cx="8153400" cy="762000"/>
          </a:xfrm>
        </p:spPr>
        <p:txBody>
          <a:bodyPr>
            <a:normAutofit fontScale="90000"/>
          </a:bodyPr>
          <a:lstStyle/>
          <a:p>
            <a:r>
              <a:rPr lang="en-US" dirty="0"/>
              <a:t>Global </a:t>
            </a:r>
            <a:r>
              <a:rPr lang="en-US" dirty="0" smtClean="0"/>
              <a:t>Study: Lessons Learned in Lake </a:t>
            </a:r>
            <a:r>
              <a:rPr lang="en-US" dirty="0">
                <a:solidFill>
                  <a:schemeClr val="bg2">
                    <a:lumMod val="25000"/>
                  </a:schemeClr>
                </a:solidFill>
              </a:rPr>
              <a:t>Basin</a:t>
            </a:r>
            <a:r>
              <a:rPr lang="en-US" dirty="0"/>
              <a:t> </a:t>
            </a:r>
            <a:r>
              <a:rPr lang="en-US" dirty="0" smtClean="0"/>
              <a:t>Management</a:t>
            </a:r>
            <a:endParaRPr lang="en-US" dirty="0"/>
          </a:p>
        </p:txBody>
      </p:sp>
      <p:pic>
        <p:nvPicPr>
          <p:cNvPr id="8" name="Picture 7" descr="Short-GEF logo colored NOTAG 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479142"/>
            <a:ext cx="1029171" cy="1202987"/>
          </a:xfrm>
          <a:prstGeom prst="rect">
            <a:avLst/>
          </a:prstGeom>
        </p:spPr>
      </p:pic>
      <p:pic>
        <p:nvPicPr>
          <p:cNvPr id="9" name="Picture 8" descr="512px-USAID-Logo.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924" y="5475147"/>
            <a:ext cx="1202987" cy="1202987"/>
          </a:xfrm>
          <a:prstGeom prst="rect">
            <a:avLst/>
          </a:prstGeom>
        </p:spPr>
      </p:pic>
      <p:pic>
        <p:nvPicPr>
          <p:cNvPr id="10" name="Picture 9" descr="colorlogo copy.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5634" y="5575904"/>
            <a:ext cx="1474966" cy="1106225"/>
          </a:xfrm>
          <a:prstGeom prst="rect">
            <a:avLst/>
          </a:prstGeom>
        </p:spPr>
      </p:pic>
      <p:pic>
        <p:nvPicPr>
          <p:cNvPr id="6" name="Picture 5" descr="Logo_The_World_Bank.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3620" y="5482831"/>
            <a:ext cx="1550608" cy="1199298"/>
          </a:xfrm>
          <a:prstGeom prst="rect">
            <a:avLst/>
          </a:prstGeom>
        </p:spPr>
      </p:pic>
      <p:pic>
        <p:nvPicPr>
          <p:cNvPr id="11" name="Picture 10" descr="image_preview.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2668" y="5475147"/>
            <a:ext cx="1221618" cy="1203294"/>
          </a:xfrm>
          <a:prstGeom prst="rect">
            <a:avLst/>
          </a:prstGeom>
        </p:spPr>
      </p:pic>
    </p:spTree>
    <p:extLst>
      <p:ext uri="{BB962C8B-B14F-4D97-AF65-F5344CB8AC3E}">
        <p14:creationId xmlns:p14="http://schemas.microsoft.com/office/powerpoint/2010/main" val="26791321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br>
              <a:rPr lang="en-US" dirty="0" smtClean="0"/>
            </a:br>
            <a:r>
              <a:rPr lang="en-US" dirty="0" smtClean="0"/>
              <a:t>Learned</a:t>
            </a:r>
            <a:endParaRPr lang="en-US" dirty="0"/>
          </a:p>
        </p:txBody>
      </p:sp>
      <p:pic>
        <p:nvPicPr>
          <p:cNvPr id="5" name="Content Placeholder 4" descr="nakuru4_2003.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9899" r="27083"/>
          <a:stretch/>
        </p:blipFill>
        <p:spPr>
          <a:xfrm>
            <a:off x="3709988" y="273050"/>
            <a:ext cx="5111750" cy="6289675"/>
          </a:xfrm>
        </p:spPr>
      </p:pic>
      <p:sp>
        <p:nvSpPr>
          <p:cNvPr id="4" name="Text Placeholder 3"/>
          <p:cNvSpPr>
            <a:spLocks noGrp="1"/>
          </p:cNvSpPr>
          <p:nvPr>
            <p:ph type="body" sz="half" idx="2"/>
          </p:nvPr>
        </p:nvSpPr>
        <p:spPr>
          <a:xfrm>
            <a:off x="457200" y="1435100"/>
            <a:ext cx="3008313" cy="5127027"/>
          </a:xfrm>
        </p:spPr>
        <p:txBody>
          <a:bodyPr>
            <a:normAutofit fontScale="92500" lnSpcReduction="10000"/>
          </a:bodyPr>
          <a:lstStyle/>
          <a:p>
            <a:pPr marL="342900" indent="-342900">
              <a:buFont typeface="Arial"/>
              <a:buChar char="•"/>
            </a:pPr>
            <a:r>
              <a:rPr lang="en-US" sz="2000" dirty="0"/>
              <a:t>Lakes facing similar threats throughout the </a:t>
            </a:r>
            <a:r>
              <a:rPr lang="en-US" sz="2000" dirty="0" smtClean="0"/>
              <a:t>world</a:t>
            </a:r>
          </a:p>
          <a:p>
            <a:pPr marL="342900" indent="-342900">
              <a:buFont typeface="Arial"/>
              <a:buChar char="•"/>
            </a:pPr>
            <a:r>
              <a:rPr lang="en-US" sz="2000" dirty="0" smtClean="0"/>
              <a:t>Best practices:</a:t>
            </a:r>
          </a:p>
          <a:p>
            <a:pPr marL="800100" lvl="1" indent="-342900">
              <a:buFont typeface="Arial"/>
              <a:buChar char="•"/>
            </a:pPr>
            <a:r>
              <a:rPr lang="en-US" sz="1600" dirty="0"/>
              <a:t>I</a:t>
            </a:r>
            <a:r>
              <a:rPr lang="en-US" sz="1600" dirty="0" smtClean="0"/>
              <a:t>ntegrated, lake- and watershed-based approach</a:t>
            </a:r>
          </a:p>
          <a:p>
            <a:pPr marL="800100" lvl="1" indent="-342900">
              <a:buFont typeface="Arial"/>
              <a:buChar char="•"/>
            </a:pPr>
            <a:r>
              <a:rPr lang="en-US" sz="1600" dirty="0" smtClean="0"/>
              <a:t>Based on sound science</a:t>
            </a:r>
          </a:p>
          <a:p>
            <a:pPr marL="800100" lvl="1" indent="-342900">
              <a:buFont typeface="Arial"/>
              <a:buChar char="•"/>
            </a:pPr>
            <a:r>
              <a:rPr lang="en-US" sz="1600" dirty="0" smtClean="0"/>
              <a:t>Engaging all stakeholders</a:t>
            </a:r>
          </a:p>
          <a:p>
            <a:pPr marL="342900" indent="-342900">
              <a:buFont typeface="Arial"/>
              <a:buChar char="•"/>
            </a:pPr>
            <a:r>
              <a:rPr lang="en-US" sz="2000" dirty="0" smtClean="0"/>
              <a:t>Preventive actions are key (restoration </a:t>
            </a:r>
            <a:r>
              <a:rPr lang="en-US" sz="2000" dirty="0"/>
              <a:t>is challenging and </a:t>
            </a:r>
            <a:r>
              <a:rPr lang="en-US" sz="2000" dirty="0" smtClean="0"/>
              <a:t>expensive)</a:t>
            </a:r>
            <a:endParaRPr lang="en-US" sz="2000" dirty="0"/>
          </a:p>
          <a:p>
            <a:pPr marL="342900" indent="-342900">
              <a:buFont typeface="Arial"/>
              <a:buChar char="•"/>
            </a:pPr>
            <a:r>
              <a:rPr lang="en-US" sz="2000" dirty="0" smtClean="0"/>
              <a:t>Climate </a:t>
            </a:r>
            <a:r>
              <a:rPr lang="en-US" sz="2000" dirty="0"/>
              <a:t>change </a:t>
            </a:r>
            <a:r>
              <a:rPr lang="en-US" sz="2000" dirty="0" smtClean="0"/>
              <a:t>is complicating lake basin management</a:t>
            </a:r>
            <a:endParaRPr lang="en-US" sz="2000" dirty="0"/>
          </a:p>
        </p:txBody>
      </p:sp>
      <p:sp>
        <p:nvSpPr>
          <p:cNvPr id="6" name="TextBox 5"/>
          <p:cNvSpPr txBox="1"/>
          <p:nvPr/>
        </p:nvSpPr>
        <p:spPr>
          <a:xfrm>
            <a:off x="6523643" y="6562127"/>
            <a:ext cx="2298095" cy="307777"/>
          </a:xfrm>
          <a:prstGeom prst="rect">
            <a:avLst/>
          </a:prstGeom>
          <a:noFill/>
        </p:spPr>
        <p:txBody>
          <a:bodyPr wrap="square" rtlCol="0">
            <a:spAutoFit/>
          </a:bodyPr>
          <a:lstStyle/>
          <a:p>
            <a:pPr algn="r"/>
            <a:r>
              <a:rPr lang="en-US" sz="1400" dirty="0" smtClean="0">
                <a:solidFill>
                  <a:schemeClr val="tx2"/>
                </a:solidFill>
              </a:rPr>
              <a:t>Photo: Lisa Borre</a:t>
            </a:r>
          </a:p>
        </p:txBody>
      </p:sp>
      <p:sp>
        <p:nvSpPr>
          <p:cNvPr id="3" name="TextBox 2"/>
          <p:cNvSpPr txBox="1"/>
          <p:nvPr/>
        </p:nvSpPr>
        <p:spPr>
          <a:xfrm>
            <a:off x="6833810" y="6168796"/>
            <a:ext cx="1987928" cy="338554"/>
          </a:xfrm>
          <a:prstGeom prst="rect">
            <a:avLst/>
          </a:prstGeom>
          <a:noFill/>
        </p:spPr>
        <p:txBody>
          <a:bodyPr wrap="square" rtlCol="0">
            <a:spAutoFit/>
          </a:bodyPr>
          <a:lstStyle/>
          <a:p>
            <a:pPr algn="r"/>
            <a:r>
              <a:rPr lang="en-US" sz="1600" dirty="0" smtClean="0">
                <a:solidFill>
                  <a:schemeClr val="bg1">
                    <a:lumMod val="85000"/>
                  </a:schemeClr>
                </a:solidFill>
              </a:rPr>
              <a:t>Lake </a:t>
            </a:r>
            <a:r>
              <a:rPr lang="en-US" sz="1600" dirty="0" err="1" smtClean="0">
                <a:solidFill>
                  <a:schemeClr val="bg1">
                    <a:lumMod val="85000"/>
                  </a:schemeClr>
                </a:solidFill>
              </a:rPr>
              <a:t>Naivasha</a:t>
            </a:r>
            <a:endParaRPr lang="en-US" sz="1600" dirty="0" smtClean="0">
              <a:solidFill>
                <a:schemeClr val="bg1">
                  <a:lumMod val="85000"/>
                </a:schemeClr>
              </a:solidFill>
            </a:endParaRPr>
          </a:p>
        </p:txBody>
      </p:sp>
    </p:spTree>
    <p:extLst>
      <p:ext uri="{BB962C8B-B14F-4D97-AF65-F5344CB8AC3E}">
        <p14:creationId xmlns:p14="http://schemas.microsoft.com/office/powerpoint/2010/main" val="6939656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2007 National Lakes Assessment</a:t>
            </a:r>
            <a:endParaRPr lang="en-US" dirty="0"/>
          </a:p>
        </p:txBody>
      </p:sp>
      <p:pic>
        <p:nvPicPr>
          <p:cNvPr id="4" name="Content Placeholder 3" descr="NLA-biological-condition.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8" r="-1372"/>
          <a:stretch/>
        </p:blipFill>
        <p:spPr>
          <a:xfrm>
            <a:off x="1870731" y="1524318"/>
            <a:ext cx="5543650" cy="5176444"/>
          </a:xfrm>
          <a:prstGeom prst="rect">
            <a:avLst/>
          </a:prstGeom>
        </p:spPr>
      </p:pic>
      <p:pic>
        <p:nvPicPr>
          <p:cNvPr id="5" name="Picture 4" descr="512px-Environmental_Protection_Agency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381" y="266413"/>
            <a:ext cx="1154207" cy="1257905"/>
          </a:xfrm>
          <a:prstGeom prst="rect">
            <a:avLst/>
          </a:prstGeom>
        </p:spPr>
      </p:pic>
    </p:spTree>
    <p:extLst>
      <p:ext uri="{BB962C8B-B14F-4D97-AF65-F5344CB8AC3E}">
        <p14:creationId xmlns:p14="http://schemas.microsoft.com/office/powerpoint/2010/main" val="31536630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LA_sites.png"/>
          <p:cNvPicPr>
            <a:picLocks noGrp="1" noChangeAspect="1"/>
          </p:cNvPicPr>
          <p:nvPr>
            <p:ph idx="1"/>
          </p:nvPr>
        </p:nvPicPr>
        <p:blipFill>
          <a:blip r:embed="rId2">
            <a:extLst>
              <a:ext uri="{28A0092B-C50C-407E-A947-70E740481C1C}">
                <a14:useLocalDpi xmlns:a14="http://schemas.microsoft.com/office/drawing/2010/main" val="0"/>
              </a:ext>
            </a:extLst>
          </a:blip>
          <a:srcRect t="-5055" b="-5055"/>
          <a:stretch>
            <a:fillRect/>
          </a:stretch>
        </p:blipFill>
        <p:spPr>
          <a:xfrm>
            <a:off x="3575050" y="1430867"/>
            <a:ext cx="5111750" cy="4480560"/>
          </a:xfrm>
        </p:spPr>
      </p:pic>
      <p:sp>
        <p:nvSpPr>
          <p:cNvPr id="4" name="Text Placeholder 3"/>
          <p:cNvSpPr>
            <a:spLocks noGrp="1"/>
          </p:cNvSpPr>
          <p:nvPr>
            <p:ph type="body" sz="half" idx="2"/>
          </p:nvPr>
        </p:nvSpPr>
        <p:spPr>
          <a:xfrm>
            <a:off x="457200" y="1600199"/>
            <a:ext cx="3008313" cy="4677229"/>
          </a:xfrm>
        </p:spPr>
        <p:txBody>
          <a:bodyPr>
            <a:normAutofit fontScale="92500"/>
          </a:bodyPr>
          <a:lstStyle/>
          <a:p>
            <a:r>
              <a:rPr lang="en-US" dirty="0">
                <a:solidFill>
                  <a:schemeClr val="accent2"/>
                </a:solidFill>
              </a:rPr>
              <a:t>&gt;35% </a:t>
            </a:r>
            <a:r>
              <a:rPr lang="en-US" dirty="0"/>
              <a:t>Nutrient pollution a widespread problem</a:t>
            </a:r>
            <a:r>
              <a:rPr lang="en-US" b="0" dirty="0"/>
              <a:t>. </a:t>
            </a:r>
            <a:r>
              <a:rPr lang="en-US" b="0" i="1" dirty="0"/>
              <a:t>About 1 in 3 lakes (35%) have excess nitrogen and 2 out of 5 lakes (40%) have excess phosphorus</a:t>
            </a:r>
            <a:r>
              <a:rPr lang="en-US" b="0" dirty="0"/>
              <a:t>. </a:t>
            </a:r>
          </a:p>
          <a:p>
            <a:r>
              <a:rPr lang="en-US" dirty="0">
                <a:solidFill>
                  <a:srgbClr val="4F81BD"/>
                </a:solidFill>
              </a:rPr>
              <a:t>&lt;1%</a:t>
            </a:r>
            <a:r>
              <a:rPr lang="en-US" sz="1400" dirty="0"/>
              <a:t> </a:t>
            </a:r>
            <a:r>
              <a:rPr lang="en-US" dirty="0"/>
              <a:t>An algal toxin, </a:t>
            </a:r>
            <a:r>
              <a:rPr lang="en-US" dirty="0" err="1"/>
              <a:t>microcystin</a:t>
            </a:r>
            <a:r>
              <a:rPr lang="en-US" dirty="0"/>
              <a:t>, </a:t>
            </a:r>
            <a:r>
              <a:rPr lang="en-US" b="0" dirty="0"/>
              <a:t>is detected in 39% of lakes, but </a:t>
            </a:r>
            <a:r>
              <a:rPr lang="en-US" b="0" i="1" dirty="0"/>
              <a:t>concentrations rarely reach moderate or high levels of concern </a:t>
            </a:r>
            <a:r>
              <a:rPr lang="en-US" b="0" dirty="0"/>
              <a:t>established by the WHO(&lt;1% of lakes). </a:t>
            </a:r>
          </a:p>
          <a:p>
            <a:r>
              <a:rPr lang="en-US" dirty="0">
                <a:solidFill>
                  <a:srgbClr val="4F81BD"/>
                </a:solidFill>
              </a:rPr>
              <a:t>31%</a:t>
            </a:r>
            <a:r>
              <a:rPr lang="en-US" sz="1400" dirty="0"/>
              <a:t> </a:t>
            </a:r>
            <a:r>
              <a:rPr lang="en-US" dirty="0"/>
              <a:t>Biological condition: </a:t>
            </a:r>
            <a:r>
              <a:rPr lang="en-US" b="0" dirty="0"/>
              <a:t>We find that </a:t>
            </a:r>
            <a:r>
              <a:rPr lang="en-US" b="0" i="1" dirty="0"/>
              <a:t>31% of lakes have degraded benthic </a:t>
            </a:r>
            <a:r>
              <a:rPr lang="en-US" b="0" i="1" dirty="0" err="1"/>
              <a:t>macroinvertebrate</a:t>
            </a:r>
            <a:r>
              <a:rPr lang="en-US" b="0" i="1" dirty="0"/>
              <a:t> communities, which include small aquatic creatures like snails and mayflies. </a:t>
            </a:r>
            <a:endParaRPr lang="en-US" b="0" dirty="0"/>
          </a:p>
          <a:p>
            <a:endParaRPr lang="en-US" dirty="0"/>
          </a:p>
        </p:txBody>
      </p:sp>
      <p:sp>
        <p:nvSpPr>
          <p:cNvPr id="8" name="Title 7"/>
          <p:cNvSpPr>
            <a:spLocks noGrp="1"/>
          </p:cNvSpPr>
          <p:nvPr>
            <p:ph type="title"/>
          </p:nvPr>
        </p:nvSpPr>
        <p:spPr/>
        <p:txBody>
          <a:bodyPr/>
          <a:lstStyle/>
          <a:p>
            <a:r>
              <a:rPr lang="en-US" dirty="0" smtClean="0"/>
              <a:t>2012 National Lakes Assessment</a:t>
            </a:r>
            <a:endParaRPr lang="en-US" dirty="0"/>
          </a:p>
        </p:txBody>
      </p:sp>
      <p:sp>
        <p:nvSpPr>
          <p:cNvPr id="6" name="TextBox 5"/>
          <p:cNvSpPr txBox="1"/>
          <p:nvPr/>
        </p:nvSpPr>
        <p:spPr>
          <a:xfrm>
            <a:off x="3664858" y="5649817"/>
            <a:ext cx="5021942" cy="523220"/>
          </a:xfrm>
          <a:prstGeom prst="rect">
            <a:avLst/>
          </a:prstGeom>
          <a:noFill/>
        </p:spPr>
        <p:txBody>
          <a:bodyPr wrap="square" rtlCol="0">
            <a:spAutoFit/>
          </a:bodyPr>
          <a:lstStyle/>
          <a:p>
            <a:pPr algn="r"/>
            <a:r>
              <a:rPr lang="en-US" sz="1400" dirty="0" smtClean="0">
                <a:solidFill>
                  <a:schemeClr val="tx2"/>
                </a:solidFill>
              </a:rPr>
              <a:t>https://</a:t>
            </a:r>
            <a:r>
              <a:rPr lang="en-US" sz="1400" dirty="0" err="1" smtClean="0">
                <a:solidFill>
                  <a:schemeClr val="tx2"/>
                </a:solidFill>
              </a:rPr>
              <a:t>www.epa.gov</a:t>
            </a:r>
            <a:r>
              <a:rPr lang="en-US" sz="1400" dirty="0" smtClean="0">
                <a:solidFill>
                  <a:schemeClr val="tx2"/>
                </a:solidFill>
              </a:rPr>
              <a:t>/national-aquatic-resource-surveys/national-lakes-assessment-2012-results</a:t>
            </a:r>
            <a:endParaRPr lang="en-US" sz="1400" dirty="0">
              <a:solidFill>
                <a:schemeClr val="tx2"/>
              </a:solidFill>
            </a:endParaRPr>
          </a:p>
        </p:txBody>
      </p:sp>
      <p:pic>
        <p:nvPicPr>
          <p:cNvPr id="10" name="Picture 9" descr="512px-Environmental_Protection_Agency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381" y="266413"/>
            <a:ext cx="1154207" cy="1257905"/>
          </a:xfrm>
          <a:prstGeom prst="rect">
            <a:avLst/>
          </a:prstGeom>
        </p:spPr>
      </p:pic>
    </p:spTree>
    <p:extLst>
      <p:ext uri="{BB962C8B-B14F-4D97-AF65-F5344CB8AC3E}">
        <p14:creationId xmlns:p14="http://schemas.microsoft.com/office/powerpoint/2010/main" val="29199025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_NLA_region 3_condition estima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176" y="194806"/>
            <a:ext cx="8202323" cy="6663193"/>
          </a:xfrm>
          <a:prstGeom prst="rect">
            <a:avLst/>
          </a:prstGeom>
        </p:spPr>
      </p:pic>
    </p:spTree>
    <p:extLst>
      <p:ext uri="{BB962C8B-B14F-4D97-AF65-F5344CB8AC3E}">
        <p14:creationId xmlns:p14="http://schemas.microsoft.com/office/powerpoint/2010/main" val="5525425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ig12_Non-NativeThreats2017_LG.pn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07" r="643"/>
          <a:stretch/>
        </p:blipFill>
        <p:spPr>
          <a:xfrm>
            <a:off x="1790095" y="0"/>
            <a:ext cx="5418667" cy="4846320"/>
          </a:xfrm>
        </p:spPr>
      </p:pic>
      <p:sp>
        <p:nvSpPr>
          <p:cNvPr id="3" name="Text Placeholder 2"/>
          <p:cNvSpPr>
            <a:spLocks noGrp="1"/>
          </p:cNvSpPr>
          <p:nvPr>
            <p:ph type="body" sz="half" idx="2"/>
          </p:nvPr>
        </p:nvSpPr>
        <p:spPr/>
        <p:txBody>
          <a:bodyPr>
            <a:normAutofit fontScale="92500" lnSpcReduction="20000"/>
          </a:bodyPr>
          <a:lstStyle/>
          <a:p>
            <a:r>
              <a:rPr lang="en-US" dirty="0"/>
              <a:t>Non-native threats to Lake Champlain Basin from connected waterways. Source: </a:t>
            </a:r>
            <a:r>
              <a:rPr lang="en-US" dirty="0" smtClean="0"/>
              <a:t>LCBP,2018 </a:t>
            </a:r>
            <a:r>
              <a:rPr lang="en-US" dirty="0"/>
              <a:t>State of the Lake Report</a:t>
            </a:r>
          </a:p>
        </p:txBody>
      </p:sp>
      <p:sp>
        <p:nvSpPr>
          <p:cNvPr id="4" name="Title 3"/>
          <p:cNvSpPr>
            <a:spLocks noGrp="1"/>
          </p:cNvSpPr>
          <p:nvPr>
            <p:ph type="title"/>
          </p:nvPr>
        </p:nvSpPr>
        <p:spPr/>
        <p:txBody>
          <a:bodyPr/>
          <a:lstStyle/>
          <a:p>
            <a:r>
              <a:rPr lang="en-US" dirty="0" smtClean="0"/>
              <a:t>Aquatic invasive species</a:t>
            </a:r>
            <a:endParaRPr lang="en-US" dirty="0"/>
          </a:p>
        </p:txBody>
      </p:sp>
    </p:spTree>
    <p:extLst>
      <p:ext uri="{BB962C8B-B14F-4D97-AF65-F5344CB8AC3E}">
        <p14:creationId xmlns:p14="http://schemas.microsoft.com/office/powerpoint/2010/main" val="19772197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Custom 5">
      <a:dk1>
        <a:sysClr val="windowText" lastClr="000000"/>
      </a:dk1>
      <a:lt1>
        <a:sysClr val="window" lastClr="FFFFFF"/>
      </a:lt1>
      <a:dk2>
        <a:srgbClr val="6D6D6D"/>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7655</TotalTime>
  <Words>1102</Words>
  <Application>Microsoft Macintosh PowerPoint</Application>
  <PresentationFormat>On-screen Show (4:3)</PresentationFormat>
  <Paragraphs>107</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Essential</vt:lpstr>
      <vt:lpstr>State of the Union: is it time for a regional approach to Lake Management in the mid-atlantic region?</vt:lpstr>
      <vt:lpstr>117 Million Lakes on Earth</vt:lpstr>
      <vt:lpstr>Globally, Lakes Are Under Threat</vt:lpstr>
      <vt:lpstr>Global Study: Lessons Learned in Lake Basin Management</vt:lpstr>
      <vt:lpstr>Lessons Learned</vt:lpstr>
      <vt:lpstr>2007 National Lakes Assessment</vt:lpstr>
      <vt:lpstr>2012 National Lakes Assessment</vt:lpstr>
      <vt:lpstr>PowerPoint Presentation</vt:lpstr>
      <vt:lpstr>Aquatic invasive species</vt:lpstr>
      <vt:lpstr>Lakes are warming across the globe</vt:lpstr>
      <vt:lpstr>Lake Ice Cover Decreasing</vt:lpstr>
      <vt:lpstr>Changes in Lake Stratification</vt:lpstr>
      <vt:lpstr>Effects on Fisheries and Food Web</vt:lpstr>
      <vt:lpstr>Rainstorms Intensifying</vt:lpstr>
      <vt:lpstr>Deep Creek Lake, MD</vt:lpstr>
      <vt:lpstr>Harmful algaL Blooms becoming more common</vt:lpstr>
      <vt:lpstr>Opportunities for action </vt:lpstr>
      <vt:lpstr>Build Resilience of Lake Ecosystems</vt:lpstr>
      <vt:lpstr>Protect and Restore Riparian areas, shorelines</vt:lpstr>
      <vt:lpstr>practice adaptive management &amp; planning</vt:lpstr>
      <vt:lpstr>Prevent and control Invasive species</vt:lpstr>
      <vt:lpstr>PowerPoint Presentation</vt:lpstr>
      <vt:lpstr>PowerPoint Presentation</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Lakes in a Changing World: Think Global, Act Local</dc:title>
  <dc:creator>Lisa Borre</dc:creator>
  <cp:lastModifiedBy>Lisa Borre</cp:lastModifiedBy>
  <cp:revision>81</cp:revision>
  <dcterms:created xsi:type="dcterms:W3CDTF">2018-03-03T13:15:16Z</dcterms:created>
  <dcterms:modified xsi:type="dcterms:W3CDTF">2019-04-09T02:17:51Z</dcterms:modified>
</cp:coreProperties>
</file>