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764" r:id="rId3"/>
    <p:sldId id="765" r:id="rId4"/>
    <p:sldId id="766" r:id="rId5"/>
    <p:sldId id="719" r:id="rId6"/>
    <p:sldId id="720" r:id="rId7"/>
    <p:sldId id="721" r:id="rId8"/>
    <p:sldId id="740" r:id="rId9"/>
    <p:sldId id="752" r:id="rId10"/>
    <p:sldId id="749" r:id="rId11"/>
    <p:sldId id="750" r:id="rId12"/>
    <p:sldId id="738" r:id="rId13"/>
    <p:sldId id="753" r:id="rId14"/>
    <p:sldId id="709" r:id="rId15"/>
    <p:sldId id="642" r:id="rId16"/>
    <p:sldId id="711" r:id="rId17"/>
    <p:sldId id="712" r:id="rId18"/>
    <p:sldId id="739" r:id="rId19"/>
    <p:sldId id="746" r:id="rId20"/>
    <p:sldId id="713" r:id="rId21"/>
    <p:sldId id="682" r:id="rId22"/>
    <p:sldId id="736" r:id="rId23"/>
    <p:sldId id="700" r:id="rId24"/>
    <p:sldId id="737" r:id="rId25"/>
    <p:sldId id="731" r:id="rId26"/>
    <p:sldId id="702" r:id="rId27"/>
    <p:sldId id="762" r:id="rId28"/>
    <p:sldId id="754" r:id="rId29"/>
    <p:sldId id="755" r:id="rId30"/>
    <p:sldId id="756" r:id="rId31"/>
    <p:sldId id="757" r:id="rId32"/>
    <p:sldId id="769" r:id="rId33"/>
    <p:sldId id="76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DC9B"/>
    <a:srgbClr val="19F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4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8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88F7F-F459-4453-82C3-25E43558E538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17D09-61D1-4962-BB6F-1E48DAD0E9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9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/citations?view_op=view_citation&amp;hl=en&amp;user=BKPMbD0AAAAJ&amp;citation_for_view=BKPMbD0AAAAJ:UeHWp8X0CEIC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S, VLM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Bécares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LS Costa, E Donk, LA Hansson. 2012. 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Warmer climates boost cyanobacterial dominance in shallow lakes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Change Biology 18 (1), 118-126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7D09-61D1-4962-BB6F-1E48DAD0E9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1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Nuisance Phytoplankton Blooms in Coastal, Estuarine, and Inland Waters.. Continue grow, build up, senesce on 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7D09-61D1-4962-BB6F-1E48DAD0E99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6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1961 Santa Cruz CA  toxin accumulated in the anchovies the birds 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D1978-E297-4BE6-B5E7-276E799DA24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2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Saxitoxin</a:t>
            </a:r>
            <a:r>
              <a:rPr lang="en-US" dirty="0"/>
              <a:t>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7D09-61D1-4962-BB6F-1E48DAD0E99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Pictures of lakes shut </a:t>
            </a:r>
            <a:r>
              <a:rPr lang="en-US" dirty="0" err="1"/>
              <a:t>down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States Environmental Protection Agency (USEPA), Office of Water. 2012. Cyanobacteria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Cyanotoxins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Information for Drinking Water Systems. EPA-810F11001.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C98B5-7C11-4B95-AA89-472C9ECCB3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4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Crude extracts, toxin mixtures,  not yet discovered active compounds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D1978-E297-4BE6-B5E7-276E799DA2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6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Toxins released</a:t>
            </a:r>
            <a:r>
              <a:rPr lang="en-US" baseline="0" dirty="0"/>
              <a:t> and 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4898F-C64C-4C17-9E4F-C686029C76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23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 right, smart to</a:t>
            </a:r>
            <a:r>
              <a:rPr lang="en-US" baseline="0" dirty="0"/>
              <a:t> close lake and stay away. </a:t>
            </a:r>
            <a:r>
              <a:rPr lang="en-US" dirty="0"/>
              <a:t>Toxic </a:t>
            </a:r>
            <a:r>
              <a:rPr lang="en-US" dirty="0" err="1"/>
              <a:t>sespool</a:t>
            </a:r>
            <a:r>
              <a:rPr lang="en-US" dirty="0"/>
              <a:t> when gone unabated.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08396-7CFA-478F-8620-3E82CB3D79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50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 Health Recreational Ambient Water Quality Criteria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or.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Swimming Advisories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Microcystins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Cylindrospermopsin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Draft. Prepared by: U.S. Environmental Protection Agency.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4304T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Ecological Criteria Division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Washington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EPA Document Number: 822-P-16-002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7D09-61D1-4962-BB6F-1E48DAD0E99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57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https://www.epa.gov/research-grants/freshwater-harmful-algal-blooms#SUMMARY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7D09-61D1-4962-BB6F-1E48DAD0E99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94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Dziallas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Grossart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H. 2011. Increasing oxygen radicals and water temperature select for toxic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Microcystis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6(9): 25569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 an increase in population numbers could produce a more intense toxin level (described or unknown) and impending natural release (White et al. 2005; Lehman et al. 2013).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SH,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Duivenvoorden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LD. 2005. A decision‐making framework for ecological impacts associated with the accumulation of cyanotoxins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cylindrospermopsin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microcystin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Lakes &amp; Reservoirs: Research &amp; Management 10(1): 25-37.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7D09-61D1-4962-BB6F-1E48DAD0E99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50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6E79C-F1FF-4C56-A80F-E592A23591DC}" type="datetimeFigureOut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866D-7817-4F0B-BC92-779F45BF11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http://www.google.com/url?sa=i&amp;rct=j&amp;q=&amp;esrc=s&amp;source=images&amp;cd=&amp;cad=rja&amp;uact=8&amp;ved=0CAcQjRxqFQoTCLPekqic6sgCFUjvJgodqqwLKA&amp;url=http://ksnt.com/2015/07/20/fort-riley-marina-closed-because-of-algae/&amp;bvm=bv.106379543,d.eWE&amp;psig=AFQjCNF1lqhvpIwU9s8rRN6xil84cJeF-A&amp;ust=1446295305037461" TargetMode="Externa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graphique-fl%C3%A8che-rouge-la-croissance-2741952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gif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381" y="911592"/>
            <a:ext cx="6480572" cy="2642003"/>
          </a:xfrm>
          <a:prstGeom prst="rect">
            <a:avLst/>
          </a:prstGeom>
          <a:noFill/>
        </p:spPr>
        <p:txBody>
          <a:bodyPr wrap="none" rtlCol="0" anchor="t" anchorCtr="0">
            <a:noAutofit/>
          </a:bodyPr>
          <a:lstStyle/>
          <a:p>
            <a:pPr algn="ctr"/>
            <a:r>
              <a:rPr lang="en-US" sz="4000" b="1" dirty="0"/>
              <a:t>Harmful Algal Blooms: </a:t>
            </a:r>
          </a:p>
          <a:p>
            <a:pPr algn="ctr"/>
            <a:r>
              <a:rPr lang="en-US" sz="3600" b="1" dirty="0"/>
              <a:t>Understanding the Need for Management</a:t>
            </a:r>
            <a:endParaRPr lang="en-US" sz="40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4963886"/>
            <a:ext cx="9144000" cy="872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SePRO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Research and Technology Campus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16013 Watson Seed Farm Rd., Whitakers, NC 27891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2060"/>
                </a:solidFill>
              </a:rPr>
              <a:t>252-801-1623 (mobile); westb@sepro.com (email)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203" y="3259686"/>
            <a:ext cx="84675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West M. Bishop, Ph.D., CLP</a:t>
            </a:r>
          </a:p>
          <a:p>
            <a:pPr algn="ctr"/>
            <a:r>
              <a:rPr lang="en-US" i="1" dirty="0"/>
              <a:t>Algae Scientist and Water Quality Research Manager </a:t>
            </a: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14F23-E27C-4FC4-8FF2-BCB9A935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A4211-7117-4BF6-9553-B9943774D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1D61C-D72F-4277-A544-7B67885C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2684"/>
            <a:ext cx="6711961" cy="4052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F5537-A638-49CA-8A71-E013961AC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91461"/>
            <a:ext cx="8472196" cy="426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7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9905-6C61-44DE-A305-934B991F7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9E847-CD76-4A04-A40B-279DA9121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C8AD8-D47F-4FFB-B6CF-06991202C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91" y="2285314"/>
            <a:ext cx="5773466" cy="3253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336C0-0198-400F-B8C1-19513EBA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46072"/>
            <a:ext cx="7752945" cy="10566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2EFBFB-2E8A-4E55-9310-26E7D997AF7C}"/>
              </a:ext>
            </a:extLst>
          </p:cNvPr>
          <p:cNvSpPr/>
          <p:nvPr/>
        </p:nvSpPr>
        <p:spPr>
          <a:xfrm>
            <a:off x="3628417" y="3429000"/>
            <a:ext cx="1138136" cy="4036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1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0717-E484-4E09-A00A-5D3145F0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196817"/>
            <a:ext cx="8229600" cy="1143000"/>
          </a:xfrm>
        </p:spPr>
        <p:txBody>
          <a:bodyPr/>
          <a:lstStyle/>
          <a:p>
            <a:r>
              <a:rPr lang="en-US" dirty="0"/>
              <a:t>Magnitude of toxins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EFB23-7D72-42FD-A6C1-5101568DA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2243"/>
            <a:ext cx="8093413" cy="227140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Cyanobacteria found in 98 percent of lakes and reservoirs sampled throughout the US (Loftin et al. 2007)</a:t>
            </a:r>
          </a:p>
          <a:p>
            <a:pPr lvl="1"/>
            <a:r>
              <a:rPr lang="en-US" sz="1600" dirty="0"/>
              <a:t>Potential toxin producing (</a:t>
            </a:r>
            <a:r>
              <a:rPr lang="en-US" sz="1600" dirty="0" err="1"/>
              <a:t>cylindrospermopsin</a:t>
            </a:r>
            <a:r>
              <a:rPr lang="en-US" sz="1600" dirty="0"/>
              <a:t>-, </a:t>
            </a:r>
            <a:r>
              <a:rPr lang="en-US" sz="1600" dirty="0" err="1"/>
              <a:t>microcystin</a:t>
            </a:r>
            <a:r>
              <a:rPr lang="en-US" sz="1600" dirty="0"/>
              <a:t>-, and </a:t>
            </a:r>
            <a:r>
              <a:rPr lang="en-US" sz="1600" dirty="0" err="1"/>
              <a:t>saxitoxin</a:t>
            </a:r>
            <a:r>
              <a:rPr lang="en-US" sz="1600" dirty="0"/>
              <a:t>) cyanobacteria genera were present in &gt; 80% of samples</a:t>
            </a:r>
          </a:p>
          <a:p>
            <a:pPr lvl="1"/>
            <a:r>
              <a:rPr lang="en-US" sz="1600" dirty="0"/>
              <a:t>4% </a:t>
            </a:r>
            <a:r>
              <a:rPr lang="en-US" sz="1600" dirty="0" err="1"/>
              <a:t>Cylindrospermosins</a:t>
            </a:r>
            <a:r>
              <a:rPr lang="en-US" sz="1600" dirty="0"/>
              <a:t>; 7.6% </a:t>
            </a:r>
            <a:r>
              <a:rPr lang="en-US" sz="1600" dirty="0" err="1"/>
              <a:t>Saxitoxins</a:t>
            </a:r>
            <a:r>
              <a:rPr lang="en-US" sz="1600" dirty="0"/>
              <a:t> (Loftin et al. 2016)</a:t>
            </a:r>
          </a:p>
          <a:p>
            <a:endParaRPr lang="en-US" sz="1500" dirty="0"/>
          </a:p>
          <a:p>
            <a:r>
              <a:rPr lang="en-US" sz="2000" dirty="0" err="1"/>
              <a:t>Microcystins</a:t>
            </a:r>
            <a:r>
              <a:rPr lang="en-US" sz="2000" dirty="0"/>
              <a:t> in 39 percent of the streams with median of 0.29 micrograms per liter (µg/L) in the SE US (Loftin et al. 2016) 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1EFBB-5FFC-4DC8-A825-4732DEDC7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54"/>
          <a:stretch/>
        </p:blipFill>
        <p:spPr>
          <a:xfrm>
            <a:off x="3015574" y="3738258"/>
            <a:ext cx="5957979" cy="21956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7B2D7A-7D6E-49D6-B2B7-7D9DF5AEDBF5}"/>
              </a:ext>
            </a:extLst>
          </p:cNvPr>
          <p:cNvSpPr/>
          <p:nvPr/>
        </p:nvSpPr>
        <p:spPr>
          <a:xfrm>
            <a:off x="457200" y="6505162"/>
            <a:ext cx="6391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https://www.epa.gov/sites/production/files/2016-12/documents/nla_report_dec_2016.pd</a:t>
            </a:r>
          </a:p>
        </p:txBody>
      </p:sp>
    </p:spTree>
    <p:extLst>
      <p:ext uri="{BB962C8B-B14F-4D97-AF65-F5344CB8AC3E}">
        <p14:creationId xmlns:p14="http://schemas.microsoft.com/office/powerpoint/2010/main" val="80048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5141068"/>
            <a:ext cx="8229600" cy="4525963"/>
          </a:xfrm>
        </p:spPr>
        <p:txBody>
          <a:bodyPr>
            <a:normAutofit/>
          </a:bodyPr>
          <a:lstStyle/>
          <a:p>
            <a:pPr lvl="2"/>
            <a:r>
              <a:rPr lang="en-US" sz="2800" b="1" dirty="0"/>
              <a:t>Shutting down the lake is not without risks</a:t>
            </a:r>
          </a:p>
          <a:p>
            <a:pPr marL="914400" lvl="2" indent="0">
              <a:buNone/>
            </a:pPr>
            <a:endParaRPr lang="en-US" sz="2800" dirty="0"/>
          </a:p>
          <a:p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571500" y="1115149"/>
            <a:ext cx="8001000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Backer, L. C.,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McNeel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S.V., Barber, T., Kirkpatrick, B., Williams, C., Irvin, M., et al. (2010). 	</a:t>
            </a:r>
            <a:r>
              <a:rPr lang="en-US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Recreational exposure 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microcystins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during algal blooms in two California lakes. 	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Toxicon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55, 909–921.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Banack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SA, Caller T,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Henegan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P, Haney J,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Murby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A, Metcalf JS, Powell J, Cox PA,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Stommel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E. 	Detection of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cyanotoxins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β-N-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methylamino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-L-alanine and </a:t>
            </a: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microcystins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from a lake 	</a:t>
            </a:r>
            <a:r>
              <a:rPr lang="en-US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surrounded by cases of amyotrophic lateral sclerosis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Toxins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2015. 29;7(2):322-36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Cheng, Y. S., Zhou, Y., Irvin, C.M., Kirkpatrick, B., &amp; Backer, L.C. (2007). Characterization of 	</a:t>
            </a:r>
            <a:r>
              <a:rPr lang="en-US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aerosols containing </a:t>
            </a:r>
            <a:r>
              <a:rPr lang="en-US" sz="1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microcystin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Marine Drugs, 5, 136–150.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Stommel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E.W., Field, N.C., Caller, T.A. </a:t>
            </a:r>
            <a:r>
              <a:rPr lang="en-US" sz="1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Aerosolization</a:t>
            </a:r>
            <a:r>
              <a:rPr lang="en-US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cyanobacteria as a risk factor for 	Amyotrophic Lateral Sclerosis. </a:t>
            </a:r>
            <a:r>
              <a:rPr lang="en-US" sz="16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Med. Hypotheses 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2013, </a:t>
            </a:r>
            <a:r>
              <a:rPr lang="en-US" sz="16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80</a:t>
            </a:r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142–145. 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Wood SA and DR Dietrich. 2011. Quantitative assessment of </a:t>
            </a:r>
            <a:r>
              <a:rPr lang="en-US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aerosolized cyanobacterial toxins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	at two New Zealand lakes. J. Environ. </a:t>
            </a:r>
            <a:r>
              <a:rPr lang="en-US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Monit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., 2011: 13, 1617-1624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EF1EC1-556C-4923-AE32-4F0DCCDF858F}"/>
              </a:ext>
            </a:extLst>
          </p:cNvPr>
          <p:cNvSpPr/>
          <p:nvPr/>
        </p:nvSpPr>
        <p:spPr>
          <a:xfrm>
            <a:off x="1359520" y="35422"/>
            <a:ext cx="5588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Human health risks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33C9D-3A40-4E09-8044-B6DC47BC1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559" y="1555671"/>
            <a:ext cx="2517081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8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7455-C6BE-4B09-B092-BF4A4128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8BE42-280F-4CED-A349-4C26B9660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C6421-2EDE-4E29-AD83-B5DE0F7B3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298" y="2638920"/>
            <a:ext cx="9144000" cy="292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61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535" y="23334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One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749" y="1264480"/>
            <a:ext cx="5721463" cy="452596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Monitoring</a:t>
            </a:r>
          </a:p>
          <a:p>
            <a:pPr lvl="1"/>
            <a:endParaRPr lang="en-US" sz="1600" dirty="0"/>
          </a:p>
          <a:p>
            <a:pPr lvl="1"/>
            <a:r>
              <a:rPr lang="en-US" dirty="0"/>
              <a:t>Close the lake</a:t>
            </a:r>
          </a:p>
          <a:p>
            <a:pPr lvl="2"/>
            <a:r>
              <a:rPr lang="en-US" dirty="0"/>
              <a:t>Less risk? More risk?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41" descr="http://rds.yahoo.com/_ylt=A0WTb_pIr2tJfHkAf4ujzbkF/SIG=121dkpjvh/EXP=1231880392/**http%3A/www.burnham-on-sea.com/apex-alga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649" y="558594"/>
            <a:ext cx="2216263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0" b="3333"/>
          <a:stretch/>
        </p:blipFill>
        <p:spPr>
          <a:xfrm>
            <a:off x="6020247" y="3048000"/>
            <a:ext cx="2413089" cy="2821757"/>
          </a:xfrm>
          <a:prstGeom prst="rect">
            <a:avLst/>
          </a:prstGeom>
        </p:spPr>
      </p:pic>
      <p:pic>
        <p:nvPicPr>
          <p:cNvPr id="1026" name="Picture 2" descr="https://lintvksnt.files.wordpress.com/2015/07/015-032-marina-closure.jpg?w=640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2" b="32507"/>
          <a:stretch/>
        </p:blipFill>
        <p:spPr bwMode="auto">
          <a:xfrm>
            <a:off x="1505329" y="3845855"/>
            <a:ext cx="3492170" cy="183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4B040-B024-4439-ABF8-FFE265AD6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6889"/>
            <a:ext cx="8229600" cy="1143000"/>
          </a:xfrm>
        </p:spPr>
        <p:txBody>
          <a:bodyPr/>
          <a:lstStyle/>
          <a:p>
            <a:r>
              <a:rPr lang="en-US" dirty="0"/>
              <a:t>EPA Summary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A5E23-E8F1-45BD-A63F-49FB655E1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94" y="1262743"/>
            <a:ext cx="5026821" cy="4525963"/>
          </a:xfrm>
        </p:spPr>
        <p:txBody>
          <a:bodyPr/>
          <a:lstStyle/>
          <a:p>
            <a:r>
              <a:rPr lang="en-US" sz="1800" b="1" dirty="0"/>
              <a:t>Measurement parameters</a:t>
            </a:r>
          </a:p>
          <a:p>
            <a:pPr lvl="1"/>
            <a:r>
              <a:rPr lang="en-US" sz="1800" dirty="0"/>
              <a:t>Cell densities, proportion of toxigenic cyanobacteria, chlorophyll concentration, and </a:t>
            </a:r>
            <a:r>
              <a:rPr lang="en-US" sz="1800" dirty="0" err="1"/>
              <a:t>Secchi</a:t>
            </a:r>
            <a:r>
              <a:rPr lang="en-US" sz="1800" dirty="0"/>
              <a:t> disk depth measurement </a:t>
            </a:r>
          </a:p>
          <a:p>
            <a:pPr lvl="1"/>
            <a:r>
              <a:rPr lang="en-US" sz="1800" dirty="0"/>
              <a:t>State guidelines address up to four cyanotoxins, </a:t>
            </a:r>
            <a:r>
              <a:rPr lang="en-US" sz="1800" dirty="0" err="1"/>
              <a:t>Mcyn</a:t>
            </a:r>
            <a:r>
              <a:rPr lang="en-US" sz="1800" dirty="0"/>
              <a:t> most prevalent (n=20)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ECCD6E-C320-4268-AC37-C063BB5FBA9D}"/>
              </a:ext>
            </a:extLst>
          </p:cNvPr>
          <p:cNvSpPr/>
          <p:nvPr/>
        </p:nvSpPr>
        <p:spPr>
          <a:xfrm>
            <a:off x="148294" y="3923664"/>
            <a:ext cx="4572000" cy="160043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Routes of exposure.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Exposure to cyanotoxins from recreational water sources can occur via oral exposure (incidental ingestion while recreating); dermal exposure (contact of exposed parts of the body with water containing cyanotoxins during recreational activities such as swimming, wading, surfing); and inhalation exposure to contaminated aerosols (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while recreating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). 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D46F9-E261-4A1D-83E9-25A701BA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447" y="1270390"/>
            <a:ext cx="3926408" cy="3034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6090A-93FD-4DA6-9FC8-52AEAAAFEDBE}"/>
              </a:ext>
            </a:extLst>
          </p:cNvPr>
          <p:cNvSpPr txBox="1"/>
          <p:nvPr/>
        </p:nvSpPr>
        <p:spPr>
          <a:xfrm>
            <a:off x="5029200" y="4569034"/>
            <a:ext cx="436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USEPA 2016</a:t>
            </a:r>
          </a:p>
          <a:p>
            <a:r>
              <a:rPr lang="en-US" sz="1200" i="1" dirty="0"/>
              <a:t>Human Health Recreational Ambient Water Quality Criteria</a:t>
            </a:r>
            <a:r>
              <a:rPr lang="en-US" sz="1200" dirty="0"/>
              <a:t> or </a:t>
            </a:r>
            <a:r>
              <a:rPr lang="en-US" sz="1200" i="1" dirty="0"/>
              <a:t>Swimming Advisories</a:t>
            </a:r>
            <a:r>
              <a:rPr lang="en-US" sz="1200" dirty="0"/>
              <a:t> for </a:t>
            </a:r>
            <a:r>
              <a:rPr lang="en-US" sz="1200" i="1" dirty="0" err="1"/>
              <a:t>Microcystins</a:t>
            </a:r>
            <a:r>
              <a:rPr lang="en-US" sz="1200" dirty="0"/>
              <a:t> and </a:t>
            </a:r>
            <a:r>
              <a:rPr lang="en-US" sz="1200" i="1" dirty="0" err="1"/>
              <a:t>Cylindrospermopsin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6270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A86A-93EA-4D58-8A68-93E75ADC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723"/>
            <a:ext cx="8229600" cy="1143000"/>
          </a:xfrm>
        </p:spPr>
        <p:txBody>
          <a:bodyPr/>
          <a:lstStyle/>
          <a:p>
            <a:r>
              <a:rPr lang="en-US" dirty="0"/>
              <a:t>Recommended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247A0-E0F1-4B47-BF6E-C2510B09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53" y="911800"/>
            <a:ext cx="8229600" cy="5022073"/>
          </a:xfrm>
        </p:spPr>
        <p:txBody>
          <a:bodyPr>
            <a:normAutofit lnSpcReduction="10000"/>
          </a:bodyPr>
          <a:lstStyle/>
          <a:p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Recreation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Close system, issue advisory, post warning signs, contact health department</a:t>
            </a:r>
          </a:p>
          <a:p>
            <a:pPr lvl="1">
              <a:spcBef>
                <a:spcPts val="0"/>
              </a:spcBef>
            </a:pP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/>
              <a:t>Utah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Consider closure</a:t>
            </a:r>
          </a:p>
          <a:p>
            <a:pPr lvl="1">
              <a:spcBef>
                <a:spcPts val="0"/>
              </a:spcBef>
            </a:pP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/>
              <a:t>Nebraska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Close beach, allow recreation </a:t>
            </a:r>
          </a:p>
          <a:p>
            <a:pPr lvl="3">
              <a:spcBef>
                <a:spcPts val="0"/>
              </a:spcBef>
            </a:pPr>
            <a:r>
              <a:rPr lang="en-US" sz="1400" dirty="0"/>
              <a:t>But public advised to use caution and avoid prolonged exposure to the water </a:t>
            </a:r>
            <a:r>
              <a:rPr lang="en-US" sz="2800" dirty="0"/>
              <a:t>	</a:t>
            </a:r>
          </a:p>
          <a:p>
            <a:pPr lvl="1"/>
            <a:r>
              <a:rPr lang="en-US" sz="2400" dirty="0"/>
              <a:t>Maine</a:t>
            </a:r>
          </a:p>
          <a:p>
            <a:pPr lvl="2"/>
            <a:r>
              <a:rPr lang="en-US" sz="1800" dirty="0"/>
              <a:t>Do not drink lake water during a bloom. Well maintained domestic water treatment systems may make lake water safe to drink in many instances, but they are not guaranteed to remove algal toxins.</a:t>
            </a:r>
          </a:p>
          <a:p>
            <a:pPr lvl="3"/>
            <a:r>
              <a:rPr lang="en-US" sz="1200" dirty="0"/>
              <a:t>http://www.maine.gov/dep/water/lakes/cyanobacteria.htm</a:t>
            </a:r>
          </a:p>
          <a:p>
            <a:pPr lvl="2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95937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A7D7-B97D-4741-97D9-15DDD96B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101244"/>
            <a:ext cx="8229600" cy="1143000"/>
          </a:xfrm>
        </p:spPr>
        <p:txBody>
          <a:bodyPr/>
          <a:lstStyle/>
          <a:p>
            <a:r>
              <a:rPr lang="en-US" dirty="0"/>
              <a:t>One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8C3F0-3C9F-4329-9840-08CFDE2F3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4244"/>
            <a:ext cx="8229600" cy="4525963"/>
          </a:xfrm>
        </p:spPr>
        <p:txBody>
          <a:bodyPr/>
          <a:lstStyle/>
          <a:p>
            <a:r>
              <a:rPr lang="en-US" dirty="0"/>
              <a:t>Kansas</a:t>
            </a:r>
          </a:p>
          <a:p>
            <a:pPr lvl="1"/>
            <a:r>
              <a:rPr lang="en-US" dirty="0"/>
              <a:t>Extreme bloom</a:t>
            </a:r>
          </a:p>
          <a:p>
            <a:pPr lvl="1"/>
            <a:r>
              <a:rPr lang="en-US" dirty="0"/>
              <a:t>Picnic, camping and other public land activities adjacent to affected waters be closed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BAF6E-4C85-420C-BF39-09BE973AC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053" y="3618253"/>
            <a:ext cx="5390846" cy="17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23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A9F22-7E32-4002-9921-8C0D20F88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301B-8525-4A9A-9EA4-137CF5F0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94570"/>
            <a:ext cx="8005864" cy="931593"/>
          </a:xfrm>
        </p:spPr>
        <p:txBody>
          <a:bodyPr>
            <a:normAutofit/>
          </a:bodyPr>
          <a:lstStyle/>
          <a:p>
            <a:r>
              <a:rPr lang="en-US" sz="2400" dirty="0"/>
              <a:t>https://www.cdc.gov/habs/prevention-control.html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48762-9576-40C7-BBBE-0942B601D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426" y="1612199"/>
            <a:ext cx="6116165" cy="3669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CDFDB-3D4F-498B-9BF1-C4A14FFD4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758" y="1729867"/>
            <a:ext cx="3667833" cy="4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5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2280"/>
            <a:ext cx="8229600" cy="4525963"/>
          </a:xfrm>
        </p:spPr>
        <p:txBody>
          <a:bodyPr/>
          <a:lstStyle/>
          <a:p>
            <a:r>
              <a:rPr lang="en-US" dirty="0"/>
              <a:t>Cyanobacteria and negative implications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Risks of no action</a:t>
            </a:r>
          </a:p>
          <a:p>
            <a:endParaRPr lang="en-US" sz="2400" dirty="0"/>
          </a:p>
          <a:p>
            <a:r>
              <a:rPr lang="en-US" dirty="0"/>
              <a:t>Need for management</a:t>
            </a:r>
          </a:p>
        </p:txBody>
      </p:sp>
    </p:spTree>
    <p:extLst>
      <p:ext uri="{BB962C8B-B14F-4D97-AF65-F5344CB8AC3E}">
        <p14:creationId xmlns:p14="http://schemas.microsoft.com/office/powerpoint/2010/main" val="1613540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F024C-D46F-4117-8CB0-F3759349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applied management halted?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115CD-17EC-4274-ADC8-76FD87C40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6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EA118-C900-4BB2-8608-F50B359B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Leaky Cell Hypothesis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C368F-B378-400F-B90D-12FEF7140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02" y="1118512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Internal toxin can be released with some chemical treatments/concentrations</a:t>
            </a:r>
          </a:p>
          <a:p>
            <a:pPr lvl="1"/>
            <a:r>
              <a:rPr lang="en-US" sz="1100" dirty="0" err="1"/>
              <a:t>Kenefick</a:t>
            </a:r>
            <a:r>
              <a:rPr lang="en-US" sz="1100" dirty="0"/>
              <a:t> et al. 1993; Jones and Orr 1994; Peterson et al. 1995; Daly et al. 2007; </a:t>
            </a:r>
            <a:r>
              <a:rPr lang="en-US" sz="1100" dirty="0" err="1"/>
              <a:t>Touchette</a:t>
            </a:r>
            <a:r>
              <a:rPr lang="en-US" sz="1100" dirty="0"/>
              <a:t> et al. 2008; Greenfield et al. 2014; Lurling et al. 2014; Tsai 2015</a:t>
            </a:r>
          </a:p>
          <a:p>
            <a:pPr lvl="1"/>
            <a:endParaRPr lang="en-US" sz="700" dirty="0"/>
          </a:p>
          <a:p>
            <a:r>
              <a:rPr lang="en-US" sz="2200" dirty="0"/>
              <a:t>If treat: </a:t>
            </a:r>
          </a:p>
          <a:p>
            <a:pPr lvl="1"/>
            <a:r>
              <a:rPr lang="en-US" sz="1800" dirty="0"/>
              <a:t>Dilutes through water</a:t>
            </a:r>
          </a:p>
          <a:p>
            <a:pPr lvl="2"/>
            <a:r>
              <a:rPr lang="en-US" sz="1800" dirty="0"/>
              <a:t>Even leaky cell papers &lt; 1 d half-life open water</a:t>
            </a:r>
          </a:p>
          <a:p>
            <a:pPr lvl="2"/>
            <a:r>
              <a:rPr lang="en-US" sz="1800" dirty="0"/>
              <a:t>Dermal absorbed dose of </a:t>
            </a:r>
            <a:r>
              <a:rPr lang="en-US" sz="1800" dirty="0" err="1"/>
              <a:t>microcystins</a:t>
            </a:r>
            <a:r>
              <a:rPr lang="en-US" sz="1800" dirty="0"/>
              <a:t> is likely to be negligible (EPA 2016)</a:t>
            </a:r>
          </a:p>
          <a:p>
            <a:pPr lvl="1"/>
            <a:r>
              <a:rPr lang="en-US" sz="1800" dirty="0"/>
              <a:t>No hot spot accumulation potential</a:t>
            </a:r>
          </a:p>
          <a:p>
            <a:pPr lvl="1"/>
            <a:r>
              <a:rPr lang="en-US" sz="1800" dirty="0"/>
              <a:t>Total toxin decreases</a:t>
            </a:r>
          </a:p>
          <a:p>
            <a:pPr lvl="1"/>
            <a:r>
              <a:rPr lang="en-US" sz="1800" dirty="0"/>
              <a:t>Possible to treat without releasing</a:t>
            </a:r>
          </a:p>
          <a:p>
            <a:pPr lvl="2"/>
            <a:r>
              <a:rPr lang="en-US" sz="1600" dirty="0"/>
              <a:t>Formulation/ concentration</a:t>
            </a:r>
          </a:p>
          <a:p>
            <a:pPr lvl="3"/>
            <a:r>
              <a:rPr lang="en-US" sz="1200" dirty="0"/>
              <a:t>Tsai 2015; </a:t>
            </a:r>
            <a:r>
              <a:rPr lang="en-US" sz="1200" dirty="0" err="1"/>
              <a:t>Iwinski</a:t>
            </a:r>
            <a:r>
              <a:rPr lang="en-US" sz="1200" dirty="0"/>
              <a:t> et al. 2016</a:t>
            </a:r>
          </a:p>
          <a:p>
            <a:pPr lvl="2"/>
            <a:endParaRPr lang="en-US" sz="1200" dirty="0"/>
          </a:p>
          <a:p>
            <a:r>
              <a:rPr lang="en-US" sz="2400" dirty="0"/>
              <a:t>If fear free toxin, need to fear total toxin</a:t>
            </a:r>
          </a:p>
          <a:p>
            <a:r>
              <a:rPr lang="en-US" sz="2400" dirty="0"/>
              <a:t>Only way to not have an exposure is not have produced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9D0F2-6A4D-4FB3-8F3E-32848285D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667" y="2432033"/>
            <a:ext cx="3141162" cy="13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5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3D9D-BAF0-482E-A846-A60F9395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85E84-4988-4D35-97A2-6A3F5CB48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If afraid of being released, why not afraid of it already out there.. Impending release</a:t>
            </a:r>
          </a:p>
          <a:p>
            <a:endParaRPr lang="en-US" sz="1800" b="1" dirty="0"/>
          </a:p>
          <a:p>
            <a:r>
              <a:rPr lang="en-US" sz="1800" dirty="0"/>
              <a:t>Risks and guidelines based on total toxin</a:t>
            </a:r>
          </a:p>
          <a:p>
            <a:pPr lvl="1"/>
            <a:r>
              <a:rPr lang="en-US" sz="1800" dirty="0"/>
              <a:t>May release anyway</a:t>
            </a:r>
          </a:p>
          <a:p>
            <a:pPr lvl="2"/>
            <a:r>
              <a:rPr lang="en-US" sz="1800" dirty="0"/>
              <a:t>A portion is often in water</a:t>
            </a:r>
          </a:p>
          <a:p>
            <a:pPr lvl="2"/>
            <a:r>
              <a:rPr lang="en-US" sz="1800" dirty="0"/>
              <a:t>Natural senescence 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FF0000"/>
                </a:solidFill>
              </a:rPr>
              <a:t>Don’t necessarily impact bacteria involved in biodegradation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Increase biodegradation rates when released</a:t>
            </a:r>
          </a:p>
          <a:p>
            <a:pPr lvl="2"/>
            <a:r>
              <a:rPr lang="en-US" sz="1800" dirty="0">
                <a:solidFill>
                  <a:srgbClr val="FF0000"/>
                </a:solidFill>
              </a:rPr>
              <a:t>Bacteria growing simultaneous with some blooms</a:t>
            </a:r>
          </a:p>
          <a:p>
            <a:pPr lvl="2"/>
            <a:r>
              <a:rPr lang="en-US" sz="1800" dirty="0">
                <a:solidFill>
                  <a:srgbClr val="FF0000"/>
                </a:solidFill>
              </a:rPr>
              <a:t>Maintained viability (</a:t>
            </a:r>
            <a:r>
              <a:rPr lang="en-US" sz="1800" dirty="0" err="1">
                <a:solidFill>
                  <a:srgbClr val="FF0000"/>
                </a:solidFill>
              </a:rPr>
              <a:t>Iwinski</a:t>
            </a:r>
            <a:r>
              <a:rPr lang="en-US" sz="1800" dirty="0">
                <a:solidFill>
                  <a:srgbClr val="FF0000"/>
                </a:solidFill>
              </a:rPr>
              <a:t> et al. 2017)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61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61B3-9D07-4D19-BB82-DD40B349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Total </a:t>
            </a:r>
            <a:r>
              <a:rPr lang="en-US" i="1" dirty="0">
                <a:latin typeface="Aparajita" panose="020B0604020202020204" pitchFamily="34" charset="0"/>
                <a:cs typeface="Aparajita" panose="020B0604020202020204" pitchFamily="34" charset="0"/>
              </a:rPr>
              <a:t>or</a:t>
            </a:r>
            <a:r>
              <a:rPr lang="en-US" dirty="0"/>
              <a:t> free toxin?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E4395-7119-43B5-BF71-AB58FBD30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11" y="975955"/>
            <a:ext cx="8058890" cy="49437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In latter bloom stages, more cells lyse, extracellular </a:t>
            </a:r>
            <a:r>
              <a:rPr lang="en-US" sz="1800" dirty="0" err="1"/>
              <a:t>Mcyn</a:t>
            </a:r>
            <a:r>
              <a:rPr lang="en-US" sz="1800" dirty="0"/>
              <a:t> becomes more abundant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White et al. 2005</a:t>
            </a:r>
          </a:p>
          <a:p>
            <a:pPr lvl="1">
              <a:spcBef>
                <a:spcPts val="0"/>
              </a:spcBef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1800" dirty="0" err="1"/>
              <a:t>Mcyn</a:t>
            </a:r>
            <a:r>
              <a:rPr lang="en-US" sz="1800" dirty="0"/>
              <a:t> release from cultured </a:t>
            </a:r>
            <a:r>
              <a:rPr lang="en-US" sz="1800" i="1" dirty="0" err="1"/>
              <a:t>Microcystis</a:t>
            </a:r>
            <a:r>
              <a:rPr lang="en-US" sz="1800" i="1" dirty="0"/>
              <a:t> aeruginosa </a:t>
            </a:r>
            <a:r>
              <a:rPr lang="en-US" sz="1800" dirty="0"/>
              <a:t>began to occur late in the exponential growth phase and increased significantly during stationary phase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Chorus and Bartram 1999</a:t>
            </a:r>
          </a:p>
          <a:p>
            <a:pPr lvl="1">
              <a:spcBef>
                <a:spcPts val="0"/>
              </a:spcBef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1800" dirty="0"/>
              <a:t>Increase in population numbers could produce a more intense toxin level (described or unknown) and impending natural release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White et al. 2005; Lehman et al. 2013</a:t>
            </a:r>
          </a:p>
          <a:p>
            <a:pPr lvl="1">
              <a:spcBef>
                <a:spcPts val="0"/>
              </a:spcBef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1800" dirty="0"/>
              <a:t>Dried Ma scums may contain high concentrations of </a:t>
            </a:r>
            <a:r>
              <a:rPr lang="en-US" sz="1800" dirty="0" err="1"/>
              <a:t>mcyn</a:t>
            </a:r>
            <a:r>
              <a:rPr lang="en-US" sz="1800" dirty="0"/>
              <a:t> for several months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Released back into the water when re-immersed</a:t>
            </a:r>
          </a:p>
          <a:p>
            <a:pPr lvl="1">
              <a:spcBef>
                <a:spcPts val="0"/>
              </a:spcBef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1800" dirty="0"/>
              <a:t>“Under bloom conditions, a substantial proportion of toxin would also be expected to be released to the water column, making removal of soluble toxin an unavoidable concern.”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Chorus and Bartram 1999 (and references therein)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890AEC-413E-4AFA-B6F5-2683B692A6D3}"/>
              </a:ext>
            </a:extLst>
          </p:cNvPr>
          <p:cNvSpPr/>
          <p:nvPr/>
        </p:nvSpPr>
        <p:spPr>
          <a:xfrm>
            <a:off x="9604689" y="93224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Chorus, I, Bartram J. 1999. Toxic Cyanobacteria in Water: A Guide to Public Health Significance, Monitoring and Management. WHO. Chapman &amp; Hall, London, 416 pp.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36FD3-0463-4B22-A18E-BA4D7ED29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721" y="2857850"/>
            <a:ext cx="9144000" cy="3251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0412EE-5840-4976-BAE0-EBA0D48AA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658" y="3687941"/>
            <a:ext cx="1384155" cy="10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3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0C5F-2355-421F-BE5C-27C0CD0C2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of Not Treating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BA6B7-18C7-4EDC-BC76-40E80CAF0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Predicted to be warmer later in season and more UV light</a:t>
            </a:r>
          </a:p>
          <a:p>
            <a:pPr lvl="1"/>
            <a:r>
              <a:rPr lang="en-US" sz="2200" dirty="0"/>
              <a:t>More biomass often means more toxin</a:t>
            </a:r>
          </a:p>
          <a:p>
            <a:pPr lvl="1"/>
            <a:r>
              <a:rPr lang="en-US" sz="2200" dirty="0" err="1"/>
              <a:t>Microcystin</a:t>
            </a:r>
            <a:r>
              <a:rPr lang="en-US" sz="2200" dirty="0"/>
              <a:t> may have a role in quenching hydroxy free radicals </a:t>
            </a:r>
          </a:p>
          <a:p>
            <a:pPr lvl="2"/>
            <a:r>
              <a:rPr lang="en-US" sz="1800" dirty="0" err="1"/>
              <a:t>Paerl</a:t>
            </a:r>
            <a:r>
              <a:rPr lang="en-US" sz="1800" dirty="0"/>
              <a:t> and Huisman 2008; Davis et al. 2009; </a:t>
            </a:r>
            <a:r>
              <a:rPr lang="en-US" sz="1800" dirty="0" err="1"/>
              <a:t>Dziallas</a:t>
            </a:r>
            <a:r>
              <a:rPr lang="en-US" sz="1800" dirty="0"/>
              <a:t> and </a:t>
            </a:r>
            <a:r>
              <a:rPr lang="en-US" sz="1800" dirty="0" err="1"/>
              <a:t>Grossart</a:t>
            </a:r>
            <a:r>
              <a:rPr lang="en-US" sz="1800" dirty="0"/>
              <a:t> 2011</a:t>
            </a:r>
          </a:p>
          <a:p>
            <a:pPr marL="0" indent="0">
              <a:buNone/>
            </a:pPr>
            <a:endParaRPr lang="en-US" sz="2100" dirty="0"/>
          </a:p>
          <a:p>
            <a:r>
              <a:rPr lang="en-US" sz="2600" dirty="0"/>
              <a:t>Higher bioaccumulation risks from total toxin</a:t>
            </a:r>
          </a:p>
          <a:p>
            <a:endParaRPr lang="en-US" sz="2100" dirty="0"/>
          </a:p>
          <a:p>
            <a:r>
              <a:rPr lang="en-US" sz="2600" dirty="0"/>
              <a:t>Chronic toxin exposure</a:t>
            </a:r>
          </a:p>
          <a:p>
            <a:endParaRPr lang="en-US" sz="2100" dirty="0"/>
          </a:p>
          <a:p>
            <a:r>
              <a:rPr lang="en-US" sz="2600" dirty="0"/>
              <a:t>When the cell dies or the cell membrane ruptures the toxins are released into the water (extracellular toxins)</a:t>
            </a:r>
          </a:p>
          <a:p>
            <a:pPr marL="0" indent="0">
              <a:buNone/>
            </a:pPr>
            <a:r>
              <a:rPr lang="en-US" sz="2600" dirty="0"/>
              <a:t> </a:t>
            </a:r>
          </a:p>
          <a:p>
            <a:r>
              <a:rPr lang="en-US" sz="2600" dirty="0"/>
              <a:t>However, in other species, a significant amount of the toxin may be naturally released to the water by the live cyanobacterial cell </a:t>
            </a:r>
          </a:p>
          <a:p>
            <a:pPr lvl="1"/>
            <a:r>
              <a:rPr lang="en-US" sz="2200" dirty="0"/>
              <a:t>EPA, “Cyanobacteria and Cyanotoxins: Information for Drinking Water Systems, July 2012  </a:t>
            </a:r>
          </a:p>
          <a:p>
            <a:endParaRPr lang="en-US" sz="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85D97-CAC8-40B2-9149-AB357ACB7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66995" y="1264299"/>
            <a:ext cx="1883699" cy="1412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AADC7-DA4A-486E-88C1-7BDACF036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405" y="2825548"/>
            <a:ext cx="1407342" cy="7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0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D061-568A-442E-81F5-59AA9B8F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455"/>
            <a:ext cx="8229600" cy="1143000"/>
          </a:xfrm>
        </p:spPr>
        <p:txBody>
          <a:bodyPr/>
          <a:lstStyle/>
          <a:p>
            <a:r>
              <a:rPr lang="en-US" dirty="0" err="1"/>
              <a:t>Cylindrospermopsin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F777-B403-4C4B-BFA1-4D43D5EF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" y="1016855"/>
            <a:ext cx="8229600" cy="5034064"/>
          </a:xfrm>
        </p:spPr>
        <p:txBody>
          <a:bodyPr>
            <a:normAutofit lnSpcReduction="10000"/>
          </a:bodyPr>
          <a:lstStyle/>
          <a:p>
            <a:endParaRPr lang="en-US" sz="1200" dirty="0">
              <a:latin typeface="+mj-lt"/>
            </a:endParaRPr>
          </a:p>
          <a:p>
            <a:r>
              <a:rPr lang="en-US" sz="1800" dirty="0">
                <a:latin typeface="+mj-lt"/>
              </a:rPr>
              <a:t>CYN is hydrophilic and commonly found in extracellular toxin fractions</a:t>
            </a:r>
          </a:p>
          <a:p>
            <a:pPr lvl="1"/>
            <a:r>
              <a:rPr lang="en-US" sz="1600" dirty="0" err="1">
                <a:latin typeface="+mj-lt"/>
              </a:rPr>
              <a:t>Sivonen</a:t>
            </a:r>
            <a:r>
              <a:rPr lang="en-US" sz="1600" dirty="0">
                <a:latin typeface="+mj-lt"/>
              </a:rPr>
              <a:t> &amp; Jones 1999; Shaw </a:t>
            </a:r>
            <a:r>
              <a:rPr lang="en-US" sz="1600" i="1" dirty="0">
                <a:latin typeface="+mj-lt"/>
              </a:rPr>
              <a:t>et al</a:t>
            </a:r>
            <a:r>
              <a:rPr lang="en-US" sz="1600" dirty="0">
                <a:latin typeface="+mj-lt"/>
              </a:rPr>
              <a:t>. 2000; Griffiths &amp; </a:t>
            </a:r>
            <a:r>
              <a:rPr lang="en-US" sz="1600" dirty="0" err="1">
                <a:latin typeface="+mj-lt"/>
              </a:rPr>
              <a:t>Saker</a:t>
            </a:r>
            <a:r>
              <a:rPr lang="en-US" sz="1600" dirty="0">
                <a:latin typeface="+mj-lt"/>
              </a:rPr>
              <a:t> 2003</a:t>
            </a:r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Cyn</a:t>
            </a:r>
            <a:r>
              <a:rPr lang="en-US" sz="1800" dirty="0">
                <a:latin typeface="+mj-lt"/>
              </a:rPr>
              <a:t> production can correlate with cell division in exponential growth phase</a:t>
            </a:r>
          </a:p>
          <a:p>
            <a:pPr lvl="1"/>
            <a:r>
              <a:rPr lang="en-US" sz="1600" dirty="0">
                <a:latin typeface="+mj-lt"/>
              </a:rPr>
              <a:t>Though 2x toxin produced in stationary phase verses cell division; </a:t>
            </a:r>
            <a:r>
              <a:rPr lang="fr-FR" sz="1600" dirty="0">
                <a:latin typeface="+mj-lt"/>
              </a:rPr>
              <a:t>Hawkins et al. 2001</a:t>
            </a:r>
            <a:endParaRPr lang="en-US" sz="16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Extracellular CYN accounted for 50% in day 20 of culture of one </a:t>
            </a:r>
            <a:r>
              <a:rPr lang="en-US" sz="1800" i="1" dirty="0"/>
              <a:t>C. </a:t>
            </a:r>
            <a:r>
              <a:rPr lang="en-US" sz="1800" i="1" dirty="0" err="1"/>
              <a:t>raciborskii</a:t>
            </a:r>
            <a:r>
              <a:rPr lang="en-US" sz="1800" i="1" dirty="0"/>
              <a:t>  strain</a:t>
            </a:r>
            <a:endParaRPr lang="en-US" sz="1800" dirty="0">
              <a:latin typeface="+mj-lt"/>
            </a:endParaRPr>
          </a:p>
          <a:p>
            <a:pPr lvl="1"/>
            <a:r>
              <a:rPr lang="en-US" sz="1600" dirty="0" err="1">
                <a:latin typeface="+mj-lt"/>
              </a:rPr>
              <a:t>Saker</a:t>
            </a:r>
            <a:r>
              <a:rPr lang="en-US" sz="1600" dirty="0">
                <a:latin typeface="+mj-lt"/>
              </a:rPr>
              <a:t> and Griffiths 2000 </a:t>
            </a:r>
          </a:p>
          <a:p>
            <a:pPr lvl="1"/>
            <a:endParaRPr lang="en-US" sz="1600" dirty="0">
              <a:latin typeface="+mj-lt"/>
            </a:endParaRPr>
          </a:p>
          <a:p>
            <a:r>
              <a:rPr lang="en-US" sz="1800" dirty="0">
                <a:latin typeface="+mj-lt"/>
              </a:rPr>
              <a:t>Extracellular CYN varied between 19% and 98% of total in </a:t>
            </a:r>
            <a:r>
              <a:rPr lang="en-US" sz="1800" i="1" dirty="0">
                <a:latin typeface="+mj-lt"/>
              </a:rPr>
              <a:t>C. </a:t>
            </a:r>
            <a:r>
              <a:rPr lang="en-US" sz="1800" i="1" dirty="0" err="1">
                <a:latin typeface="+mj-lt"/>
              </a:rPr>
              <a:t>raciborskii</a:t>
            </a:r>
            <a:r>
              <a:rPr lang="en-US" sz="1800" i="1" dirty="0">
                <a:latin typeface="+mj-lt"/>
              </a:rPr>
              <a:t>, </a:t>
            </a:r>
            <a:r>
              <a:rPr lang="en-US" sz="1800" dirty="0">
                <a:latin typeface="+mj-lt"/>
              </a:rPr>
              <a:t>based on bloom stage </a:t>
            </a:r>
          </a:p>
          <a:p>
            <a:pPr lvl="1"/>
            <a:r>
              <a:rPr lang="en-US" sz="1600" dirty="0" err="1">
                <a:latin typeface="+mj-lt"/>
              </a:rPr>
              <a:t>Chiswell</a:t>
            </a:r>
            <a:r>
              <a:rPr lang="en-US" sz="1600" dirty="0">
                <a:latin typeface="+mj-lt"/>
              </a:rPr>
              <a:t> et al. 1999 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85% of the CYN produced by </a:t>
            </a:r>
            <a:r>
              <a:rPr lang="en-US" sz="1800" i="1" dirty="0" err="1">
                <a:latin typeface="+mj-lt"/>
              </a:rPr>
              <a:t>Aphanizomenon</a:t>
            </a:r>
            <a:r>
              <a:rPr lang="en-US" sz="1800" i="1" dirty="0">
                <a:latin typeface="+mj-lt"/>
              </a:rPr>
              <a:t> </a:t>
            </a:r>
            <a:r>
              <a:rPr lang="en-US" sz="1800" i="1" dirty="0" err="1">
                <a:latin typeface="+mj-lt"/>
              </a:rPr>
              <a:t>ovalisporum</a:t>
            </a:r>
            <a:r>
              <a:rPr lang="en-US" sz="1800" dirty="0">
                <a:latin typeface="+mj-lt"/>
              </a:rPr>
              <a:t> was extracellular </a:t>
            </a:r>
          </a:p>
          <a:p>
            <a:pPr lvl="1"/>
            <a:r>
              <a:rPr lang="en-US" sz="1600" dirty="0">
                <a:latin typeface="+mj-lt"/>
              </a:rPr>
              <a:t>Shaw et al. 1999</a:t>
            </a:r>
          </a:p>
          <a:p>
            <a:endParaRPr lang="en-US" sz="12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88D86-58CB-424E-9DAF-254429BC35EE}"/>
              </a:ext>
            </a:extLst>
          </p:cNvPr>
          <p:cNvSpPr/>
          <p:nvPr/>
        </p:nvSpPr>
        <p:spPr>
          <a:xfrm>
            <a:off x="9435829" y="1016855"/>
            <a:ext cx="30804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-Roman"/>
              </a:rPr>
              <a:t>Similarly,</a:t>
            </a:r>
          </a:p>
          <a:p>
            <a:r>
              <a:rPr lang="en-US" dirty="0">
                <a:latin typeface="Times-Roman"/>
              </a:rPr>
              <a:t>Hawkins et al. (2001) showed that on a cellular basis</a:t>
            </a:r>
          </a:p>
          <a:p>
            <a:r>
              <a:rPr lang="en-US" dirty="0">
                <a:latin typeface="Times-Roman"/>
              </a:rPr>
              <a:t>the rate of intracellular CYN production matches the rate of</a:t>
            </a:r>
          </a:p>
          <a:p>
            <a:r>
              <a:rPr lang="en-US" dirty="0">
                <a:latin typeface="Times-Roman"/>
              </a:rPr>
              <a:t>cell division.</a:t>
            </a:r>
          </a:p>
          <a:p>
            <a:r>
              <a:rPr lang="en-US" dirty="0">
                <a:latin typeface="Times-Roman"/>
              </a:rPr>
              <a:t>Cultures in the </a:t>
            </a:r>
            <a:r>
              <a:rPr lang="en-US" dirty="0" err="1">
                <a:latin typeface="Times-Roman"/>
              </a:rPr>
              <a:t>postexponential</a:t>
            </a:r>
            <a:r>
              <a:rPr lang="en-US" dirty="0">
                <a:latin typeface="Times-Roman"/>
              </a:rPr>
              <a:t> phase, growing at a rate</a:t>
            </a:r>
          </a:p>
          <a:p>
            <a:r>
              <a:rPr lang="en-US" dirty="0">
                <a:latin typeface="Times-Roman"/>
              </a:rPr>
              <a:t>of 0.04 doublings per day (compared with 1.0 doublings per</a:t>
            </a:r>
          </a:p>
          <a:p>
            <a:r>
              <a:rPr lang="en-US" dirty="0">
                <a:latin typeface="Times-Roman"/>
              </a:rPr>
              <a:t>day during exponential growth) increased cellular CYN at a</a:t>
            </a:r>
          </a:p>
          <a:p>
            <a:r>
              <a:rPr lang="en-US" dirty="0">
                <a:latin typeface="Times-Roman"/>
              </a:rPr>
              <a:t>rate of 0.08 doublings per day, that is, twice the rate of cell</a:t>
            </a:r>
          </a:p>
          <a:p>
            <a:r>
              <a:rPr lang="fr-FR" dirty="0">
                <a:latin typeface="Times-Roman"/>
              </a:rPr>
              <a:t>division ().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64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04F5-A1D5-47A7-AACD-0C6C19F5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7089"/>
            <a:ext cx="8229600" cy="1143000"/>
          </a:xfrm>
        </p:spPr>
        <p:txBody>
          <a:bodyPr/>
          <a:lstStyle/>
          <a:p>
            <a:r>
              <a:rPr lang="en-US" dirty="0"/>
              <a:t>Toxin Risk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43AC-900A-4973-89EE-1ACA47ADB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0089"/>
            <a:ext cx="7315200" cy="472547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MCYN going to release anyway</a:t>
            </a:r>
          </a:p>
          <a:p>
            <a:pPr lvl="1"/>
            <a:r>
              <a:rPr lang="en-US" dirty="0"/>
              <a:t>Up to 50%+</a:t>
            </a:r>
          </a:p>
          <a:p>
            <a:r>
              <a:rPr lang="en-US" dirty="0"/>
              <a:t>Some MCYN extracellular as part of population dying</a:t>
            </a:r>
          </a:p>
          <a:p>
            <a:r>
              <a:rPr lang="en-US" dirty="0"/>
              <a:t>Much CYN extracellular</a:t>
            </a:r>
          </a:p>
          <a:p>
            <a:pPr marL="914400" lvl="1" indent="-457200"/>
            <a:r>
              <a:rPr lang="en-US" dirty="0"/>
              <a:t>50-98% depending on bloom stage</a:t>
            </a:r>
          </a:p>
          <a:p>
            <a:pPr marL="914400" lvl="1" indent="-457200"/>
            <a:r>
              <a:rPr lang="en-US" dirty="0"/>
              <a:t>More toxin produced in stationary phase</a:t>
            </a:r>
          </a:p>
          <a:p>
            <a:pPr marL="914400" lvl="1" indent="-457200"/>
            <a:endParaRPr lang="en-US" dirty="0"/>
          </a:p>
          <a:p>
            <a:pPr marL="514350" indent="-457200"/>
            <a:r>
              <a:rPr lang="en-US" sz="3700" dirty="0"/>
              <a:t>Fish wildlife?</a:t>
            </a:r>
          </a:p>
          <a:p>
            <a:pPr marL="514350" indent="-457200"/>
            <a:r>
              <a:rPr lang="en-US" sz="3700" dirty="0"/>
              <a:t>Spread, auto engineer</a:t>
            </a:r>
          </a:p>
          <a:p>
            <a:pPr marL="514350" indent="-457200"/>
            <a:r>
              <a:rPr lang="en-US" dirty="0"/>
              <a:t>Regulations based on total toxin</a:t>
            </a:r>
          </a:p>
          <a:p>
            <a:pPr marL="514350" indent="-457200"/>
            <a:r>
              <a:rPr lang="en-US" dirty="0"/>
              <a:t>More risks total toxin</a:t>
            </a:r>
          </a:p>
          <a:p>
            <a:pPr marL="914400" lvl="1" indent="-457200"/>
            <a:r>
              <a:rPr lang="en-US" dirty="0"/>
              <a:t>‘Hot spot’ potential</a:t>
            </a:r>
          </a:p>
          <a:p>
            <a:pPr marL="914400" lvl="1" indent="-457200"/>
            <a:r>
              <a:rPr lang="en-US" dirty="0"/>
              <a:t>Increased aerosols</a:t>
            </a:r>
          </a:p>
          <a:p>
            <a:pPr marL="914400" lvl="1" indent="-457200"/>
            <a:endParaRPr lang="en-US" dirty="0"/>
          </a:p>
          <a:p>
            <a:pPr marL="514350" indent="-457200"/>
            <a:r>
              <a:rPr lang="en-US" dirty="0"/>
              <a:t>More risks by not treating </a:t>
            </a:r>
          </a:p>
          <a:p>
            <a:pPr marL="914400" lvl="1" indent="-457200"/>
            <a:r>
              <a:rPr lang="en-US" dirty="0"/>
              <a:t>Often increased production with growth stage, larger blooms, warmer temperature, more UV light</a:t>
            </a:r>
          </a:p>
          <a:p>
            <a:pPr marL="1314450" lvl="2" indent="-457200"/>
            <a:r>
              <a:rPr lang="en-US" dirty="0" err="1"/>
              <a:t>Zilliges</a:t>
            </a:r>
            <a:r>
              <a:rPr lang="en-US" dirty="0"/>
              <a:t> et al. 2011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D5191-0585-47D0-98C6-BB0A862BC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t="17519" r="30682" b="3125"/>
          <a:stretch/>
        </p:blipFill>
        <p:spPr bwMode="auto">
          <a:xfrm>
            <a:off x="6813761" y="1680285"/>
            <a:ext cx="2154736" cy="290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886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-50137"/>
            <a:ext cx="8229600" cy="1143000"/>
          </a:xfrm>
        </p:spPr>
        <p:txBody>
          <a:bodyPr/>
          <a:lstStyle/>
          <a:p>
            <a:r>
              <a:rPr lang="en-US" dirty="0"/>
              <a:t>Risk-based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5171"/>
            <a:ext cx="4040188" cy="639762"/>
          </a:xfrm>
        </p:spPr>
        <p:txBody>
          <a:bodyPr/>
          <a:lstStyle/>
          <a:p>
            <a:r>
              <a:rPr lang="en-US" dirty="0" err="1"/>
              <a:t>Cyano</a:t>
            </a:r>
            <a:r>
              <a:rPr lang="en-US" dirty="0"/>
              <a:t> toxins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88" y="1982804"/>
            <a:ext cx="404018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 good level to have</a:t>
            </a:r>
          </a:p>
          <a:p>
            <a:r>
              <a:rPr lang="en-US" dirty="0"/>
              <a:t>EPA candidate contaminate list drinking water; HA listings</a:t>
            </a:r>
          </a:p>
          <a:p>
            <a:r>
              <a:rPr lang="en-US" dirty="0"/>
              <a:t>0.3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g/L MCYN in drinking water- EPA guideline children</a:t>
            </a:r>
          </a:p>
          <a:p>
            <a:r>
              <a:rPr lang="en-US" dirty="0"/>
              <a:t>WHO/ EPA guidelines in recreational water </a:t>
            </a:r>
          </a:p>
          <a:p>
            <a:r>
              <a:rPr lang="en-US" dirty="0"/>
              <a:t>WHO possible carcinogen list</a:t>
            </a:r>
          </a:p>
          <a:p>
            <a:r>
              <a:rPr lang="en-US" dirty="0"/>
              <a:t>Accumulates through time</a:t>
            </a:r>
          </a:p>
          <a:p>
            <a:r>
              <a:rPr lang="en-US" dirty="0"/>
              <a:t>ALS, PDS, Alzheimer's link</a:t>
            </a:r>
          </a:p>
          <a:p>
            <a:r>
              <a:rPr lang="en-US" dirty="0"/>
              <a:t>Caused deaths of cows, elk, dogs, birds, people etc.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4" y="1205171"/>
            <a:ext cx="4041775" cy="639762"/>
          </a:xfrm>
        </p:spPr>
        <p:txBody>
          <a:bodyPr/>
          <a:lstStyle/>
          <a:p>
            <a:r>
              <a:rPr lang="en-US" dirty="0"/>
              <a:t>Copper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0439" y="1982804"/>
            <a:ext cx="4041775" cy="41619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Essential nutrient</a:t>
            </a:r>
          </a:p>
          <a:p>
            <a:pPr lvl="1"/>
            <a:r>
              <a:rPr lang="en-US" dirty="0" err="1"/>
              <a:t>Hemocyanin</a:t>
            </a:r>
            <a:endParaRPr lang="en-US" dirty="0"/>
          </a:p>
          <a:p>
            <a:pPr lvl="1"/>
            <a:r>
              <a:rPr lang="en-US" dirty="0"/>
              <a:t>Suggested Daily Intake (2mg)</a:t>
            </a:r>
          </a:p>
          <a:p>
            <a:r>
              <a:rPr lang="en-US" dirty="0"/>
              <a:t>1,300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dirty="0"/>
              <a:t>g/L is MCL in drinking water</a:t>
            </a:r>
          </a:p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most abundant element in Earths Crust</a:t>
            </a:r>
          </a:p>
          <a:p>
            <a:r>
              <a:rPr lang="en-US" dirty="0"/>
              <a:t>Does not bio-accumulate</a:t>
            </a:r>
          </a:p>
          <a:p>
            <a:r>
              <a:rPr lang="en-US" dirty="0"/>
              <a:t>Transfers to less available sediment forms through time</a:t>
            </a:r>
          </a:p>
          <a:p>
            <a:r>
              <a:rPr lang="en-US" b="1" dirty="0"/>
              <a:t>No</a:t>
            </a:r>
            <a:r>
              <a:rPr lang="en-US" dirty="0"/>
              <a:t> swimming/ drinking/ irrigation restrictions on USEPA approved label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Peroxide = Selective Control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965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Selective control of cyanobacteria</a:t>
            </a:r>
          </a:p>
          <a:p>
            <a:pPr lvl="1"/>
            <a:r>
              <a:rPr lang="en-US" dirty="0"/>
              <a:t>ROS-eliminating enzymes, like ascorbate peroxidase, lacking in cyanobacteria (</a:t>
            </a:r>
            <a:r>
              <a:rPr lang="en-US" dirty="0" err="1"/>
              <a:t>Passardi</a:t>
            </a:r>
            <a:r>
              <a:rPr lang="en-US" dirty="0"/>
              <a:t> et al., 2007)</a:t>
            </a:r>
          </a:p>
          <a:p>
            <a:pPr lvl="1"/>
            <a:r>
              <a:rPr lang="en-US" dirty="0"/>
              <a:t>Cyanobacteria more sensitive than green algae and diatoms (</a:t>
            </a:r>
            <a:r>
              <a:rPr lang="en-US" dirty="0" err="1"/>
              <a:t>Drabkova</a:t>
            </a:r>
            <a:r>
              <a:rPr lang="en-US" dirty="0"/>
              <a:t> et al. 2007b)</a:t>
            </a:r>
          </a:p>
          <a:p>
            <a:pPr lvl="1"/>
            <a:endParaRPr lang="en-US" dirty="0"/>
          </a:p>
          <a:p>
            <a:r>
              <a:rPr lang="en-US" dirty="0"/>
              <a:t>Effective and potential long-term impacts</a:t>
            </a:r>
          </a:p>
          <a:p>
            <a:pPr lvl="1"/>
            <a:r>
              <a:rPr lang="en-US" dirty="0"/>
              <a:t>Cyanobacterial population and </a:t>
            </a:r>
            <a:r>
              <a:rPr lang="en-US" dirty="0" err="1"/>
              <a:t>microcystin</a:t>
            </a:r>
            <a:r>
              <a:rPr lang="en-US" dirty="0"/>
              <a:t> concentration collapsed by 99%; remained very low until 7 weeks after treatment (</a:t>
            </a:r>
            <a:r>
              <a:rPr lang="en-US" dirty="0" err="1"/>
              <a:t>Matthijs</a:t>
            </a:r>
            <a:r>
              <a:rPr lang="en-US" dirty="0"/>
              <a:t> et al. 2012)</a:t>
            </a:r>
          </a:p>
          <a:p>
            <a:pPr lvl="1"/>
            <a:r>
              <a:rPr lang="en-US" dirty="0"/>
              <a:t>‘prolonged suppression of cyanobacteria’ and “new state with a diverse phytoplankton community” (</a:t>
            </a:r>
            <a:r>
              <a:rPr lang="en-US" dirty="0" err="1"/>
              <a:t>Weenink</a:t>
            </a:r>
            <a:r>
              <a:rPr lang="en-US" dirty="0"/>
              <a:t> et al. 2015)</a:t>
            </a:r>
          </a:p>
          <a:p>
            <a:pPr lvl="1"/>
            <a:r>
              <a:rPr lang="en-US" dirty="0"/>
              <a:t>Eukaryotic phytoplankton and </a:t>
            </a:r>
            <a:r>
              <a:rPr lang="en-US" dirty="0" err="1"/>
              <a:t>macrofauna</a:t>
            </a:r>
            <a:r>
              <a:rPr lang="en-US" dirty="0"/>
              <a:t> thrived at all peroxide concentrations applied in whole lake treatment (2mg/L) (</a:t>
            </a:r>
            <a:r>
              <a:rPr lang="en-US" dirty="0" err="1"/>
              <a:t>Matthijs</a:t>
            </a:r>
            <a:r>
              <a:rPr lang="en-US" dirty="0"/>
              <a:t> et al. 2012)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47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86" y="133440"/>
            <a:ext cx="8229600" cy="1143000"/>
          </a:xfrm>
        </p:spPr>
        <p:txBody>
          <a:bodyPr/>
          <a:lstStyle/>
          <a:p>
            <a:r>
              <a:rPr lang="en-US" dirty="0"/>
              <a:t>No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48" y="131801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Risks of no treatment</a:t>
            </a:r>
          </a:p>
          <a:p>
            <a:pPr lvl="1"/>
            <a:r>
              <a:rPr lang="en-US" dirty="0"/>
              <a:t>Water quality degradation</a:t>
            </a:r>
          </a:p>
          <a:p>
            <a:pPr lvl="1"/>
            <a:r>
              <a:rPr lang="en-US" dirty="0"/>
              <a:t>More toxin produced</a:t>
            </a:r>
          </a:p>
          <a:p>
            <a:pPr lvl="2"/>
            <a:r>
              <a:rPr lang="en-US" dirty="0"/>
              <a:t>More risk</a:t>
            </a:r>
          </a:p>
          <a:p>
            <a:pPr lvl="2"/>
            <a:r>
              <a:rPr lang="en-US" dirty="0"/>
              <a:t>Eventually released anyway</a:t>
            </a:r>
          </a:p>
          <a:p>
            <a:pPr lvl="2"/>
            <a:r>
              <a:rPr lang="en-US" dirty="0"/>
              <a:t>Leaky cell mindset flawed</a:t>
            </a:r>
          </a:p>
          <a:p>
            <a:pPr lvl="1"/>
            <a:r>
              <a:rPr lang="en-US" dirty="0"/>
              <a:t>Chronic exposure potential</a:t>
            </a:r>
          </a:p>
          <a:p>
            <a:pPr lvl="1"/>
            <a:r>
              <a:rPr lang="en-US" dirty="0"/>
              <a:t>Hot spot exposure potential</a:t>
            </a:r>
          </a:p>
          <a:p>
            <a:pPr lvl="1"/>
            <a:r>
              <a:rPr lang="en-US" dirty="0"/>
              <a:t>Wildlife…..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646" y="972787"/>
            <a:ext cx="3558588" cy="266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43" y="3021148"/>
            <a:ext cx="1503391" cy="112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40" y="3913624"/>
            <a:ext cx="1124957" cy="843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9091" y="3940186"/>
            <a:ext cx="1608093" cy="216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10312" y="5536200"/>
            <a:ext cx="2054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Chorus and Bartram 1999</a:t>
            </a:r>
          </a:p>
        </p:txBody>
      </p:sp>
    </p:spTree>
    <p:extLst>
      <p:ext uri="{BB962C8B-B14F-4D97-AF65-F5344CB8AC3E}">
        <p14:creationId xmlns:p14="http://schemas.microsoft.com/office/powerpoint/2010/main" val="139861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Anthropogenic Acceleration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266"/>
            <a:ext cx="573932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Environmental Changes</a:t>
            </a:r>
          </a:p>
          <a:p>
            <a:pPr lvl="1"/>
            <a:r>
              <a:rPr lang="en-US" sz="2000" dirty="0"/>
              <a:t>Atmospheric CO</a:t>
            </a:r>
            <a:r>
              <a:rPr lang="en-US" sz="2000" baseline="-25000" dirty="0"/>
              <a:t>2</a:t>
            </a:r>
            <a:r>
              <a:rPr lang="en-US" sz="2000" dirty="0"/>
              <a:t> passed 400ppm (NOAA)</a:t>
            </a:r>
          </a:p>
          <a:p>
            <a:pPr lvl="1"/>
            <a:r>
              <a:rPr lang="en-US" sz="2000" dirty="0"/>
              <a:t>UV light increases</a:t>
            </a:r>
          </a:p>
          <a:p>
            <a:pPr lvl="1"/>
            <a:r>
              <a:rPr lang="en-US" sz="2000" dirty="0"/>
              <a:t>Salinity increases </a:t>
            </a:r>
          </a:p>
          <a:p>
            <a:pPr lvl="1"/>
            <a:r>
              <a:rPr lang="en-US" sz="2000" dirty="0"/>
              <a:t>Global temperature increasing (Miller 2002)</a:t>
            </a:r>
          </a:p>
          <a:p>
            <a:pPr lvl="1"/>
            <a:r>
              <a:rPr lang="en-US" sz="2000" dirty="0"/>
              <a:t>Stratification</a:t>
            </a:r>
          </a:p>
          <a:p>
            <a:pPr lvl="1"/>
            <a:r>
              <a:rPr lang="en-US" sz="2000" dirty="0"/>
              <a:t>Water use dynamics</a:t>
            </a:r>
          </a:p>
          <a:p>
            <a:endParaRPr lang="en-US" sz="1600" dirty="0"/>
          </a:p>
          <a:p>
            <a:r>
              <a:rPr lang="en-US" sz="2400" dirty="0"/>
              <a:t>Ecosystem degradation</a:t>
            </a:r>
          </a:p>
          <a:p>
            <a:pPr lvl="1"/>
            <a:r>
              <a:rPr lang="en-US" sz="2000" dirty="0"/>
              <a:t>Invasive species proliferation</a:t>
            </a:r>
          </a:p>
          <a:p>
            <a:pPr lvl="1"/>
            <a:r>
              <a:rPr lang="en-US" sz="2000" dirty="0"/>
              <a:t>Rough fish dominance</a:t>
            </a:r>
          </a:p>
          <a:p>
            <a:pPr lvl="1"/>
            <a:r>
              <a:rPr lang="en-US" sz="2000" dirty="0"/>
              <a:t>Eutrophication accelerated by 100’s to 1000’s of years </a:t>
            </a:r>
            <a:r>
              <a:rPr lang="en-US" sz="1600" dirty="0"/>
              <a:t>(Anderson et al. 2002)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/>
          <a:stretch/>
        </p:blipFill>
        <p:spPr>
          <a:xfrm>
            <a:off x="6351928" y="1591485"/>
            <a:ext cx="2573518" cy="1790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86" y="3654210"/>
            <a:ext cx="2400360" cy="177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67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Risks of treatment</a:t>
            </a:r>
          </a:p>
          <a:p>
            <a:pPr lvl="1"/>
            <a:r>
              <a:rPr lang="en-US" dirty="0"/>
              <a:t>Dead algae biomass</a:t>
            </a:r>
          </a:p>
          <a:p>
            <a:pPr lvl="2"/>
            <a:r>
              <a:rPr lang="en-US" sz="2000" dirty="0"/>
              <a:t>But going to die anyway</a:t>
            </a:r>
          </a:p>
          <a:p>
            <a:pPr lvl="1"/>
            <a:r>
              <a:rPr lang="en-US" dirty="0"/>
              <a:t>Product risks to non-targets</a:t>
            </a:r>
          </a:p>
          <a:p>
            <a:pPr lvl="2"/>
            <a:r>
              <a:rPr lang="en-US" sz="2000" dirty="0"/>
              <a:t>Select high affinity to target</a:t>
            </a:r>
          </a:p>
          <a:p>
            <a:pPr lvl="1"/>
            <a:r>
              <a:rPr lang="en-US" dirty="0"/>
              <a:t>Toxin biodegradation/ dilution</a:t>
            </a:r>
          </a:p>
          <a:p>
            <a:pPr lvl="2"/>
            <a:r>
              <a:rPr lang="en-US" dirty="0"/>
              <a:t>Total toxin decreases </a:t>
            </a:r>
          </a:p>
          <a:p>
            <a:pPr marL="914400" lvl="2" indent="0">
              <a:buNone/>
            </a:pPr>
            <a:r>
              <a:rPr lang="en-US" dirty="0"/>
              <a:t>		with effective treatment</a:t>
            </a:r>
          </a:p>
          <a:p>
            <a:pPr lvl="2"/>
            <a:r>
              <a:rPr lang="en-US" dirty="0"/>
              <a:t>No chronic or concentrated </a:t>
            </a:r>
          </a:p>
          <a:p>
            <a:pPr marL="914400" lvl="2" indent="0">
              <a:buNone/>
            </a:pPr>
            <a:r>
              <a:rPr lang="en-US" dirty="0"/>
              <a:t>		exposure potential</a:t>
            </a:r>
          </a:p>
          <a:p>
            <a:pPr lvl="2"/>
            <a:r>
              <a:rPr lang="en-US" dirty="0"/>
              <a:t>Leaky cell hypothesis…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27382" y="1703981"/>
            <a:ext cx="3290244" cy="2880011"/>
          </a:xfrm>
          <a:prstGeom prst="rect">
            <a:avLst/>
          </a:prstGeom>
        </p:spPr>
      </p:pic>
      <p:pic>
        <p:nvPicPr>
          <p:cNvPr id="5" name="Picture 2" descr="F:\Algae pics special\Leaky cell pictures\anabaen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1048" y="4265773"/>
            <a:ext cx="1801462" cy="145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68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51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174"/>
            <a:ext cx="722189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Many toxins and exposure routes</a:t>
            </a:r>
          </a:p>
          <a:p>
            <a:endParaRPr lang="en-US" dirty="0"/>
          </a:p>
          <a:p>
            <a:r>
              <a:rPr lang="en-US" dirty="0"/>
              <a:t>Not directly managing toxic cyanobacteria is </a:t>
            </a:r>
            <a:r>
              <a:rPr lang="en-US" u="sng" dirty="0"/>
              <a:t>not</a:t>
            </a:r>
            <a:r>
              <a:rPr lang="en-US" dirty="0"/>
              <a:t> without risk</a:t>
            </a:r>
          </a:p>
          <a:p>
            <a:endParaRPr lang="en-US" sz="2800" dirty="0"/>
          </a:p>
          <a:p>
            <a:r>
              <a:rPr lang="en-US" dirty="0"/>
              <a:t>Released toxin mindset flawed</a:t>
            </a:r>
          </a:p>
          <a:p>
            <a:pPr lvl="1"/>
            <a:r>
              <a:rPr lang="en-US" dirty="0"/>
              <a:t>Total risk, accumulation risks, external toxin, wildlife, other exposures</a:t>
            </a:r>
          </a:p>
          <a:p>
            <a:pPr lvl="1"/>
            <a:endParaRPr lang="en-US" dirty="0"/>
          </a:p>
          <a:p>
            <a:r>
              <a:rPr lang="en-US" dirty="0"/>
              <a:t>Source control of bacterial infections critical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4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C09D-D868-42C6-BAD3-32F17B4D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906"/>
            <a:ext cx="8229600" cy="1143000"/>
          </a:xfrm>
        </p:spPr>
        <p:txBody>
          <a:bodyPr/>
          <a:lstStyle/>
          <a:p>
            <a:r>
              <a:rPr lang="en-US" dirty="0"/>
              <a:t>Suggested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D6622-DF41-4991-8404-6B5D7B0A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‘guilty until proven innocent approach’ </a:t>
            </a:r>
          </a:p>
          <a:p>
            <a:pPr lvl="3"/>
            <a:r>
              <a:rPr lang="en-US" dirty="0" err="1"/>
              <a:t>Otten</a:t>
            </a:r>
            <a:r>
              <a:rPr lang="en-US" dirty="0"/>
              <a:t> and </a:t>
            </a:r>
            <a:r>
              <a:rPr lang="en-US" dirty="0" err="1"/>
              <a:t>Paerl</a:t>
            </a:r>
            <a:r>
              <a:rPr lang="en-US" dirty="0"/>
              <a:t> 2015</a:t>
            </a:r>
          </a:p>
          <a:p>
            <a:pPr lvl="1"/>
            <a:r>
              <a:rPr lang="en-US" i="1" dirty="0"/>
              <a:t>Data support more toxins being identified, more exposure routes, more knowledge on impacts (acute and chronic)</a:t>
            </a:r>
          </a:p>
          <a:p>
            <a:pPr lvl="1"/>
            <a:r>
              <a:rPr lang="en-US" i="1" dirty="0"/>
              <a:t>Acknowledge both known and unknown risks</a:t>
            </a:r>
          </a:p>
          <a:p>
            <a:endParaRPr lang="en-US" i="1" dirty="0"/>
          </a:p>
          <a:p>
            <a:r>
              <a:rPr lang="en-US" dirty="0"/>
              <a:t>Approach to ensure safety of the water resource </a:t>
            </a:r>
          </a:p>
          <a:p>
            <a:pPr lvl="1"/>
            <a:r>
              <a:rPr lang="en-US" dirty="0"/>
              <a:t>Low tolerance for toxic cyanobacteria</a:t>
            </a:r>
          </a:p>
          <a:p>
            <a:pPr lvl="1"/>
            <a:r>
              <a:rPr lang="en-US" dirty="0"/>
              <a:t>Not allow toxin to be produced in sufficient amounts to harm humans/wildlife</a:t>
            </a:r>
          </a:p>
          <a:p>
            <a:pPr lvl="1"/>
            <a:r>
              <a:rPr lang="en-US" dirty="0"/>
              <a:t>Mitigate source and/or toxin if found  </a:t>
            </a:r>
          </a:p>
        </p:txBody>
      </p:sp>
    </p:spTree>
    <p:extLst>
      <p:ext uri="{BB962C8B-B14F-4D97-AF65-F5344CB8AC3E}">
        <p14:creationId xmlns:p14="http://schemas.microsoft.com/office/powerpoint/2010/main" val="4095402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3.gstatic.com/images?q=tbn:ANd9GcR9h18B9koFsw_yNX4vz_FOdmsHvm9HD-WEfDXWVlyW_etZYsG5K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1258" y="1592527"/>
            <a:ext cx="5462729" cy="289099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6679">
            <a:off x="5116256" y="4384801"/>
            <a:ext cx="1944942" cy="180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Flowchart: Summing Junction 20"/>
          <p:cNvSpPr/>
          <p:nvPr/>
        </p:nvSpPr>
        <p:spPr>
          <a:xfrm>
            <a:off x="5427407" y="4483517"/>
            <a:ext cx="1415845" cy="1563322"/>
          </a:xfrm>
          <a:prstGeom prst="flowChartSummingJunction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E:\Algae pics special\together\love\DSC01850.JPG"/>
          <p:cNvPicPr>
            <a:picLocks noChangeAspect="1" noChangeArrowheads="1"/>
          </p:cNvPicPr>
          <p:nvPr/>
        </p:nvPicPr>
        <p:blipFill>
          <a:blip r:embed="rId5" cstate="email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444702" y="327698"/>
            <a:ext cx="2026996" cy="1371600"/>
          </a:xfrm>
          <a:prstGeom prst="rect">
            <a:avLst/>
          </a:prstGeom>
          <a:noFill/>
        </p:spPr>
      </p:pic>
      <p:pic>
        <p:nvPicPr>
          <p:cNvPr id="7" name="Picture 6" descr="E:\Algae pics special\together\love\DSC01889.JPG"/>
          <p:cNvPicPr>
            <a:picLocks noChangeAspect="1" noChangeArrowheads="1"/>
          </p:cNvPicPr>
          <p:nvPr/>
        </p:nvPicPr>
        <p:blipFill>
          <a:blip r:embed="rId6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903859" y="1826590"/>
            <a:ext cx="1188720" cy="1319271"/>
          </a:xfrm>
          <a:prstGeom prst="rect">
            <a:avLst/>
          </a:prstGeom>
          <a:noFill/>
        </p:spPr>
      </p:pic>
      <p:pic>
        <p:nvPicPr>
          <p:cNvPr id="8" name="Picture 7" descr="E:\Algae pics special\together\love\DSC0235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929489" y="4391155"/>
            <a:ext cx="1280160" cy="1148861"/>
          </a:xfrm>
          <a:prstGeom prst="rect">
            <a:avLst/>
          </a:prstGeom>
          <a:noFill/>
        </p:spPr>
      </p:pic>
      <p:pic>
        <p:nvPicPr>
          <p:cNvPr id="9" name="Picture 8" descr="E:\Algae pics special\together\love\DSC01846.JPG"/>
          <p:cNvPicPr>
            <a:picLocks noChangeAspect="1" noChangeArrowheads="1"/>
          </p:cNvPicPr>
          <p:nvPr/>
        </p:nvPicPr>
        <p:blipFill>
          <a:blip r:embed="rId8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1996" y="3045343"/>
            <a:ext cx="1280160" cy="1385616"/>
          </a:xfrm>
          <a:prstGeom prst="rect">
            <a:avLst/>
          </a:prstGeom>
          <a:noFill/>
        </p:spPr>
      </p:pic>
      <p:pic>
        <p:nvPicPr>
          <p:cNvPr id="11" name="Picture 10" descr="Slide 13.jpg">
            <a:extLst>
              <a:ext uri="{FF2B5EF4-FFF2-40B4-BE49-F238E27FC236}">
                <a16:creationId xmlns:a16="http://schemas.microsoft.com/office/drawing/2014/main" id="{E44FE56B-D19B-4663-A434-5E70D5CAD9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8" y="0"/>
            <a:ext cx="9144000" cy="68580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0" y="5407322"/>
            <a:ext cx="5977349" cy="139892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West Bishop, Ph.D., CLP;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Algae </a:t>
            </a:r>
            <a:r>
              <a:rPr lang="en-US" sz="1200" b="1" i="1" dirty="0">
                <a:solidFill>
                  <a:srgbClr val="002060"/>
                </a:solidFill>
              </a:rPr>
              <a:t>Scientist and Water Quality Research Manager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SePRO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Research and Technology Campus,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16013 Watson Seed Farm Rd., Whitakers, NC 27891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2060"/>
                </a:solidFill>
              </a:rPr>
              <a:t>252-801-1623 (mobile); westb@sepro.com (email)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Host of: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Algae Corner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F0E575-BEBD-4106-9236-B269BD258C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22" y="5985995"/>
            <a:ext cx="1314890" cy="55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1" y="162655"/>
            <a:ext cx="6012479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459"/>
          <a:stretch/>
        </p:blipFill>
        <p:spPr>
          <a:xfrm>
            <a:off x="5798922" y="1059947"/>
            <a:ext cx="3078749" cy="2057095"/>
          </a:xfrm>
          <a:prstGeom prst="rect">
            <a:avLst/>
          </a:prstGeom>
        </p:spPr>
      </p:pic>
      <p:pic>
        <p:nvPicPr>
          <p:cNvPr id="8" name="Picture 2" descr="http://www.dispatch.com/content/graphics/2013/08/13/algae-erie-2011-toxic-bloom.jpg?__scale=w:300,h:180,t: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8792" y="967493"/>
            <a:ext cx="4699675" cy="3101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331" y="3285013"/>
            <a:ext cx="5891212" cy="3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3" y="3699995"/>
            <a:ext cx="1878654" cy="2504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476" y="3475533"/>
            <a:ext cx="2196652" cy="1479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13" y="5096440"/>
            <a:ext cx="2376284" cy="205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1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Toxins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884"/>
            <a:ext cx="5561045" cy="805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Algerian" panose="04020705040A02060702" pitchFamily="82" charset="0"/>
              </a:rPr>
              <a:t>The real story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7050" y="4772976"/>
            <a:ext cx="323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Hudnell</a:t>
            </a:r>
            <a:r>
              <a:rPr lang="en-US" dirty="0"/>
              <a:t> 2010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9" y="2864707"/>
            <a:ext cx="8856722" cy="150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71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/>
              <a:t>Toxins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09607"/>
            <a:ext cx="8229600" cy="4876800"/>
          </a:xfrm>
        </p:spPr>
        <p:txBody>
          <a:bodyPr>
            <a:normAutofit/>
          </a:bodyPr>
          <a:lstStyle/>
          <a:p>
            <a:r>
              <a:rPr lang="en-US" sz="2800" b="1" dirty="0"/>
              <a:t>Cyanobacteria Toxins </a:t>
            </a:r>
          </a:p>
          <a:p>
            <a:pPr lvl="2"/>
            <a:r>
              <a:rPr lang="en-US" sz="2000" b="1" dirty="0" err="1"/>
              <a:t>Hepatotoxins</a:t>
            </a:r>
            <a:r>
              <a:rPr lang="en-US" sz="2000" b="1" dirty="0"/>
              <a:t> “liver”</a:t>
            </a:r>
          </a:p>
          <a:p>
            <a:pPr lvl="2"/>
            <a:r>
              <a:rPr lang="en-US" sz="2000" b="1" dirty="0"/>
              <a:t>Neurotoxins “brain”</a:t>
            </a:r>
          </a:p>
          <a:p>
            <a:pPr lvl="2"/>
            <a:r>
              <a:rPr lang="en-US" sz="2000" b="1" dirty="0"/>
              <a:t>LPS “stomach”</a:t>
            </a:r>
          </a:p>
          <a:p>
            <a:pPr lvl="2"/>
            <a:r>
              <a:rPr lang="en-US" sz="2000" b="1" dirty="0" err="1"/>
              <a:t>Aplysiatoxins</a:t>
            </a:r>
            <a:r>
              <a:rPr lang="en-US" sz="2000" b="1" dirty="0"/>
              <a:t> “skin”</a:t>
            </a:r>
          </a:p>
          <a:p>
            <a:r>
              <a:rPr lang="en-US" sz="2800" b="1" dirty="0"/>
              <a:t>EPA CCL</a:t>
            </a:r>
            <a:r>
              <a:rPr lang="en-US" sz="2800" dirty="0"/>
              <a:t> </a:t>
            </a:r>
            <a:r>
              <a:rPr lang="en-US" sz="2000" dirty="0"/>
              <a:t>(USEPA 2012)</a:t>
            </a:r>
          </a:p>
          <a:p>
            <a:pPr lvl="1"/>
            <a:r>
              <a:rPr lang="en-US" sz="1600" dirty="0" err="1"/>
              <a:t>microcystin</a:t>
            </a:r>
            <a:r>
              <a:rPr lang="en-US" sz="1600" dirty="0"/>
              <a:t>-LR, </a:t>
            </a:r>
            <a:r>
              <a:rPr lang="en-US" sz="1600" dirty="0" err="1"/>
              <a:t>anatoxin</a:t>
            </a:r>
            <a:r>
              <a:rPr lang="en-US" sz="1600" dirty="0"/>
              <a:t>-a, and </a:t>
            </a:r>
            <a:r>
              <a:rPr lang="en-US" sz="1600" dirty="0" err="1"/>
              <a:t>cylindrospermopsin</a:t>
            </a:r>
            <a:endParaRPr lang="en-US" sz="1600" dirty="0"/>
          </a:p>
          <a:p>
            <a:r>
              <a:rPr lang="en-US" sz="2800" b="1" dirty="0"/>
              <a:t>EPA Health Advisory</a:t>
            </a:r>
          </a:p>
          <a:p>
            <a:pPr lvl="1"/>
            <a:r>
              <a:rPr lang="en-US" sz="1800" b="1" dirty="0"/>
              <a:t>&lt; 6 years old; 10 day exposure </a:t>
            </a:r>
          </a:p>
          <a:p>
            <a:pPr lvl="2"/>
            <a:r>
              <a:rPr lang="en-US" sz="1600" dirty="0"/>
              <a:t>0.3 </a:t>
            </a:r>
            <a:r>
              <a:rPr lang="en-US" sz="1600" dirty="0" err="1"/>
              <a:t>ug</a:t>
            </a:r>
            <a:r>
              <a:rPr lang="en-US" sz="1600" dirty="0"/>
              <a:t>/L </a:t>
            </a:r>
            <a:r>
              <a:rPr lang="en-US" sz="1600" dirty="0" err="1"/>
              <a:t>microcystins</a:t>
            </a:r>
            <a:r>
              <a:rPr lang="en-US" sz="1600" dirty="0"/>
              <a:t> and</a:t>
            </a:r>
          </a:p>
          <a:p>
            <a:pPr lvl="2"/>
            <a:r>
              <a:rPr lang="en-US" sz="1600" dirty="0"/>
              <a:t> 0.7 </a:t>
            </a:r>
            <a:r>
              <a:rPr lang="en-US" sz="1600" dirty="0" err="1"/>
              <a:t>ug</a:t>
            </a:r>
            <a:r>
              <a:rPr lang="en-US" sz="1600" dirty="0"/>
              <a:t>/L </a:t>
            </a:r>
            <a:r>
              <a:rPr lang="en-US" sz="1600" dirty="0" err="1"/>
              <a:t>cylindrospermopsin</a:t>
            </a:r>
            <a:r>
              <a:rPr lang="en-US" sz="1600" dirty="0"/>
              <a:t> (USEPA 2015a,b)</a:t>
            </a:r>
          </a:p>
          <a:p>
            <a:pPr lvl="2"/>
            <a:r>
              <a:rPr lang="en-US" sz="1600" dirty="0"/>
              <a:t>Recreational guidelines 4ppb; 8ppb</a:t>
            </a:r>
          </a:p>
          <a:p>
            <a:pPr lvl="1"/>
            <a:endParaRPr lang="en-US" sz="1800" b="1" dirty="0"/>
          </a:p>
          <a:p>
            <a:pPr lvl="1"/>
            <a:endParaRPr lang="en-US" sz="1800" b="1" dirty="0"/>
          </a:p>
          <a:p>
            <a:endParaRPr lang="en-US" sz="3600" dirty="0"/>
          </a:p>
          <a:p>
            <a:pPr lvl="1"/>
            <a:endParaRPr lang="en-US" sz="3200" b="1" dirty="0"/>
          </a:p>
        </p:txBody>
      </p:sp>
      <p:pic>
        <p:nvPicPr>
          <p:cNvPr id="38916" name="Picture 4" descr="http://4.bp.blogspot.com/_KbJGi-TtEtQ/SVGUNroO4aI/AAAAAAAAAyE/iGR9zvvSrPg/s400/Dianchi+Lake_China_Blue+Green+Algae+Bloo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5898123"/>
            <a:ext cx="3809999" cy="93591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DAF31F-8949-4A65-BADB-39255B09E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184" y="846138"/>
            <a:ext cx="1564416" cy="458851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709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8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Are we safe if no toxin detected?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5166"/>
            <a:ext cx="8229600" cy="4730685"/>
          </a:xfrm>
        </p:spPr>
        <p:txBody>
          <a:bodyPr>
            <a:normAutofit/>
          </a:bodyPr>
          <a:lstStyle/>
          <a:p>
            <a:r>
              <a:rPr lang="en-US" sz="2800" dirty="0"/>
              <a:t>Toxin production is intermittent</a:t>
            </a:r>
          </a:p>
          <a:p>
            <a:endParaRPr lang="en-US" sz="1200" dirty="0"/>
          </a:p>
          <a:p>
            <a:r>
              <a:rPr lang="en-US" sz="2800" dirty="0"/>
              <a:t>Shown to be toxic but no toxin has been isolated and characterized </a:t>
            </a:r>
          </a:p>
          <a:p>
            <a:pPr lvl="2"/>
            <a:r>
              <a:rPr lang="en-US" sz="2000" i="1" dirty="0" err="1"/>
              <a:t>Coelosphaerium</a:t>
            </a:r>
            <a:r>
              <a:rPr lang="en-US" sz="2000" i="1" dirty="0"/>
              <a:t>, </a:t>
            </a:r>
            <a:r>
              <a:rPr lang="en-US" sz="2000" i="1" dirty="0" err="1"/>
              <a:t>Cylindrospermopsis</a:t>
            </a:r>
            <a:r>
              <a:rPr lang="en-US" sz="2000" i="1" dirty="0"/>
              <a:t>, </a:t>
            </a:r>
            <a:r>
              <a:rPr lang="en-US" sz="2000" i="1" dirty="0" err="1"/>
              <a:t>Fischerella</a:t>
            </a:r>
            <a:r>
              <a:rPr lang="en-US" sz="2000" i="1" dirty="0"/>
              <a:t>, </a:t>
            </a:r>
            <a:r>
              <a:rPr lang="en-US" sz="2000" i="1" dirty="0" err="1"/>
              <a:t>Gloeotrichia</a:t>
            </a:r>
            <a:r>
              <a:rPr lang="en-US" sz="2000" i="1" dirty="0"/>
              <a:t>, </a:t>
            </a:r>
            <a:r>
              <a:rPr lang="en-US" sz="2000" i="1" dirty="0" err="1"/>
              <a:t>Gomphosphaeria</a:t>
            </a:r>
            <a:r>
              <a:rPr lang="en-US" sz="2000" i="1" dirty="0"/>
              <a:t>, </a:t>
            </a:r>
            <a:r>
              <a:rPr lang="en-US" sz="2000" i="1" dirty="0" err="1"/>
              <a:t>Hapalosiphon</a:t>
            </a:r>
            <a:r>
              <a:rPr lang="en-US" sz="2000" i="1" dirty="0"/>
              <a:t>, </a:t>
            </a:r>
            <a:r>
              <a:rPr lang="en-US" sz="2000" i="1" dirty="0" err="1"/>
              <a:t>Microcoleus</a:t>
            </a:r>
            <a:r>
              <a:rPr lang="en-US" sz="2000" i="1" dirty="0"/>
              <a:t>, </a:t>
            </a:r>
            <a:r>
              <a:rPr lang="en-US" sz="2000" i="1" dirty="0" err="1"/>
              <a:t>Schizothrix</a:t>
            </a:r>
            <a:r>
              <a:rPr lang="en-US" sz="2000" i="1" dirty="0"/>
              <a:t>, </a:t>
            </a:r>
            <a:r>
              <a:rPr lang="en-US" sz="2000" i="1" dirty="0" err="1"/>
              <a:t>Scytonema</a:t>
            </a:r>
            <a:r>
              <a:rPr lang="en-US" sz="2000" i="1" dirty="0"/>
              <a:t>, Spirulina, </a:t>
            </a:r>
            <a:r>
              <a:rPr lang="en-US" sz="2000" i="1" dirty="0" err="1"/>
              <a:t>Symploca</a:t>
            </a:r>
            <a:r>
              <a:rPr lang="en-US" sz="2000" i="1" dirty="0"/>
              <a:t>, </a:t>
            </a:r>
            <a:r>
              <a:rPr lang="en-US" sz="2000" i="1" dirty="0" err="1"/>
              <a:t>Tolypothrix</a:t>
            </a:r>
            <a:r>
              <a:rPr lang="en-US" sz="2000" i="1" dirty="0"/>
              <a:t>, </a:t>
            </a:r>
            <a:r>
              <a:rPr lang="en-US" sz="2000" i="1" dirty="0" err="1"/>
              <a:t>Trichodesmium</a:t>
            </a:r>
            <a:r>
              <a:rPr lang="en-US" sz="2000" dirty="0"/>
              <a:t>        </a:t>
            </a:r>
            <a:r>
              <a:rPr lang="da-DK" sz="1200" dirty="0"/>
              <a:t>(Scott 1991; Skulberg et al. 1992b)</a:t>
            </a:r>
          </a:p>
          <a:p>
            <a:pPr lvl="2"/>
            <a:endParaRPr lang="da-DK" sz="1200" i="1" dirty="0"/>
          </a:p>
          <a:p>
            <a:r>
              <a:rPr lang="en-US" sz="2800" dirty="0"/>
              <a:t>New toxin classes</a:t>
            </a:r>
          </a:p>
          <a:p>
            <a:pPr lvl="2"/>
            <a:r>
              <a:rPr lang="en-US" sz="2000" dirty="0" err="1"/>
              <a:t>Lyngbyaureidamides</a:t>
            </a:r>
            <a:r>
              <a:rPr lang="en-US" sz="2000" dirty="0"/>
              <a:t>, </a:t>
            </a:r>
            <a:r>
              <a:rPr lang="en-US" sz="2000" dirty="0" err="1"/>
              <a:t>nodulopeptins</a:t>
            </a:r>
            <a:r>
              <a:rPr lang="en-US" sz="2000" dirty="0"/>
              <a:t>, </a:t>
            </a:r>
            <a:r>
              <a:rPr lang="en-US" sz="2000" dirty="0" err="1"/>
              <a:t>jamaicamides</a:t>
            </a:r>
            <a:r>
              <a:rPr lang="en-US" sz="2000" dirty="0"/>
              <a:t>, </a:t>
            </a:r>
            <a:r>
              <a:rPr lang="en-US" sz="2000" dirty="0" err="1"/>
              <a:t>aeruginosins</a:t>
            </a:r>
            <a:r>
              <a:rPr lang="en-US" sz="2000" dirty="0"/>
              <a:t> </a:t>
            </a:r>
            <a:r>
              <a:rPr lang="en-US" sz="1050" dirty="0"/>
              <a:t>(Edwards et al. 2004; Ishida et al. 2009; </a:t>
            </a:r>
            <a:r>
              <a:rPr lang="en-US" sz="1050" dirty="0" err="1"/>
              <a:t>Zi</a:t>
            </a:r>
            <a:r>
              <a:rPr lang="en-US" sz="1050" dirty="0"/>
              <a:t> et al. 2012; Schumacher et al. 2012)</a:t>
            </a:r>
            <a:endParaRPr lang="en-US" sz="105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lowchart: Document 52"/>
          <p:cNvSpPr/>
          <p:nvPr/>
        </p:nvSpPr>
        <p:spPr>
          <a:xfrm flipV="1">
            <a:off x="96012" y="3179887"/>
            <a:ext cx="4793707" cy="1961054"/>
          </a:xfrm>
          <a:prstGeom prst="flowChartDocument">
            <a:avLst/>
          </a:prstGeom>
          <a:solidFill>
            <a:schemeClr val="accent1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Freeform 65"/>
          <p:cNvSpPr/>
          <p:nvPr/>
        </p:nvSpPr>
        <p:spPr>
          <a:xfrm>
            <a:off x="4601718" y="1522476"/>
            <a:ext cx="3906880" cy="3491259"/>
          </a:xfrm>
          <a:custGeom>
            <a:avLst/>
            <a:gdLst>
              <a:gd name="connsiteX0" fmla="*/ 0 w 5209173"/>
              <a:gd name="connsiteY0" fmla="*/ 4379976 h 4655012"/>
              <a:gd name="connsiteX1" fmla="*/ 1115568 w 5209173"/>
              <a:gd name="connsiteY1" fmla="*/ 4626864 h 4655012"/>
              <a:gd name="connsiteX2" fmla="*/ 2825496 w 5209173"/>
              <a:gd name="connsiteY2" fmla="*/ 4544568 h 4655012"/>
              <a:gd name="connsiteX3" fmla="*/ 4279392 w 5209173"/>
              <a:gd name="connsiteY3" fmla="*/ 3694176 h 4655012"/>
              <a:gd name="connsiteX4" fmla="*/ 4965192 w 5209173"/>
              <a:gd name="connsiteY4" fmla="*/ 2267712 h 4655012"/>
              <a:gd name="connsiteX5" fmla="*/ 0 w 5209173"/>
              <a:gd name="connsiteY5" fmla="*/ 0 h 465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9173" h="4655012">
                <a:moveTo>
                  <a:pt x="0" y="4379976"/>
                </a:moveTo>
                <a:cubicBezTo>
                  <a:pt x="322326" y="4489704"/>
                  <a:pt x="644652" y="4599432"/>
                  <a:pt x="1115568" y="4626864"/>
                </a:cubicBezTo>
                <a:cubicBezTo>
                  <a:pt x="1586484" y="4654296"/>
                  <a:pt x="2298192" y="4700016"/>
                  <a:pt x="2825496" y="4544568"/>
                </a:cubicBezTo>
                <a:cubicBezTo>
                  <a:pt x="3352800" y="4389120"/>
                  <a:pt x="3922776" y="4073652"/>
                  <a:pt x="4279392" y="3694176"/>
                </a:cubicBezTo>
                <a:cubicBezTo>
                  <a:pt x="4636008" y="3314700"/>
                  <a:pt x="5678424" y="2883408"/>
                  <a:pt x="4965192" y="2267712"/>
                </a:cubicBezTo>
                <a:cubicBezTo>
                  <a:pt x="4251960" y="1652016"/>
                  <a:pt x="2125980" y="826008"/>
                  <a:pt x="0" y="0"/>
                </a:cubicBezTo>
              </a:path>
            </a:pathLst>
          </a:custGeom>
          <a:noFill/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Flowchart: Document 33"/>
          <p:cNvSpPr/>
          <p:nvPr/>
        </p:nvSpPr>
        <p:spPr>
          <a:xfrm rot="10800000">
            <a:off x="7378792" y="2619632"/>
            <a:ext cx="1583279" cy="2929335"/>
          </a:xfrm>
          <a:prstGeom prst="flowChartDocument">
            <a:avLst/>
          </a:prstGeom>
          <a:solidFill>
            <a:schemeClr val="accent5">
              <a:lumMod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rapezoid 32"/>
          <p:cNvSpPr/>
          <p:nvPr/>
        </p:nvSpPr>
        <p:spPr>
          <a:xfrm rot="16200000">
            <a:off x="5324459" y="3491850"/>
            <a:ext cx="1618394" cy="2490272"/>
          </a:xfrm>
          <a:prstGeom prst="trapezoid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24-Point Star 1"/>
          <p:cNvSpPr/>
          <p:nvPr/>
        </p:nvSpPr>
        <p:spPr>
          <a:xfrm>
            <a:off x="3153021" y="3574076"/>
            <a:ext cx="1520891" cy="1358025"/>
          </a:xfrm>
          <a:prstGeom prst="star24">
            <a:avLst/>
          </a:prstGeom>
          <a:solidFill>
            <a:schemeClr val="accent6">
              <a:lumMod val="75000"/>
              <a:alpha val="5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8073506" y="5266307"/>
            <a:ext cx="466620" cy="2192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/>
              <a:t>Ocean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46" y="3958947"/>
            <a:ext cx="749413" cy="562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46" y="4379117"/>
            <a:ext cx="351290" cy="205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3" name="Straight Connector 22"/>
          <p:cNvCxnSpPr/>
          <p:nvPr/>
        </p:nvCxnSpPr>
        <p:spPr>
          <a:xfrm flipV="1">
            <a:off x="2246873" y="1667401"/>
            <a:ext cx="1626639" cy="1891457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43" y="3065598"/>
            <a:ext cx="1069646" cy="801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25"/>
          <p:cNvSpPr/>
          <p:nvPr/>
        </p:nvSpPr>
        <p:spPr>
          <a:xfrm rot="833260">
            <a:off x="946421" y="1276906"/>
            <a:ext cx="1907339" cy="4424959"/>
          </a:xfrm>
          <a:custGeom>
            <a:avLst/>
            <a:gdLst>
              <a:gd name="connsiteX0" fmla="*/ 2881376 w 4957064"/>
              <a:gd name="connsiteY0" fmla="*/ 3520440 h 4508548"/>
              <a:gd name="connsiteX1" fmla="*/ 2853944 w 4957064"/>
              <a:gd name="connsiteY1" fmla="*/ 3712464 h 4508548"/>
              <a:gd name="connsiteX2" fmla="*/ 2853944 w 4957064"/>
              <a:gd name="connsiteY2" fmla="*/ 3712464 h 4508548"/>
              <a:gd name="connsiteX3" fmla="*/ 2561336 w 4957064"/>
              <a:gd name="connsiteY3" fmla="*/ 4434840 h 4508548"/>
              <a:gd name="connsiteX4" fmla="*/ 1390904 w 4957064"/>
              <a:gd name="connsiteY4" fmla="*/ 4425696 h 4508548"/>
              <a:gd name="connsiteX5" fmla="*/ 430784 w 4957064"/>
              <a:gd name="connsiteY5" fmla="*/ 3913632 h 4508548"/>
              <a:gd name="connsiteX6" fmla="*/ 293624 w 4957064"/>
              <a:gd name="connsiteY6" fmla="*/ 3639312 h 4508548"/>
              <a:gd name="connsiteX7" fmla="*/ 4326128 w 4957064"/>
              <a:gd name="connsiteY7" fmla="*/ 493776 h 4508548"/>
              <a:gd name="connsiteX8" fmla="*/ 4957064 w 4957064"/>
              <a:gd name="connsiteY8" fmla="*/ 0 h 450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7064" h="4508548">
                <a:moveTo>
                  <a:pt x="2881376" y="3520440"/>
                </a:moveTo>
                <a:lnTo>
                  <a:pt x="2853944" y="3712464"/>
                </a:lnTo>
                <a:lnTo>
                  <a:pt x="2853944" y="3712464"/>
                </a:lnTo>
                <a:cubicBezTo>
                  <a:pt x="2805176" y="3832860"/>
                  <a:pt x="2805176" y="4315968"/>
                  <a:pt x="2561336" y="4434840"/>
                </a:cubicBezTo>
                <a:cubicBezTo>
                  <a:pt x="2317496" y="4553712"/>
                  <a:pt x="1745996" y="4512564"/>
                  <a:pt x="1390904" y="4425696"/>
                </a:cubicBezTo>
                <a:cubicBezTo>
                  <a:pt x="1035812" y="4338828"/>
                  <a:pt x="613664" y="4044696"/>
                  <a:pt x="430784" y="3913632"/>
                </a:cubicBezTo>
                <a:cubicBezTo>
                  <a:pt x="247904" y="3782568"/>
                  <a:pt x="-355600" y="4209288"/>
                  <a:pt x="293624" y="3639312"/>
                </a:cubicBezTo>
                <a:cubicBezTo>
                  <a:pt x="942848" y="3069336"/>
                  <a:pt x="4326128" y="493776"/>
                  <a:pt x="4326128" y="493776"/>
                </a:cubicBezTo>
                <a:lnTo>
                  <a:pt x="4957064" y="0"/>
                </a:lnTo>
              </a:path>
            </a:pathLst>
          </a:custGeom>
          <a:noFill/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4153389" y="1932813"/>
            <a:ext cx="796311" cy="2349805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 r="9165"/>
          <a:stretch/>
        </p:blipFill>
        <p:spPr>
          <a:xfrm>
            <a:off x="1833525" y="3442778"/>
            <a:ext cx="872962" cy="617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Freeform 46"/>
          <p:cNvSpPr/>
          <p:nvPr/>
        </p:nvSpPr>
        <p:spPr>
          <a:xfrm>
            <a:off x="4258646" y="1510812"/>
            <a:ext cx="2313577" cy="3378453"/>
          </a:xfrm>
          <a:custGeom>
            <a:avLst/>
            <a:gdLst>
              <a:gd name="connsiteX0" fmla="*/ 2007396 w 3084769"/>
              <a:gd name="connsiteY0" fmla="*/ 4823328 h 4823328"/>
              <a:gd name="connsiteX1" fmla="*/ 2782900 w 3084769"/>
              <a:gd name="connsiteY1" fmla="*/ 3746883 h 4823328"/>
              <a:gd name="connsiteX2" fmla="*/ 2910221 w 3084769"/>
              <a:gd name="connsiteY2" fmla="*/ 3156574 h 4823328"/>
              <a:gd name="connsiteX3" fmla="*/ 433239 w 3084769"/>
              <a:gd name="connsiteY3" fmla="*/ 448098 h 4823328"/>
              <a:gd name="connsiteX4" fmla="*/ 16550 w 3084769"/>
              <a:gd name="connsiteY4" fmla="*/ 31409 h 4823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4769" h="4823328">
                <a:moveTo>
                  <a:pt x="2007396" y="4823328"/>
                </a:moveTo>
                <a:cubicBezTo>
                  <a:pt x="2319912" y="4424001"/>
                  <a:pt x="2632429" y="4024675"/>
                  <a:pt x="2782900" y="3746883"/>
                </a:cubicBezTo>
                <a:cubicBezTo>
                  <a:pt x="2933371" y="3469091"/>
                  <a:pt x="3301831" y="3706371"/>
                  <a:pt x="2910221" y="3156574"/>
                </a:cubicBezTo>
                <a:cubicBezTo>
                  <a:pt x="2518611" y="2606777"/>
                  <a:pt x="915517" y="968959"/>
                  <a:pt x="433239" y="448098"/>
                </a:cubicBezTo>
                <a:cubicBezTo>
                  <a:pt x="-49039" y="-72763"/>
                  <a:pt x="-16245" y="-20677"/>
                  <a:pt x="16550" y="31409"/>
                </a:cubicBezTo>
              </a:path>
            </a:pathLst>
          </a:custGeom>
          <a:noFill/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6743" r="8819" b="30801"/>
          <a:stretch/>
        </p:blipFill>
        <p:spPr>
          <a:xfrm>
            <a:off x="5827988" y="3498432"/>
            <a:ext cx="1056647" cy="687784"/>
          </a:xfrm>
          <a:prstGeom prst="rect">
            <a:avLst/>
          </a:prstGeom>
        </p:spPr>
      </p:pic>
      <p:sp>
        <p:nvSpPr>
          <p:cNvPr id="48" name="Freeform 47"/>
          <p:cNvSpPr/>
          <p:nvPr/>
        </p:nvSpPr>
        <p:spPr>
          <a:xfrm>
            <a:off x="425369" y="2185445"/>
            <a:ext cx="659757" cy="1145894"/>
          </a:xfrm>
          <a:custGeom>
            <a:avLst/>
            <a:gdLst>
              <a:gd name="connsiteX0" fmla="*/ 879676 w 879676"/>
              <a:gd name="connsiteY0" fmla="*/ 1527858 h 1527858"/>
              <a:gd name="connsiteX1" fmla="*/ 648183 w 879676"/>
              <a:gd name="connsiteY1" fmla="*/ 879676 h 1527858"/>
              <a:gd name="connsiteX2" fmla="*/ 277793 w 879676"/>
              <a:gd name="connsiteY2" fmla="*/ 717630 h 1527858"/>
              <a:gd name="connsiteX3" fmla="*/ 69449 w 879676"/>
              <a:gd name="connsiteY3" fmla="*/ 173620 h 1527858"/>
              <a:gd name="connsiteX4" fmla="*/ 0 w 879676"/>
              <a:gd name="connsiteY4" fmla="*/ 0 h 152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676" h="1527858">
                <a:moveTo>
                  <a:pt x="879676" y="1527858"/>
                </a:moveTo>
                <a:cubicBezTo>
                  <a:pt x="814086" y="1271286"/>
                  <a:pt x="748497" y="1014714"/>
                  <a:pt x="648183" y="879676"/>
                </a:cubicBezTo>
                <a:cubicBezTo>
                  <a:pt x="547869" y="744638"/>
                  <a:pt x="374249" y="835306"/>
                  <a:pt x="277793" y="717630"/>
                </a:cubicBezTo>
                <a:cubicBezTo>
                  <a:pt x="181337" y="599954"/>
                  <a:pt x="115748" y="293225"/>
                  <a:pt x="69449" y="173620"/>
                </a:cubicBezTo>
                <a:cubicBezTo>
                  <a:pt x="23150" y="54015"/>
                  <a:pt x="11575" y="27007"/>
                  <a:pt x="0" y="0"/>
                </a:cubicBezTo>
              </a:path>
            </a:pathLst>
          </a:custGeom>
          <a:noFill/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Freeform 51"/>
          <p:cNvSpPr/>
          <p:nvPr/>
        </p:nvSpPr>
        <p:spPr>
          <a:xfrm>
            <a:off x="1154575" y="2402471"/>
            <a:ext cx="670194" cy="954911"/>
          </a:xfrm>
          <a:custGeom>
            <a:avLst/>
            <a:gdLst>
              <a:gd name="connsiteX0" fmla="*/ 0 w 893592"/>
              <a:gd name="connsiteY0" fmla="*/ 1273215 h 1273215"/>
              <a:gd name="connsiteX1" fmla="*/ 185195 w 893592"/>
              <a:gd name="connsiteY1" fmla="*/ 625033 h 1273215"/>
              <a:gd name="connsiteX2" fmla="*/ 729205 w 893592"/>
              <a:gd name="connsiteY2" fmla="*/ 486136 h 1273215"/>
              <a:gd name="connsiteX3" fmla="*/ 891251 w 893592"/>
              <a:gd name="connsiteY3" fmla="*/ 104172 h 1273215"/>
              <a:gd name="connsiteX4" fmla="*/ 810228 w 893592"/>
              <a:gd name="connsiteY4" fmla="*/ 0 h 12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592" h="1273215">
                <a:moveTo>
                  <a:pt x="0" y="1273215"/>
                </a:moveTo>
                <a:cubicBezTo>
                  <a:pt x="31830" y="1014714"/>
                  <a:pt x="63661" y="756213"/>
                  <a:pt x="185195" y="625033"/>
                </a:cubicBezTo>
                <a:cubicBezTo>
                  <a:pt x="306729" y="493853"/>
                  <a:pt x="611529" y="572946"/>
                  <a:pt x="729205" y="486136"/>
                </a:cubicBezTo>
                <a:cubicBezTo>
                  <a:pt x="846881" y="399326"/>
                  <a:pt x="877747" y="185195"/>
                  <a:pt x="891251" y="104172"/>
                </a:cubicBezTo>
                <a:cubicBezTo>
                  <a:pt x="904755" y="23149"/>
                  <a:pt x="857491" y="11574"/>
                  <a:pt x="810228" y="0"/>
                </a:cubicBezTo>
              </a:path>
            </a:pathLst>
          </a:custGeom>
          <a:noFill/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32441" r="22050" b="9959"/>
          <a:stretch/>
        </p:blipFill>
        <p:spPr>
          <a:xfrm>
            <a:off x="655521" y="3084960"/>
            <a:ext cx="619078" cy="421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11103" r="6472" b="18408"/>
          <a:stretch/>
        </p:blipFill>
        <p:spPr>
          <a:xfrm>
            <a:off x="165796" y="1667400"/>
            <a:ext cx="957077" cy="6350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1" r="28936" b="14549"/>
          <a:stretch/>
        </p:blipFill>
        <p:spPr>
          <a:xfrm>
            <a:off x="1288376" y="1843396"/>
            <a:ext cx="824696" cy="69078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351963" y="1885464"/>
            <a:ext cx="955364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latin typeface="Aharoni" panose="02010803020104030203" pitchFamily="2" charset="-79"/>
                <a:cs typeface="Aharoni" panose="02010803020104030203" pitchFamily="2" charset="-79"/>
              </a:rPr>
              <a:t>Irrigated crop accumulation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666155" y="2393682"/>
            <a:ext cx="786553" cy="219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latin typeface="Aharoni" panose="02010803020104030203" pitchFamily="2" charset="-79"/>
                <a:cs typeface="Aharoni" panose="02010803020104030203" pitchFamily="2" charset="-79"/>
              </a:rPr>
              <a:t>Recreation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88970" y="2748504"/>
            <a:ext cx="937994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latin typeface="Aharoni" panose="02010803020104030203" pitchFamily="2" charset="-79"/>
                <a:cs typeface="Aharoni" panose="02010803020104030203" pitchFamily="2" charset="-79"/>
              </a:rPr>
              <a:t>Fish accumulation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88519" y="2399894"/>
            <a:ext cx="951245" cy="219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 err="1">
                <a:latin typeface="Aharoni" panose="02010803020104030203" pitchFamily="2" charset="-79"/>
                <a:cs typeface="Aharoni" panose="02010803020104030203" pitchFamily="2" charset="-79"/>
              </a:rPr>
              <a:t>Aerosolization</a:t>
            </a:r>
            <a:endParaRPr lang="en-US" sz="82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48640" y="1894228"/>
            <a:ext cx="951245" cy="3462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latin typeface="Aharoni" panose="02010803020104030203" pitchFamily="2" charset="-79"/>
                <a:cs typeface="Aharoni" panose="02010803020104030203" pitchFamily="2" charset="-79"/>
              </a:rPr>
              <a:t>Seafood accumulation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65348" y="2667334"/>
            <a:ext cx="1235377" cy="219291"/>
          </a:xfrm>
          <a:prstGeom prst="rect">
            <a:avLst/>
          </a:prstGeom>
          <a:solidFill>
            <a:srgbClr val="A684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latin typeface="Aharoni" panose="02010803020104030203" pitchFamily="2" charset="-79"/>
                <a:cs typeface="Aharoni" panose="02010803020104030203" pitchFamily="2" charset="-79"/>
              </a:rPr>
              <a:t>Terrestrial transfer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25" b="18570"/>
          <a:stretch/>
        </p:blipFill>
        <p:spPr>
          <a:xfrm>
            <a:off x="3726141" y="3787226"/>
            <a:ext cx="316021" cy="205740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2570286" y="1988366"/>
            <a:ext cx="1787173" cy="3575179"/>
          </a:xfrm>
          <a:custGeom>
            <a:avLst/>
            <a:gdLst>
              <a:gd name="connsiteX0" fmla="*/ 1602649 w 2323979"/>
              <a:gd name="connsiteY0" fmla="*/ 0 h 4391395"/>
              <a:gd name="connsiteX1" fmla="*/ 2449 w 2323979"/>
              <a:gd name="connsiteY1" fmla="*/ 3858768 h 4391395"/>
              <a:gd name="connsiteX2" fmla="*/ 1922689 w 2323979"/>
              <a:gd name="connsiteY2" fmla="*/ 4334256 h 4391395"/>
              <a:gd name="connsiteX3" fmla="*/ 2279305 w 2323979"/>
              <a:gd name="connsiteY3" fmla="*/ 3630168 h 4391395"/>
              <a:gd name="connsiteX4" fmla="*/ 2306737 w 2323979"/>
              <a:gd name="connsiteY4" fmla="*/ 3593592 h 439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3979" h="4391395">
                <a:moveTo>
                  <a:pt x="1602649" y="0"/>
                </a:moveTo>
                <a:cubicBezTo>
                  <a:pt x="775879" y="1568196"/>
                  <a:pt x="-50891" y="3136392"/>
                  <a:pt x="2449" y="3858768"/>
                </a:cubicBezTo>
                <a:cubicBezTo>
                  <a:pt x="55789" y="4581144"/>
                  <a:pt x="1543213" y="4372356"/>
                  <a:pt x="1922689" y="4334256"/>
                </a:cubicBezTo>
                <a:cubicBezTo>
                  <a:pt x="2302165" y="4296156"/>
                  <a:pt x="2215297" y="3753612"/>
                  <a:pt x="2279305" y="3630168"/>
                </a:cubicBezTo>
                <a:cubicBezTo>
                  <a:pt x="2343313" y="3506724"/>
                  <a:pt x="2325025" y="3550158"/>
                  <a:pt x="2306737" y="3593592"/>
                </a:cubicBezTo>
              </a:path>
            </a:pathLst>
          </a:custGeom>
          <a:noFill/>
          <a:ln w="317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0" r="2700"/>
          <a:stretch/>
        </p:blipFill>
        <p:spPr>
          <a:xfrm>
            <a:off x="1908032" y="4957044"/>
            <a:ext cx="1392199" cy="78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TextBox 40"/>
          <p:cNvSpPr txBox="1"/>
          <p:nvPr/>
        </p:nvSpPr>
        <p:spPr>
          <a:xfrm>
            <a:off x="3083159" y="2748504"/>
            <a:ext cx="913382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25" dirty="0">
                <a:latin typeface="Aharoni" panose="02010803020104030203" pitchFamily="2" charset="-79"/>
                <a:cs typeface="Aharoni" panose="02010803020104030203" pitchFamily="2" charset="-79"/>
              </a:rPr>
              <a:t>Drinking water contamination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1" y="4411054"/>
            <a:ext cx="1254608" cy="1469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1919" r="19839" b="12149"/>
          <a:stretch/>
        </p:blipFill>
        <p:spPr>
          <a:xfrm>
            <a:off x="206016" y="4371612"/>
            <a:ext cx="744262" cy="61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7" b="13413"/>
          <a:stretch/>
        </p:blipFill>
        <p:spPr>
          <a:xfrm>
            <a:off x="4741163" y="4084323"/>
            <a:ext cx="750584" cy="5396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45" y="911829"/>
            <a:ext cx="856931" cy="9564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4811" y="3683193"/>
            <a:ext cx="898398" cy="47320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/>
              <a:t>Freshwater Lakes and  Reservoirs</a:t>
            </a:r>
          </a:p>
        </p:txBody>
      </p:sp>
      <p:sp>
        <p:nvSpPr>
          <p:cNvPr id="62" name="24-Point Star 61"/>
          <p:cNvSpPr/>
          <p:nvPr/>
        </p:nvSpPr>
        <p:spPr>
          <a:xfrm>
            <a:off x="6049854" y="4275031"/>
            <a:ext cx="1273309" cy="1113708"/>
          </a:xfrm>
          <a:prstGeom prst="star24">
            <a:avLst/>
          </a:prstGeom>
          <a:solidFill>
            <a:schemeClr val="accent6">
              <a:lumMod val="75000"/>
              <a:alpha val="5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5" r="22110"/>
          <a:stretch/>
        </p:blipFill>
        <p:spPr>
          <a:xfrm>
            <a:off x="6342158" y="4526159"/>
            <a:ext cx="697124" cy="602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42" y="4540563"/>
            <a:ext cx="419878" cy="20574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583234" y="5044111"/>
            <a:ext cx="605075" cy="2192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25" b="1" dirty="0"/>
              <a:t>Estuary</a:t>
            </a:r>
          </a:p>
        </p:txBody>
      </p:sp>
      <p:sp>
        <p:nvSpPr>
          <p:cNvPr id="54" name="Chevron 53"/>
          <p:cNvSpPr/>
          <p:nvPr/>
        </p:nvSpPr>
        <p:spPr>
          <a:xfrm rot="15270973">
            <a:off x="4473002" y="3198991"/>
            <a:ext cx="342900" cy="411527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7" name="Chevron 66"/>
          <p:cNvSpPr/>
          <p:nvPr/>
        </p:nvSpPr>
        <p:spPr>
          <a:xfrm rot="14044709">
            <a:off x="5599635" y="2819234"/>
            <a:ext cx="342900" cy="411527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 rot="12794306">
            <a:off x="7215987" y="2513082"/>
            <a:ext cx="205740" cy="274320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9" name="Chevron 68"/>
          <p:cNvSpPr/>
          <p:nvPr/>
        </p:nvSpPr>
        <p:spPr>
          <a:xfrm rot="19666754">
            <a:off x="7612287" y="4064390"/>
            <a:ext cx="390428" cy="411527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4942872" y="4754944"/>
            <a:ext cx="302006" cy="411527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1" name="Chevron 70"/>
          <p:cNvSpPr/>
          <p:nvPr/>
        </p:nvSpPr>
        <p:spPr>
          <a:xfrm rot="17611241">
            <a:off x="2707214" y="4020085"/>
            <a:ext cx="205740" cy="274320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2" name="Chevron 71"/>
          <p:cNvSpPr/>
          <p:nvPr/>
        </p:nvSpPr>
        <p:spPr>
          <a:xfrm rot="9928521">
            <a:off x="3900737" y="5289013"/>
            <a:ext cx="342900" cy="411527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3" name="Chevron 72"/>
          <p:cNvSpPr/>
          <p:nvPr/>
        </p:nvSpPr>
        <p:spPr>
          <a:xfrm rot="7349743">
            <a:off x="1449846" y="5017844"/>
            <a:ext cx="342900" cy="411527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4" name="Chevron 73"/>
          <p:cNvSpPr/>
          <p:nvPr/>
        </p:nvSpPr>
        <p:spPr>
          <a:xfrm rot="18533690">
            <a:off x="1913247" y="2992421"/>
            <a:ext cx="205740" cy="274320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5" name="Chevron 74"/>
          <p:cNvSpPr/>
          <p:nvPr/>
        </p:nvSpPr>
        <p:spPr>
          <a:xfrm rot="18438016">
            <a:off x="2595998" y="2770327"/>
            <a:ext cx="342900" cy="411527"/>
          </a:xfrm>
          <a:prstGeom prst="chevron">
            <a:avLst>
              <a:gd name="adj" fmla="val 5387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039282" y="980695"/>
            <a:ext cx="1790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Potential exposure routes to CHAB toxins </a:t>
            </a:r>
          </a:p>
        </p:txBody>
      </p:sp>
    </p:spTree>
    <p:extLst>
      <p:ext uri="{BB962C8B-B14F-4D97-AF65-F5344CB8AC3E}">
        <p14:creationId xmlns:p14="http://schemas.microsoft.com/office/powerpoint/2010/main" val="11982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773EB-7986-41D3-87AE-9DA17467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7549" y="-42566"/>
            <a:ext cx="8229600" cy="1143000"/>
          </a:xfrm>
        </p:spPr>
        <p:txBody>
          <a:bodyPr/>
          <a:lstStyle/>
          <a:p>
            <a:r>
              <a:rPr lang="en-US" dirty="0"/>
              <a:t>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E58F7-4B4A-4818-885B-73027E930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968" y="1340287"/>
            <a:ext cx="8229600" cy="4525963"/>
          </a:xfrm>
        </p:spPr>
        <p:txBody>
          <a:bodyPr/>
          <a:lstStyle/>
          <a:p>
            <a:r>
              <a:rPr lang="en-US" dirty="0"/>
              <a:t>BMAA food web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52246-F4D6-4EC9-AE03-8E235403E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675" y="3647613"/>
            <a:ext cx="7104765" cy="2950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63D0B7-E20C-4F2E-9CF5-12AD670AA7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67903"/>
            <a:ext cx="3007304" cy="102331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2F71F42-226D-4721-B8D7-2601714EB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967" y="2195310"/>
            <a:ext cx="4074427" cy="119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6F8DDE0-DBB1-4360-A640-3B738F167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60906"/>
            <a:ext cx="3607886" cy="91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189F69-F9DF-4409-9558-459932596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328" y="502747"/>
            <a:ext cx="4425828" cy="29249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8C191B-FB5A-48E3-9DB1-287D6909C685}"/>
              </a:ext>
            </a:extLst>
          </p:cNvPr>
          <p:cNvSpPr/>
          <p:nvPr/>
        </p:nvSpPr>
        <p:spPr>
          <a:xfrm>
            <a:off x="4426621" y="5055866"/>
            <a:ext cx="4889242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Cox, P.A., </a:t>
            </a:r>
            <a:r>
              <a:rPr lang="en-US" sz="1600" dirty="0" err="1"/>
              <a:t>Banack</a:t>
            </a:r>
            <a:r>
              <a:rPr lang="en-US" sz="1600" dirty="0"/>
              <a:t>, S.A., Murch, S.J., Rasmussen, U., Tien, G., </a:t>
            </a:r>
            <a:r>
              <a:rPr lang="en-US" sz="1600" dirty="0" err="1"/>
              <a:t>Bidigare</a:t>
            </a:r>
            <a:r>
              <a:rPr lang="en-US" sz="1600" dirty="0"/>
              <a:t>, R.R., Metcalf, J.S., Morrison, L.F., Codd, G.A., Bergman, B. 2005. </a:t>
            </a:r>
            <a:r>
              <a:rPr lang="en-US" sz="1600" dirty="0">
                <a:highlight>
                  <a:srgbClr val="FFFF00"/>
                </a:highlight>
              </a:rPr>
              <a:t>Diverse taxa of cyanobacteria </a:t>
            </a:r>
            <a:r>
              <a:rPr lang="en-US" sz="1600" dirty="0"/>
              <a:t>produce </a:t>
            </a:r>
            <a:r>
              <a:rPr lang="el-GR" sz="1600" i="1" dirty="0"/>
              <a:t>β</a:t>
            </a:r>
            <a:r>
              <a:rPr lang="el-GR" sz="1600" dirty="0"/>
              <a:t>-</a:t>
            </a:r>
            <a:r>
              <a:rPr lang="en-US" sz="1600" i="1" dirty="0"/>
              <a:t>N</a:t>
            </a:r>
            <a:r>
              <a:rPr lang="en-US" sz="1600" dirty="0"/>
              <a:t>-methylamino-L-alanine, a neurotoxic amino acid. Proceedings of the National Academy of Sciences. 102 (14): 5074-5078.</a:t>
            </a:r>
          </a:p>
        </p:txBody>
      </p:sp>
    </p:spTree>
    <p:extLst>
      <p:ext uri="{BB962C8B-B14F-4D97-AF65-F5344CB8AC3E}">
        <p14:creationId xmlns:p14="http://schemas.microsoft.com/office/powerpoint/2010/main" val="10108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6911</TotalTime>
  <Words>2281</Words>
  <Application>Microsoft Office PowerPoint</Application>
  <PresentationFormat>On-screen Show (4:3)</PresentationFormat>
  <Paragraphs>320</Paragraphs>
  <Slides>33</Slides>
  <Notes>11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Aharoni</vt:lpstr>
      <vt:lpstr>Algerian</vt:lpstr>
      <vt:lpstr>Aparajita</vt:lpstr>
      <vt:lpstr>Arial</vt:lpstr>
      <vt:lpstr>Calibri</vt:lpstr>
      <vt:lpstr>Times New Roman</vt:lpstr>
      <vt:lpstr>Times-Roman</vt:lpstr>
      <vt:lpstr>Office Theme</vt:lpstr>
      <vt:lpstr>PowerPoint Presentation</vt:lpstr>
      <vt:lpstr>Overview</vt:lpstr>
      <vt:lpstr>Anthropogenic Acceleration</vt:lpstr>
      <vt:lpstr>PowerPoint Presentation</vt:lpstr>
      <vt:lpstr>Toxins</vt:lpstr>
      <vt:lpstr>Toxins</vt:lpstr>
      <vt:lpstr>Are we safe if no toxin detected?</vt:lpstr>
      <vt:lpstr>PowerPoint Presentation</vt:lpstr>
      <vt:lpstr>In the news</vt:lpstr>
      <vt:lpstr>PowerPoint Presentation</vt:lpstr>
      <vt:lpstr>PowerPoint Presentation</vt:lpstr>
      <vt:lpstr>Magnitude of toxins</vt:lpstr>
      <vt:lpstr>PowerPoint Presentation</vt:lpstr>
      <vt:lpstr>Approaches to Management</vt:lpstr>
      <vt:lpstr>One Approach</vt:lpstr>
      <vt:lpstr>EPA Summary Guidelines</vt:lpstr>
      <vt:lpstr>Recommended Action</vt:lpstr>
      <vt:lpstr>One State</vt:lpstr>
      <vt:lpstr>CDC Recommendation</vt:lpstr>
      <vt:lpstr>Why is applied management halted?</vt:lpstr>
      <vt:lpstr>Leaky Cell Hypothesis </vt:lpstr>
      <vt:lpstr>PowerPoint Presentation</vt:lpstr>
      <vt:lpstr>Total or free toxin?</vt:lpstr>
      <vt:lpstr>Risks of Not Treating</vt:lpstr>
      <vt:lpstr>Cylindrospermopsin</vt:lpstr>
      <vt:lpstr>Toxin Risk Summary</vt:lpstr>
      <vt:lpstr>Risk-based Analysis</vt:lpstr>
      <vt:lpstr>Peroxide = Selective Control </vt:lpstr>
      <vt:lpstr>No Action</vt:lpstr>
      <vt:lpstr>Action</vt:lpstr>
      <vt:lpstr>Summary</vt:lpstr>
      <vt:lpstr>Suggested Approach</vt:lpstr>
      <vt:lpstr>Questions</vt:lpstr>
    </vt:vector>
  </TitlesOfParts>
  <Company>SePRO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West Bishop</dc:creator>
  <cp:lastModifiedBy>Bishop,West</cp:lastModifiedBy>
  <cp:revision>387</cp:revision>
  <dcterms:created xsi:type="dcterms:W3CDTF">2010-07-21T22:05:42Z</dcterms:created>
  <dcterms:modified xsi:type="dcterms:W3CDTF">2019-04-08T20:13:07Z</dcterms:modified>
</cp:coreProperties>
</file>