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4" r:id="rId2"/>
    <p:sldId id="395" r:id="rId3"/>
    <p:sldId id="392" r:id="rId4"/>
    <p:sldId id="452" r:id="rId5"/>
    <p:sldId id="413" r:id="rId6"/>
    <p:sldId id="427" r:id="rId7"/>
    <p:sldId id="426" r:id="rId8"/>
    <p:sldId id="398" r:id="rId9"/>
    <p:sldId id="428" r:id="rId10"/>
    <p:sldId id="429" r:id="rId11"/>
    <p:sldId id="412" r:id="rId12"/>
    <p:sldId id="430" r:id="rId13"/>
    <p:sldId id="424" r:id="rId14"/>
    <p:sldId id="403" r:id="rId15"/>
    <p:sldId id="404" r:id="rId16"/>
    <p:sldId id="440" r:id="rId17"/>
    <p:sldId id="425" r:id="rId18"/>
    <p:sldId id="406" r:id="rId19"/>
    <p:sldId id="456" r:id="rId20"/>
    <p:sldId id="457" r:id="rId21"/>
    <p:sldId id="409" r:id="rId22"/>
    <p:sldId id="423" r:id="rId23"/>
    <p:sldId id="407" r:id="rId24"/>
    <p:sldId id="436" r:id="rId25"/>
    <p:sldId id="431" r:id="rId26"/>
    <p:sldId id="437" r:id="rId27"/>
    <p:sldId id="438" r:id="rId28"/>
    <p:sldId id="2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86282" autoAdjust="0"/>
  </p:normalViewPr>
  <p:slideViewPr>
    <p:cSldViewPr>
      <p:cViewPr varScale="1">
        <p:scale>
          <a:sx n="120" d="100"/>
          <a:sy n="120" d="100"/>
        </p:scale>
        <p:origin x="1284" y="96"/>
      </p:cViewPr>
      <p:guideLst>
        <p:guide orient="horz" pos="2160"/>
        <p:guide pos="2880"/>
      </p:guideLst>
    </p:cSldViewPr>
  </p:slideViewPr>
  <p:outlineViewPr>
    <p:cViewPr>
      <p:scale>
        <a:sx n="33" d="100"/>
        <a:sy n="33" d="100"/>
      </p:scale>
      <p:origin x="0" y="1836"/>
    </p:cViewPr>
  </p:outlineViewPr>
  <p:notesTextViewPr>
    <p:cViewPr>
      <p:scale>
        <a:sx n="1" d="1"/>
        <a:sy n="1" d="1"/>
      </p:scale>
      <p:origin x="0" y="0"/>
    </p:cViewPr>
  </p:notesTextViewPr>
  <p:sorterViewPr>
    <p:cViewPr>
      <p:scale>
        <a:sx n="100" d="100"/>
        <a:sy n="100" d="100"/>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5A489-1333-4FB3-80E4-64ADEB67E94D}" type="datetimeFigureOut">
              <a:rPr lang="en-US" smtClean="0"/>
              <a:t>4/8/2019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AF444-1E15-4C68-B688-9CF6E66CB997}" type="slidenum">
              <a:rPr lang="en-US" smtClean="0"/>
              <a:t>‹#›</a:t>
            </a:fld>
            <a:endParaRPr lang="en-US"/>
          </a:p>
        </p:txBody>
      </p:sp>
    </p:spTree>
    <p:extLst>
      <p:ext uri="{BB962C8B-B14F-4D97-AF65-F5344CB8AC3E}">
        <p14:creationId xmlns:p14="http://schemas.microsoft.com/office/powerpoint/2010/main" val="235573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a:t>
            </a:fld>
            <a:endParaRPr lang="en-US" dirty="0"/>
          </a:p>
        </p:txBody>
      </p:sp>
    </p:spTree>
    <p:extLst>
      <p:ext uri="{BB962C8B-B14F-4D97-AF65-F5344CB8AC3E}">
        <p14:creationId xmlns:p14="http://schemas.microsoft.com/office/powerpoint/2010/main" val="115537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-An annual inspection of your stormwater facility is not only a good idea, but in many cases it is a local or state requirement.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mn-ea"/>
                <a:cs typeface="+mn-cs"/>
              </a:rPr>
              <a:t>Your facility is an engineered structure, designed to accumulate sediment runoff. Identifying and correcting erosion issues on site will slow down the sedimentation rate, thus extending the useful life of your facility.</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12</a:t>
            </a:fld>
            <a:endParaRPr lang="en-US" dirty="0"/>
          </a:p>
        </p:txBody>
      </p:sp>
    </p:spTree>
    <p:extLst>
      <p:ext uri="{BB962C8B-B14F-4D97-AF65-F5344CB8AC3E}">
        <p14:creationId xmlns:p14="http://schemas.microsoft.com/office/powerpoint/2010/main" val="142639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-Helps defend against algae pockets form forming </a:t>
            </a:r>
          </a:p>
          <a:p>
            <a:r>
              <a:rPr lang="en-US" sz="1200" b="0" i="0" kern="1200" dirty="0">
                <a:solidFill>
                  <a:schemeClr val="tx1"/>
                </a:solidFill>
                <a:effectLst/>
                <a:latin typeface="+mn-lt"/>
                <a:ea typeface="+mn-ea"/>
                <a:cs typeface="+mn-cs"/>
              </a:rPr>
              <a:t>-It will also aid in the promotion of a healthy habitat for fish and other aquatic life.</a:t>
            </a:r>
          </a:p>
        </p:txBody>
      </p:sp>
      <p:sp>
        <p:nvSpPr>
          <p:cNvPr id="4" name="Slide Number Placeholder 3"/>
          <p:cNvSpPr>
            <a:spLocks noGrp="1"/>
          </p:cNvSpPr>
          <p:nvPr>
            <p:ph type="sldNum" sz="quarter" idx="10"/>
          </p:nvPr>
        </p:nvSpPr>
        <p:spPr/>
        <p:txBody>
          <a:bodyPr/>
          <a:lstStyle/>
          <a:p>
            <a:fld id="{F2DAF444-1E15-4C68-B688-9CF6E66CB997}" type="slidenum">
              <a:rPr lang="en-US" smtClean="0"/>
              <a:t>13</a:t>
            </a:fld>
            <a:endParaRPr lang="en-US" dirty="0"/>
          </a:p>
        </p:txBody>
      </p:sp>
    </p:spTree>
    <p:extLst>
      <p:ext uri="{BB962C8B-B14F-4D97-AF65-F5344CB8AC3E}">
        <p14:creationId xmlns:p14="http://schemas.microsoft.com/office/powerpoint/2010/main" val="106618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a:t>
            </a:r>
            <a:r>
              <a:rPr lang="en-US" sz="1200" kern="0" spc="-50" dirty="0">
                <a:solidFill>
                  <a:schemeClr val="accent1">
                    <a:lumMod val="75000"/>
                  </a:schemeClr>
                </a:solidFill>
              </a:rPr>
              <a:t>Shoreline vegetative buffers may</a:t>
            </a:r>
            <a:r>
              <a:rPr lang="en-US" sz="1200" kern="0" spc="-50" baseline="0" dirty="0">
                <a:solidFill>
                  <a:schemeClr val="accent1">
                    <a:lumMod val="75000"/>
                  </a:schemeClr>
                </a:solidFill>
              </a:rPr>
              <a:t> be</a:t>
            </a:r>
            <a:r>
              <a:rPr lang="en-US" sz="1200" kern="0" spc="-50" dirty="0">
                <a:solidFill>
                  <a:schemeClr val="accent1">
                    <a:lumMod val="75000"/>
                  </a:schemeClr>
                </a:solidFill>
              </a:rPr>
              <a:t> the single most important natural aspect to promoting and maintaining good water quality.</a:t>
            </a:r>
          </a:p>
          <a:p>
            <a:r>
              <a:rPr lang="en-US" sz="1200" kern="0" spc="-50" dirty="0">
                <a:solidFill>
                  <a:schemeClr val="accent1">
                    <a:lumMod val="75000"/>
                  </a:schemeClr>
                </a:solidFill>
              </a:rPr>
              <a:t>-</a:t>
            </a:r>
            <a:r>
              <a:rPr lang="en-US" sz="1200" b="0" i="0" kern="1200" spc="-5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uffers on lakes or ponds should be three feet tall or greater, and maintained in such a way that they are dense and thick</a:t>
            </a:r>
          </a:p>
          <a:p>
            <a:r>
              <a:rPr lang="en-US" sz="1200" b="0" i="0" kern="1200" dirty="0">
                <a:solidFill>
                  <a:schemeClr val="tx1"/>
                </a:solidFill>
                <a:effectLst/>
                <a:latin typeface="+mn-lt"/>
                <a:ea typeface="+mn-ea"/>
                <a:cs typeface="+mn-cs"/>
              </a:rPr>
              <a:t>-They can also provide a major deterrent to nuisance Canada geese from becoming full time residents to the site.</a:t>
            </a:r>
          </a:p>
          <a:p>
            <a:r>
              <a:rPr lang="en-US" sz="1200" b="0" i="0" kern="1200" dirty="0">
                <a:solidFill>
                  <a:schemeClr val="tx1"/>
                </a:solidFill>
                <a:effectLst/>
                <a:latin typeface="+mn-lt"/>
                <a:ea typeface="+mn-ea"/>
                <a:cs typeface="+mn-cs"/>
              </a:rPr>
              <a:t>-Without these vegetative buffers, lakes and ponds are much more likely to struggle with persistent algae growth, turbidity, foul odors, mosquitos, geese, erosion, sedimentation, and many other water quality issues.</a:t>
            </a:r>
          </a:p>
          <a:p>
            <a:r>
              <a:rPr lang="en-US" sz="1200" b="0" i="0" kern="1200" dirty="0">
                <a:solidFill>
                  <a:schemeClr val="tx1"/>
                </a:solidFill>
                <a:effectLst/>
                <a:latin typeface="+mn-lt"/>
                <a:ea typeface="+mn-ea"/>
                <a:cs typeface="+mn-cs"/>
              </a:rPr>
              <a:t>-Buffer management should be performed several times annually to eliminate any nuisance vegetation species.</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17</a:t>
            </a:fld>
            <a:endParaRPr lang="en-US" dirty="0"/>
          </a:p>
        </p:txBody>
      </p:sp>
    </p:spTree>
    <p:extLst>
      <p:ext uri="{BB962C8B-B14F-4D97-AF65-F5344CB8AC3E}">
        <p14:creationId xmlns:p14="http://schemas.microsoft.com/office/powerpoint/2010/main" val="194246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a:t>
            </a:r>
            <a:r>
              <a:rPr lang="en-US" sz="1200" b="0" i="0" kern="1200" dirty="0">
                <a:solidFill>
                  <a:schemeClr val="tx1"/>
                </a:solidFill>
                <a:effectLst/>
                <a:latin typeface="+mn-lt"/>
                <a:ea typeface="+mn-ea"/>
                <a:cs typeface="+mn-cs"/>
              </a:rPr>
              <a:t>As lakes and ponds age, they become enriched with nutrients like phosphorus and nitrogen. </a:t>
            </a:r>
          </a:p>
          <a:p>
            <a:r>
              <a:rPr lang="en-US" sz="1200" b="0" i="0" kern="1200" dirty="0">
                <a:solidFill>
                  <a:schemeClr val="tx1"/>
                </a:solidFill>
                <a:effectLst/>
                <a:latin typeface="+mn-lt"/>
                <a:ea typeface="+mn-ea"/>
                <a:cs typeface="+mn-cs"/>
              </a:rPr>
              <a:t>-This is a natural aging process known as eutrophication. Cultural eutrophication, considered a form of water pollution, occurs when human activity speeds up eutrophication by causing accelerated land runoff through urbanization and by allowing things like detergents, sewage and fertilizers to enter the ecosystem. </a:t>
            </a:r>
          </a:p>
          <a:p>
            <a:r>
              <a:rPr lang="en-US" sz="1200" b="0" i="0" kern="1200" dirty="0">
                <a:solidFill>
                  <a:schemeClr val="tx1"/>
                </a:solidFill>
                <a:effectLst/>
                <a:latin typeface="+mn-lt"/>
                <a:ea typeface="+mn-ea"/>
                <a:cs typeface="+mn-cs"/>
              </a:rPr>
              <a:t>-Phoslock is derived from a naturally occurring mineral called lanthanum, which rapidly binds with and removes free reactive phosphorus (FRP) from the water column.</a:t>
            </a:r>
          </a:p>
          <a:p>
            <a:r>
              <a:rPr lang="en-US" sz="1200" b="0" i="0" kern="1200" dirty="0">
                <a:solidFill>
                  <a:schemeClr val="tx1"/>
                </a:solidFill>
                <a:effectLst/>
                <a:latin typeface="+mn-lt"/>
                <a:ea typeface="+mn-ea"/>
                <a:cs typeface="+mn-cs"/>
              </a:rPr>
              <a:t>-Phoslock, it is also a highly effective solution for nutrient remediation in lakes and ponds. When applied to the waterbody, Alum forms a floc which binds to phosphorus and settles to the bottom.</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19</a:t>
            </a:fld>
            <a:endParaRPr lang="en-US" dirty="0"/>
          </a:p>
        </p:txBody>
      </p:sp>
    </p:spTree>
    <p:extLst>
      <p:ext uri="{BB962C8B-B14F-4D97-AF65-F5344CB8AC3E}">
        <p14:creationId xmlns:p14="http://schemas.microsoft.com/office/powerpoint/2010/main" val="274905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a:t>
            </a:r>
            <a:r>
              <a:rPr lang="en-US" sz="1200" b="0" i="0" kern="1200" dirty="0">
                <a:solidFill>
                  <a:schemeClr val="tx1"/>
                </a:solidFill>
                <a:effectLst/>
                <a:latin typeface="+mn-lt"/>
                <a:ea typeface="+mn-ea"/>
                <a:cs typeface="+mn-cs"/>
              </a:rPr>
              <a:t>As lakes and ponds age, they become enriched with nutrients like phosphorus and nitrogen. </a:t>
            </a:r>
          </a:p>
          <a:p>
            <a:r>
              <a:rPr lang="en-US" sz="1200" b="0" i="0" kern="1200" dirty="0">
                <a:solidFill>
                  <a:schemeClr val="tx1"/>
                </a:solidFill>
                <a:effectLst/>
                <a:latin typeface="+mn-lt"/>
                <a:ea typeface="+mn-ea"/>
                <a:cs typeface="+mn-cs"/>
              </a:rPr>
              <a:t>-This is a natural aging process known as eutrophication. Cultural eutrophication, considered a form of water pollution, occurs when human activity speeds up eutrophication by causing accelerated land runoff through urbanization and by allowing things like detergents, sewage and fertilizers to enter the ecosystem. </a:t>
            </a:r>
          </a:p>
          <a:p>
            <a:r>
              <a:rPr lang="en-US" sz="1200" b="0" i="0" kern="1200" dirty="0">
                <a:solidFill>
                  <a:schemeClr val="tx1"/>
                </a:solidFill>
                <a:effectLst/>
                <a:latin typeface="+mn-lt"/>
                <a:ea typeface="+mn-ea"/>
                <a:cs typeface="+mn-cs"/>
              </a:rPr>
              <a:t>-Phoslock is derived from a naturally occurring mineral called lanthanum, which rapidly binds with and removes free reactive phosphorus (FRP) from the water column.</a:t>
            </a:r>
          </a:p>
          <a:p>
            <a:r>
              <a:rPr lang="en-US" sz="1200" b="0" i="0" kern="1200" dirty="0">
                <a:solidFill>
                  <a:schemeClr val="tx1"/>
                </a:solidFill>
                <a:effectLst/>
                <a:latin typeface="+mn-lt"/>
                <a:ea typeface="+mn-ea"/>
                <a:cs typeface="+mn-cs"/>
              </a:rPr>
              <a:t>-Phoslock, it is also a highly effective solution for nutrient remediation in lakes and ponds. When applied to the waterbody, Alum forms a floc which binds to phosphorus and settles to the bottom.</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20</a:t>
            </a:fld>
            <a:endParaRPr lang="en-US" dirty="0"/>
          </a:p>
        </p:txBody>
      </p:sp>
    </p:spTree>
    <p:extLst>
      <p:ext uri="{BB962C8B-B14F-4D97-AF65-F5344CB8AC3E}">
        <p14:creationId xmlns:p14="http://schemas.microsoft.com/office/powerpoint/2010/main" val="386992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Over time, lakes and ponds begin to fill in because of the natural breakdown of organic matter in the water which causes a buildup of bottom sludge.</a:t>
            </a:r>
          </a:p>
          <a:p>
            <a:r>
              <a:rPr lang="en-US" dirty="0"/>
              <a:t>-</a:t>
            </a:r>
            <a:r>
              <a:rPr lang="en-US" sz="1200" b="0" i="0" kern="1200" dirty="0">
                <a:solidFill>
                  <a:schemeClr val="tx1"/>
                </a:solidFill>
                <a:effectLst/>
                <a:latin typeface="+mn-lt"/>
                <a:ea typeface="+mn-ea"/>
                <a:cs typeface="+mn-cs"/>
              </a:rPr>
              <a:t>Leaves, branches, trash and other natural runoff can cause the bottom sludge to build.</a:t>
            </a:r>
          </a:p>
          <a:p>
            <a:r>
              <a:rPr lang="en-US" sz="1200" b="0" i="0" kern="1200" dirty="0">
                <a:solidFill>
                  <a:schemeClr val="tx1"/>
                </a:solidFill>
                <a:effectLst/>
                <a:latin typeface="+mn-lt"/>
                <a:ea typeface="+mn-ea"/>
                <a:cs typeface="+mn-cs"/>
              </a:rPr>
              <a:t>-As part of a sound lake and pond management plan, biological augmentation</a:t>
            </a:r>
            <a:r>
              <a:rPr lang="en-US" sz="1200" b="0" i="0" kern="1200" baseline="0" dirty="0">
                <a:solidFill>
                  <a:schemeClr val="tx1"/>
                </a:solidFill>
                <a:effectLst/>
                <a:latin typeface="+mn-lt"/>
                <a:ea typeface="+mn-ea"/>
                <a:cs typeface="+mn-cs"/>
              </a:rPr>
              <a:t> can help slow the buildup of sludge.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combined with proper aeration and beneficial aquatic plants, the results of biological augmentation are further enhanced.</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21</a:t>
            </a:fld>
            <a:endParaRPr lang="en-US" dirty="0"/>
          </a:p>
        </p:txBody>
      </p:sp>
    </p:spTree>
    <p:extLst>
      <p:ext uri="{BB962C8B-B14F-4D97-AF65-F5344CB8AC3E}">
        <p14:creationId xmlns:p14="http://schemas.microsoft.com/office/powerpoint/2010/main" val="2589954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b="0" i="0" kern="1200" dirty="0">
                <a:solidFill>
                  <a:schemeClr val="tx1"/>
                </a:solidFill>
                <a:effectLst/>
                <a:latin typeface="+mn-lt"/>
                <a:ea typeface="+mn-ea"/>
                <a:cs typeface="+mn-cs"/>
              </a:rPr>
              <a:t>-Choosing the right product and applying it at the right rates at the right times will provide you with lasting results.</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22</a:t>
            </a:fld>
            <a:endParaRPr lang="en-US" dirty="0"/>
          </a:p>
        </p:txBody>
      </p:sp>
    </p:spTree>
    <p:extLst>
      <p:ext uri="{BB962C8B-B14F-4D97-AF65-F5344CB8AC3E}">
        <p14:creationId xmlns:p14="http://schemas.microsoft.com/office/powerpoint/2010/main" val="12636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-Submerged or submersed plants are those plants that grow almost entirely under the surface of the water, although they do have the potential to "top out" and reach the surface.</a:t>
            </a:r>
          </a:p>
          <a:p>
            <a:r>
              <a:rPr lang="en-US" dirty="0"/>
              <a:t>-Emergent plants are those species that are rooted in shallow water, but that stand upright with the majority of their plant tissue showing above the surface of the water. Typically these species will only grow in very shallow water or along the edges of the water and slightly up onto dry land.</a:t>
            </a:r>
          </a:p>
          <a:p>
            <a:r>
              <a:rPr lang="en-US" dirty="0"/>
              <a:t>-Floating plants are those plants that are vascular and do have roots, but their roots are not necessarily established in the bottom sediment. These species, whether rooted or not, have most if not all of their leaves and other plant tissue floating on the surface of the water.</a:t>
            </a:r>
          </a:p>
          <a:p>
            <a:r>
              <a:rPr lang="en-US" dirty="0"/>
              <a:t>-Wetlands provide food and shelter for many different species and are vital filters for surrounding watersheds.  Human disturbance often leads to non-native species being introduced to wetlands and such species reduce existing native vegetation.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-Eventually dominate the native species and, in some cases, destroying the ecosystem </a:t>
            </a:r>
            <a:r>
              <a:rPr lang="en-US" sz="1200" b="0" i="0" kern="1200" dirty="0">
                <a:solidFill>
                  <a:schemeClr val="tx1"/>
                </a:solidFill>
                <a:effectLst/>
                <a:latin typeface="+mn-lt"/>
                <a:ea typeface="+mn-ea"/>
                <a:cs typeface="+mn-cs"/>
              </a:rPr>
              <a:t>by eliminating all native plants and making the area useless to the animal life that once called these areas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spc="-50" dirty="0">
                <a:solidFill>
                  <a:schemeClr val="tx1"/>
                </a:solidFill>
                <a:effectLst/>
                <a:latin typeface="+mn-lt"/>
                <a:ea typeface="+mn-ea"/>
                <a:cs typeface="+mn-cs"/>
              </a:rPr>
              <a:t>-</a:t>
            </a:r>
            <a:r>
              <a:rPr lang="en-US" sz="1200" kern="0" spc="-50" dirty="0">
                <a:solidFill>
                  <a:schemeClr val="accent1">
                    <a:lumMod val="75000"/>
                  </a:schemeClr>
                </a:solidFill>
              </a:rPr>
              <a:t>A management program will help you combat these potentially harmful intruders and preserve ecological balance.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spc="-50" dirty="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23</a:t>
            </a:fld>
            <a:endParaRPr lang="en-US" dirty="0"/>
          </a:p>
        </p:txBody>
      </p:sp>
    </p:spTree>
    <p:extLst>
      <p:ext uri="{BB962C8B-B14F-4D97-AF65-F5344CB8AC3E}">
        <p14:creationId xmlns:p14="http://schemas.microsoft.com/office/powerpoint/2010/main" val="303026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0" cap="none" spc="-50" normalizeH="0" noProof="0" dirty="0">
                <a:ln>
                  <a:noFill/>
                </a:ln>
                <a:solidFill>
                  <a:schemeClr val="accent1">
                    <a:lumMod val="75000"/>
                  </a:schemeClr>
                </a:solidFill>
                <a:effectLst/>
                <a:uLnTx/>
                <a:uFillTx/>
              </a:rPr>
              <a:t>Talking points: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50" normalizeH="0" noProof="0" dirty="0">
                <a:ln>
                  <a:noFill/>
                </a:ln>
                <a:solidFill>
                  <a:schemeClr val="accent1">
                    <a:lumMod val="75000"/>
                  </a:schemeClr>
                </a:solidFill>
                <a:effectLst/>
                <a:uLnTx/>
                <a:uFillTx/>
              </a:rPr>
              <a:t>-At</a:t>
            </a:r>
            <a:r>
              <a:rPr kumimoji="0" lang="en-US" sz="1200" b="0" i="0" u="none" strike="noStrike" kern="0" cap="none" spc="-50" normalizeH="0" baseline="0" noProof="0" dirty="0">
                <a:ln>
                  <a:noFill/>
                </a:ln>
                <a:solidFill>
                  <a:schemeClr val="accent1">
                    <a:lumMod val="75000"/>
                  </a:schemeClr>
                </a:solidFill>
                <a:effectLst/>
                <a:uLnTx/>
                <a:uFillTx/>
              </a:rPr>
              <a:t> SOLitude, we w</a:t>
            </a:r>
            <a:r>
              <a:rPr kumimoji="0" lang="en-US" sz="1200" b="0" i="0" u="none" strike="noStrike" kern="0" cap="none" spc="-50" normalizeH="0" noProof="0" dirty="0">
                <a:ln>
                  <a:noFill/>
                </a:ln>
                <a:solidFill>
                  <a:schemeClr val="accent1">
                    <a:lumMod val="75000"/>
                  </a:schemeClr>
                </a:solidFill>
                <a:effectLst/>
                <a:uLnTx/>
                <a:uFillTx/>
              </a:rPr>
              <a:t>ork with water managers to assess reservoir conditions such as the nutrient level in order to manage run-off from fertilizers and sewage, and sediment build up from organic matter.</a:t>
            </a:r>
          </a:p>
          <a:p>
            <a:r>
              <a:rPr kumimoji="0" lang="en-US" sz="1200" b="0" i="0" u="none" strike="noStrike" kern="0" cap="none" spc="-50" normalizeH="0" noProof="0" dirty="0">
                <a:ln>
                  <a:noFill/>
                </a:ln>
                <a:solidFill>
                  <a:schemeClr val="accent1">
                    <a:lumMod val="75000"/>
                  </a:schemeClr>
                </a:solidFill>
                <a:effectLst/>
                <a:uLnTx/>
                <a:uFillTx/>
              </a:rPr>
              <a:t>-Without this</a:t>
            </a:r>
            <a:r>
              <a:rPr lang="en-US" sz="1200" kern="0" spc="-50" dirty="0">
                <a:solidFill>
                  <a:schemeClr val="accent1">
                    <a:lumMod val="75000"/>
                  </a:schemeClr>
                </a:solidFill>
              </a:rPr>
              <a:t> management strategy, reservoirs are vulnerable to toxic, harmful algae such as cyanobacteria (blue-green algae). </a:t>
            </a:r>
          </a:p>
          <a:p>
            <a:r>
              <a:rPr lang="en-US" sz="1200" kern="0" spc="-50" dirty="0">
                <a:solidFill>
                  <a:schemeClr val="accent1">
                    <a:lumMod val="75000"/>
                  </a:schemeClr>
                </a:solidFill>
              </a:rPr>
              <a:t>-Algae affects taste and odor of the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a:t>
            </a:r>
            <a:r>
              <a:rPr lang="en-US" sz="1200" b="0" i="0" kern="1200" dirty="0">
                <a:solidFill>
                  <a:schemeClr val="tx1"/>
                </a:solidFill>
                <a:effectLst/>
                <a:latin typeface="+mn-lt"/>
                <a:ea typeface="+mn-ea"/>
                <a:cs typeface="+mn-cs"/>
              </a:rPr>
              <a:t>Without intervention, the cyanobacteria are likely to continually grow and increase the amount of toxins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-Action Threshold</a:t>
            </a:r>
            <a:r>
              <a:rPr lang="en-US" sz="1200" b="0" i="0" kern="1200" baseline="0" dirty="0">
                <a:solidFill>
                  <a:schemeClr val="tx1"/>
                </a:solidFill>
                <a:effectLst/>
                <a:latin typeface="+mn-lt"/>
                <a:ea typeface="+mn-ea"/>
                <a:cs typeface="+mn-cs"/>
              </a:rPr>
              <a:t> Based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Assessment: </a:t>
            </a:r>
            <a:r>
              <a:rPr lang="en-US" sz="1200" b="0" i="0" kern="1200" dirty="0">
                <a:solidFill>
                  <a:schemeClr val="tx1"/>
                </a:solidFill>
                <a:effectLst/>
                <a:latin typeface="+mn-lt"/>
                <a:ea typeface="+mn-ea"/>
                <a:cs typeface="+mn-cs"/>
              </a:rPr>
              <a:t>We work with water managers to assess reservoir conditions, evaluate water quality data and identify the species, location and density of the current algae and cyanobacteria populations.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Prescription:</a:t>
            </a:r>
            <a:r>
              <a:rPr lang="en-US" sz="1200" b="0" i="0" kern="1200" dirty="0">
                <a:solidFill>
                  <a:schemeClr val="tx1"/>
                </a:solidFill>
                <a:effectLst/>
                <a:latin typeface="+mn-lt"/>
                <a:ea typeface="+mn-ea"/>
                <a:cs typeface="+mn-cs"/>
              </a:rPr>
              <a:t> Based on assessment information, water quality objectives and available resources, we will design a site specific management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-Implementation:</a:t>
            </a:r>
            <a:r>
              <a:rPr lang="en-US" sz="1200" b="0" i="0" kern="1200" dirty="0">
                <a:solidFill>
                  <a:schemeClr val="tx1"/>
                </a:solidFill>
                <a:effectLst/>
                <a:latin typeface="+mn-lt"/>
                <a:ea typeface="+mn-ea"/>
                <a:cs typeface="+mn-cs"/>
              </a:rPr>
              <a:t> After determining the right management program to meet your specific needs and objectives, our professionals will implement all aspects of the management plan, to include ongoing monitoring and engagement with water reservoir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24</a:t>
            </a:fld>
            <a:endParaRPr lang="en-US" dirty="0"/>
          </a:p>
        </p:txBody>
      </p:sp>
    </p:spTree>
    <p:extLst>
      <p:ext uri="{BB962C8B-B14F-4D97-AF65-F5344CB8AC3E}">
        <p14:creationId xmlns:p14="http://schemas.microsoft.com/office/powerpoint/2010/main" val="129031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25</a:t>
            </a:fld>
            <a:endParaRPr lang="en-US" dirty="0"/>
          </a:p>
        </p:txBody>
      </p:sp>
    </p:spTree>
    <p:extLst>
      <p:ext uri="{BB962C8B-B14F-4D97-AF65-F5344CB8AC3E}">
        <p14:creationId xmlns:p14="http://schemas.microsoft.com/office/powerpoint/2010/main" val="320520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80" dirty="0">
                <a:solidFill>
                  <a:schemeClr val="accent1">
                    <a:lumMod val="75000"/>
                  </a:schemeClr>
                </a:solidFill>
              </a:rPr>
              <a:t>Include only the services/solutions relevant to your given presentation.</a:t>
            </a:r>
          </a:p>
        </p:txBody>
      </p:sp>
      <p:sp>
        <p:nvSpPr>
          <p:cNvPr id="4" name="Slide Number Placeholder 3"/>
          <p:cNvSpPr>
            <a:spLocks noGrp="1"/>
          </p:cNvSpPr>
          <p:nvPr>
            <p:ph type="sldNum" sz="quarter" idx="10"/>
          </p:nvPr>
        </p:nvSpPr>
        <p:spPr/>
        <p:txBody>
          <a:bodyPr/>
          <a:lstStyle/>
          <a:p>
            <a:fld id="{F2DAF444-1E15-4C68-B688-9CF6E66CB997}" type="slidenum">
              <a:rPr lang="en-US" smtClean="0"/>
              <a:t>3</a:t>
            </a:fld>
            <a:endParaRPr lang="en-US" dirty="0"/>
          </a:p>
        </p:txBody>
      </p:sp>
    </p:spTree>
    <p:extLst>
      <p:ext uri="{BB962C8B-B14F-4D97-AF65-F5344CB8AC3E}">
        <p14:creationId xmlns:p14="http://schemas.microsoft.com/office/powerpoint/2010/main" val="176847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Due to the health risks of mosquitos, it is important that your lake, pond or wetland management program includes integrated mosquito prevention and control measures for all breeding habitat found on your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spc="-5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Natural control methods: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-Fathead minnows, golden shiners and bluegill are some of the fish that are known to feed on mosquito larvae.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-Fountains or submersed aeration systems makes the waterbody less hospitable to algae, which leads to less isolated pockets where mosquitos can reproduce.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-Beneficial shoreline plants that provide habitats for mosquito predators such as dragon flies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spc="-50" dirty="0">
              <a:solidFill>
                <a:schemeClr val="accent1">
                  <a:lumMod val="75000"/>
                </a:schemeClr>
              </a:solidFill>
            </a:endParaRPr>
          </a:p>
          <a:p>
            <a:r>
              <a:rPr lang="en-US" dirty="0"/>
              <a:t>Integrated Mosquito Management program:</a:t>
            </a:r>
          </a:p>
          <a:p>
            <a:pPr marL="0" indent="0">
              <a:spcBef>
                <a:spcPts val="600"/>
              </a:spcBef>
              <a:buFont typeface="Arial" panose="020B0604020202020204" pitchFamily="34" charset="0"/>
              <a:buNone/>
            </a:pPr>
            <a:r>
              <a:rPr lang="en-US" sz="2000" spc="-80" dirty="0">
                <a:solidFill>
                  <a:schemeClr val="accent1">
                    <a:lumMod val="75000"/>
                  </a:schemeClr>
                </a:solidFill>
              </a:rPr>
              <a:t>-Communities can implement a large-scale Integrated Mosquito Management (IMM) program which typically includes:</a:t>
            </a:r>
          </a:p>
          <a:p>
            <a:pPr marL="800100" lvl="1" indent="-342900">
              <a:spcBef>
                <a:spcPts val="600"/>
              </a:spcBef>
              <a:buFont typeface="Arial" panose="020B0604020202020204" pitchFamily="34" charset="0"/>
              <a:buChar char="•"/>
            </a:pPr>
            <a:r>
              <a:rPr lang="en-US" sz="2000" spc="-80" dirty="0">
                <a:solidFill>
                  <a:schemeClr val="accent1">
                    <a:lumMod val="75000"/>
                  </a:schemeClr>
                </a:solidFill>
              </a:rPr>
              <a:t>Public education </a:t>
            </a:r>
          </a:p>
          <a:p>
            <a:pPr marL="800100" lvl="1" indent="-342900">
              <a:spcBef>
                <a:spcPts val="600"/>
              </a:spcBef>
              <a:buFont typeface="Arial" panose="020B0604020202020204" pitchFamily="34" charset="0"/>
              <a:buChar char="•"/>
            </a:pPr>
            <a:r>
              <a:rPr lang="en-US" sz="2000" spc="-80" dirty="0">
                <a:solidFill>
                  <a:schemeClr val="accent1">
                    <a:lumMod val="75000"/>
                  </a:schemeClr>
                </a:solidFill>
              </a:rPr>
              <a:t>Surveillance </a:t>
            </a:r>
          </a:p>
          <a:p>
            <a:pPr marL="800100" lvl="1" indent="-342900">
              <a:spcBef>
                <a:spcPts val="600"/>
              </a:spcBef>
              <a:buFont typeface="Arial" panose="020B0604020202020204" pitchFamily="34" charset="0"/>
              <a:buChar char="•"/>
            </a:pPr>
            <a:r>
              <a:rPr lang="en-US" sz="2000" spc="-80" dirty="0">
                <a:solidFill>
                  <a:schemeClr val="accent1">
                    <a:lumMod val="75000"/>
                  </a:schemeClr>
                </a:solidFill>
              </a:rPr>
              <a:t>Testing and control</a:t>
            </a:r>
          </a:p>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26</a:t>
            </a:fld>
            <a:endParaRPr lang="en-US" dirty="0"/>
          </a:p>
        </p:txBody>
      </p:sp>
    </p:spTree>
    <p:extLst>
      <p:ext uri="{BB962C8B-B14F-4D97-AF65-F5344CB8AC3E}">
        <p14:creationId xmlns:p14="http://schemas.microsoft.com/office/powerpoint/2010/main" val="77897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27</a:t>
            </a:fld>
            <a:endParaRPr lang="en-US" dirty="0"/>
          </a:p>
        </p:txBody>
      </p:sp>
    </p:spTree>
    <p:extLst>
      <p:ext uri="{BB962C8B-B14F-4D97-AF65-F5344CB8AC3E}">
        <p14:creationId xmlns:p14="http://schemas.microsoft.com/office/powerpoint/2010/main" val="404456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80" dirty="0">
                <a:solidFill>
                  <a:schemeClr val="accent1">
                    <a:lumMod val="75000"/>
                  </a:schemeClr>
                </a:solidFill>
              </a:rPr>
              <a:t>Include only the services/solutions relevant to your given presentation.</a:t>
            </a:r>
          </a:p>
        </p:txBody>
      </p:sp>
      <p:sp>
        <p:nvSpPr>
          <p:cNvPr id="4" name="Slide Number Placeholder 3"/>
          <p:cNvSpPr>
            <a:spLocks noGrp="1"/>
          </p:cNvSpPr>
          <p:nvPr>
            <p:ph type="sldNum" sz="quarter" idx="10"/>
          </p:nvPr>
        </p:nvSpPr>
        <p:spPr/>
        <p:txBody>
          <a:bodyPr/>
          <a:lstStyle/>
          <a:p>
            <a:fld id="{F2DAF444-1E15-4C68-B688-9CF6E66CB997}" type="slidenum">
              <a:rPr lang="en-US" smtClean="0"/>
              <a:t>4</a:t>
            </a:fld>
            <a:endParaRPr lang="en-US" dirty="0"/>
          </a:p>
        </p:txBody>
      </p:sp>
    </p:spTree>
    <p:extLst>
      <p:ext uri="{BB962C8B-B14F-4D97-AF65-F5344CB8AC3E}">
        <p14:creationId xmlns:p14="http://schemas.microsoft.com/office/powerpoint/2010/main" val="108267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-Surface mapping: </a:t>
            </a:r>
            <a:r>
              <a:rPr lang="en-US" sz="1200" b="0" i="0" kern="1200" dirty="0">
                <a:solidFill>
                  <a:schemeClr val="tx1"/>
                </a:solidFill>
                <a:effectLst/>
                <a:latin typeface="+mn-lt"/>
                <a:ea typeface="+mn-ea"/>
                <a:cs typeface="+mn-cs"/>
              </a:rPr>
              <a:t>Surface mapping utilizes GPS software and satellite imagery, which enables specialists to determine a waterbody’s surface area. It’s also important to identify the locations of the physical and structural components of your waterbody, such as inlet and outlet structures, fountains, aeration systems, and fish habitat.</a:t>
            </a:r>
            <a:br>
              <a:rPr lang="en-US" dirty="0"/>
            </a:br>
            <a:r>
              <a:rPr lang="en-US" dirty="0"/>
              <a:t>-Bathymetric Studies: </a:t>
            </a:r>
            <a:r>
              <a:rPr lang="en-US" sz="1200" b="0" i="0" kern="1200" dirty="0">
                <a:solidFill>
                  <a:schemeClr val="tx1"/>
                </a:solidFill>
                <a:effectLst/>
                <a:latin typeface="+mn-lt"/>
                <a:ea typeface="+mn-ea"/>
                <a:cs typeface="+mn-cs"/>
              </a:rPr>
              <a:t>Bathymetric mapping involves the use of integrated GPS and depth sensing technology to create a three-dimensional model of your waterbody. As a result, this model has detailed bottom contours and highly accurate volume calculations.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spc="-50" dirty="0">
                <a:solidFill>
                  <a:schemeClr val="tx1"/>
                </a:solidFill>
                <a:effectLst/>
                <a:latin typeface="+mn-lt"/>
                <a:ea typeface="+mn-ea"/>
                <a:cs typeface="+mn-cs"/>
              </a:rPr>
              <a:t>-Sediment analysis: </a:t>
            </a:r>
            <a:r>
              <a:rPr lang="en-US" sz="1200" b="0" i="0" kern="1200" dirty="0">
                <a:solidFill>
                  <a:schemeClr val="tx1"/>
                </a:solidFill>
                <a:effectLst/>
                <a:latin typeface="+mn-lt"/>
                <a:ea typeface="+mn-ea"/>
                <a:cs typeface="+mn-cs"/>
              </a:rPr>
              <a:t>Data collected will serve as a baseline for owners and lake managers to help establish an accurate budget and timetable for potential dredging projects. </a:t>
            </a:r>
            <a:endParaRPr lang="en-US" sz="1200" kern="0" spc="-50" dirty="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5</a:t>
            </a:fld>
            <a:endParaRPr lang="en-US" dirty="0"/>
          </a:p>
        </p:txBody>
      </p:sp>
    </p:spTree>
    <p:extLst>
      <p:ext uri="{BB962C8B-B14F-4D97-AF65-F5344CB8AC3E}">
        <p14:creationId xmlns:p14="http://schemas.microsoft.com/office/powerpoint/2010/main" val="101404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50" dirty="0">
                <a:solidFill>
                  <a:schemeClr val="accent1">
                    <a:lumMod val="75000"/>
                  </a:schemeClr>
                </a:solidFill>
              </a:rPr>
              <a:t>-Knowing the chemical and biological constituents and demands on your waterbody, and understanding their impacts on water quality, is essential to your management program. </a:t>
            </a:r>
          </a:p>
          <a:p>
            <a:r>
              <a:rPr lang="en-US" dirty="0"/>
              <a:t>-</a:t>
            </a:r>
            <a:r>
              <a:rPr lang="en-US" sz="1200" b="0" i="0" kern="1200" dirty="0">
                <a:solidFill>
                  <a:schemeClr val="tx1"/>
                </a:solidFill>
                <a:effectLst/>
                <a:latin typeface="+mn-lt"/>
                <a:ea typeface="+mn-ea"/>
                <a:cs typeface="+mn-cs"/>
              </a:rPr>
              <a:t>Different bodies of water might also require different management strategies depending on the use and the goals for that waterbody. </a:t>
            </a:r>
          </a:p>
        </p:txBody>
      </p:sp>
      <p:sp>
        <p:nvSpPr>
          <p:cNvPr id="4" name="Slide Number Placeholder 3"/>
          <p:cNvSpPr>
            <a:spLocks noGrp="1"/>
          </p:cNvSpPr>
          <p:nvPr>
            <p:ph type="sldNum" sz="quarter" idx="10"/>
          </p:nvPr>
        </p:nvSpPr>
        <p:spPr/>
        <p:txBody>
          <a:bodyPr/>
          <a:lstStyle/>
          <a:p>
            <a:fld id="{F2DAF444-1E15-4C68-B688-9CF6E66CB997}" type="slidenum">
              <a:rPr lang="en-US" smtClean="0"/>
              <a:t>6</a:t>
            </a:fld>
            <a:endParaRPr lang="en-US" dirty="0"/>
          </a:p>
        </p:txBody>
      </p:sp>
    </p:spTree>
    <p:extLst>
      <p:ext uri="{BB962C8B-B14F-4D97-AF65-F5344CB8AC3E}">
        <p14:creationId xmlns:p14="http://schemas.microsoft.com/office/powerpoint/2010/main" val="331234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a:t>
            </a:r>
            <a:r>
              <a:rPr lang="en-US" sz="1200" b="0" i="0" kern="1200" dirty="0">
                <a:solidFill>
                  <a:schemeClr val="tx1"/>
                </a:solidFill>
                <a:effectLst/>
                <a:latin typeface="+mn-lt"/>
                <a:ea typeface="+mn-ea"/>
                <a:cs typeface="+mn-cs"/>
              </a:rPr>
              <a:t>As lakes and ponds age, they become enriched with nutrients like phosphorus and nitrogen. </a:t>
            </a:r>
          </a:p>
          <a:p>
            <a:r>
              <a:rPr lang="en-US" sz="1200" b="0" i="0" kern="1200" dirty="0">
                <a:solidFill>
                  <a:schemeClr val="tx1"/>
                </a:solidFill>
                <a:effectLst/>
                <a:latin typeface="+mn-lt"/>
                <a:ea typeface="+mn-ea"/>
                <a:cs typeface="+mn-cs"/>
              </a:rPr>
              <a:t>-This is a natural aging process known as eutrophication. Cultural eutrophication, considered a form of water pollution, occurs when human activity speeds up eutrophication by causing accelerated land runoff through urbanization and by allowing things like detergents, sewage and fertilizers to enter the ecosystem. </a:t>
            </a:r>
          </a:p>
          <a:p>
            <a:r>
              <a:rPr lang="en-US" sz="1200" b="0" i="0" kern="1200" dirty="0">
                <a:solidFill>
                  <a:schemeClr val="tx1"/>
                </a:solidFill>
                <a:effectLst/>
                <a:latin typeface="+mn-lt"/>
                <a:ea typeface="+mn-ea"/>
                <a:cs typeface="+mn-cs"/>
              </a:rPr>
              <a:t>-Phoslock is derived from a naturally occurring mineral called lanthanum, which rapidly binds with and removes free reactive phosphorus (FRP) from the water column.</a:t>
            </a:r>
          </a:p>
          <a:p>
            <a:r>
              <a:rPr lang="en-US" sz="1200" b="0" i="0" kern="1200" dirty="0">
                <a:solidFill>
                  <a:schemeClr val="tx1"/>
                </a:solidFill>
                <a:effectLst/>
                <a:latin typeface="+mn-lt"/>
                <a:ea typeface="+mn-ea"/>
                <a:cs typeface="+mn-cs"/>
              </a:rPr>
              <a:t>-Phoslock, it is also a highly effective solution for nutrient remediation in lakes and ponds. When applied to the waterbody, Alum forms a floc which binds to phosphorus and settles to the bottom.</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7</a:t>
            </a:fld>
            <a:endParaRPr lang="en-US" dirty="0"/>
          </a:p>
        </p:txBody>
      </p:sp>
    </p:spTree>
    <p:extLst>
      <p:ext uri="{BB962C8B-B14F-4D97-AF65-F5344CB8AC3E}">
        <p14:creationId xmlns:p14="http://schemas.microsoft.com/office/powerpoint/2010/main" val="198844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b="0" i="0" kern="1200" dirty="0">
                <a:solidFill>
                  <a:schemeClr val="tx1"/>
                </a:solidFill>
                <a:effectLst/>
                <a:latin typeface="+mn-lt"/>
                <a:ea typeface="+mn-ea"/>
                <a:cs typeface="+mn-cs"/>
              </a:rPr>
              <a:t>-Mechanical harvesting is well-suited for clearing large areas of nuisance vegetation or cutting channels through dense vegetation </a:t>
            </a:r>
          </a:p>
          <a:p>
            <a:r>
              <a:rPr lang="en-US" sz="1200" b="0" i="0" kern="1200" dirty="0">
                <a:solidFill>
                  <a:schemeClr val="tx1"/>
                </a:solidFill>
                <a:effectLst/>
                <a:latin typeface="+mn-lt"/>
                <a:ea typeface="+mn-ea"/>
                <a:cs typeface="+mn-cs"/>
              </a:rPr>
              <a:t>-Harvesting can be performed for many different species of vegetation, but is most effective for plants that form a dense surface canopy like water chestnut or water hyacinth.</a:t>
            </a:r>
          </a:p>
          <a:p>
            <a:br>
              <a:rPr lang="en-US" dirty="0"/>
            </a:b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9</a:t>
            </a:fld>
            <a:endParaRPr lang="en-US" dirty="0"/>
          </a:p>
        </p:txBody>
      </p:sp>
    </p:spTree>
    <p:extLst>
      <p:ext uri="{BB962C8B-B14F-4D97-AF65-F5344CB8AC3E}">
        <p14:creationId xmlns:p14="http://schemas.microsoft.com/office/powerpoint/2010/main" val="204348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b="0" i="0" kern="1200" dirty="0">
                <a:solidFill>
                  <a:schemeClr val="tx1"/>
                </a:solidFill>
                <a:effectLst/>
                <a:latin typeface="+mn-lt"/>
                <a:ea typeface="+mn-ea"/>
                <a:cs typeface="+mn-cs"/>
              </a:rPr>
              <a:t>-The hydro-rake is also used to clear accumulations of unconsolidated bottom muck and debris (i.e. decaying leaves, peat, etc.)</a:t>
            </a:r>
          </a:p>
          <a:p>
            <a:r>
              <a:rPr lang="en-US" sz="1200" b="0" i="0" kern="1200" dirty="0">
                <a:solidFill>
                  <a:schemeClr val="tx1"/>
                </a:solidFill>
                <a:effectLst/>
                <a:latin typeface="+mn-lt"/>
                <a:ea typeface="+mn-ea"/>
                <a:cs typeface="+mn-cs"/>
              </a:rPr>
              <a:t>-The hydro-rake can best be described as a floating barge upon which is mounted a backhoe with several different size and functioning rake attachments. </a:t>
            </a:r>
          </a:p>
          <a:p>
            <a:r>
              <a:rPr lang="en-US" sz="1200" b="0" i="0" kern="1200" dirty="0">
                <a:solidFill>
                  <a:schemeClr val="tx1"/>
                </a:solidFill>
                <a:effectLst/>
                <a:latin typeface="+mn-lt"/>
                <a:ea typeface="+mn-ea"/>
                <a:cs typeface="+mn-cs"/>
              </a:rPr>
              <a:t>-Can remove nuisance vegetation and bottom debris from water depths ranging from 18 inches to 10 feet.</a:t>
            </a:r>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10</a:t>
            </a:fld>
            <a:endParaRPr lang="en-US" dirty="0"/>
          </a:p>
        </p:txBody>
      </p:sp>
    </p:spTree>
    <p:extLst>
      <p:ext uri="{BB962C8B-B14F-4D97-AF65-F5344CB8AC3E}">
        <p14:creationId xmlns:p14="http://schemas.microsoft.com/office/powerpoint/2010/main" val="268037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b="0" i="0" kern="1200" dirty="0">
                <a:solidFill>
                  <a:schemeClr val="tx1"/>
                </a:solidFill>
                <a:effectLst/>
                <a:latin typeface="+mn-lt"/>
                <a:ea typeface="+mn-ea"/>
                <a:cs typeface="+mn-cs"/>
              </a:rPr>
              <a:t>-The hydro-rake is also used to clear accumulations of unconsolidated bottom muck and debris (i.e. decaying leaves, peat, etc.)</a:t>
            </a:r>
          </a:p>
          <a:p>
            <a:r>
              <a:rPr lang="en-US" sz="1200" b="0" i="0" kern="1200" dirty="0">
                <a:solidFill>
                  <a:schemeClr val="tx1"/>
                </a:solidFill>
                <a:effectLst/>
                <a:latin typeface="+mn-lt"/>
                <a:ea typeface="+mn-ea"/>
                <a:cs typeface="+mn-cs"/>
              </a:rPr>
              <a:t>-The hydro-rake can best be described as a floating barge upon which is mounted a backhoe with several different size and functioning rake attachments. </a:t>
            </a:r>
          </a:p>
          <a:p>
            <a:endParaRPr lang="en-US" dirty="0"/>
          </a:p>
        </p:txBody>
      </p:sp>
      <p:sp>
        <p:nvSpPr>
          <p:cNvPr id="4" name="Slide Number Placeholder 3"/>
          <p:cNvSpPr>
            <a:spLocks noGrp="1"/>
          </p:cNvSpPr>
          <p:nvPr>
            <p:ph type="sldNum" sz="quarter" idx="10"/>
          </p:nvPr>
        </p:nvSpPr>
        <p:spPr/>
        <p:txBody>
          <a:bodyPr/>
          <a:lstStyle/>
          <a:p>
            <a:fld id="{F2DAF444-1E15-4C68-B688-9CF6E66CB997}" type="slidenum">
              <a:rPr lang="en-US" smtClean="0"/>
              <a:t>11</a:t>
            </a:fld>
            <a:endParaRPr lang="en-US"/>
          </a:p>
        </p:txBody>
      </p:sp>
    </p:spTree>
    <p:extLst>
      <p:ext uri="{BB962C8B-B14F-4D97-AF65-F5344CB8AC3E}">
        <p14:creationId xmlns:p14="http://schemas.microsoft.com/office/powerpoint/2010/main" val="1545443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6F07EC-C867-4580-B53B-FC4C4A0C0CA3}"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279097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F07EC-C867-4580-B53B-FC4C4A0C0CA3}"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147804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F07EC-C867-4580-B53B-FC4C4A0C0CA3}"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304845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F07EC-C867-4580-B53B-FC4C4A0C0CA3}"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283073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6F07EC-C867-4580-B53B-FC4C4A0C0CA3}"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36103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6F07EC-C867-4580-B53B-FC4C4A0C0CA3}"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163865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6F07EC-C867-4580-B53B-FC4C4A0C0CA3}"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13717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6F07EC-C867-4580-B53B-FC4C4A0C0CA3}"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411985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F07EC-C867-4580-B53B-FC4C4A0C0CA3}"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381643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F07EC-C867-4580-B53B-FC4C4A0C0CA3}"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11169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F07EC-C867-4580-B53B-FC4C4A0C0CA3}"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7F6DF-EE54-428F-A025-E7CA95E5C357}" type="slidenum">
              <a:rPr lang="en-US" smtClean="0"/>
              <a:t>‹#›</a:t>
            </a:fld>
            <a:endParaRPr lang="en-US"/>
          </a:p>
        </p:txBody>
      </p:sp>
    </p:spTree>
    <p:extLst>
      <p:ext uri="{BB962C8B-B14F-4D97-AF65-F5344CB8AC3E}">
        <p14:creationId xmlns:p14="http://schemas.microsoft.com/office/powerpoint/2010/main" val="295788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F07EC-C867-4580-B53B-FC4C4A0C0CA3}" type="datetimeFigureOut">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F6DF-EE54-428F-A025-E7CA95E5C357}" type="slidenum">
              <a:rPr lang="en-US" smtClean="0"/>
              <a:t>‹#›</a:t>
            </a:fld>
            <a:endParaRPr lang="en-US"/>
          </a:p>
        </p:txBody>
      </p:sp>
    </p:spTree>
    <p:extLst>
      <p:ext uri="{BB962C8B-B14F-4D97-AF65-F5344CB8AC3E}">
        <p14:creationId xmlns:p14="http://schemas.microsoft.com/office/powerpoint/2010/main" val="2092916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g"/><Relationship Id="rId5" Type="http://schemas.openxmlformats.org/officeDocument/2006/relationships/tags" Target="../tags/tag5.xml"/><Relationship Id="rId10" Type="http://schemas.openxmlformats.org/officeDocument/2006/relationships/image" Target="../media/image2.jpeg"/><Relationship Id="rId4" Type="http://schemas.openxmlformats.org/officeDocument/2006/relationships/tags" Target="../tags/tag4.xml"/><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tags" Target="../tags/tag10.xml"/><Relationship Id="rId7" Type="http://schemas.openxmlformats.org/officeDocument/2006/relationships/image" Target="../media/image1.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5" Type="http://schemas.openxmlformats.org/officeDocument/2006/relationships/tags" Target="../tags/tag12.xml"/><Relationship Id="rId10" Type="http://schemas.openxmlformats.org/officeDocument/2006/relationships/hyperlink" Target="mailto:bharris@solitudelake.com" TargetMode="External"/><Relationship Id="rId4" Type="http://schemas.openxmlformats.org/officeDocument/2006/relationships/tags" Target="../tags/tag11.xm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Grp="1" noSelect="1" noRot="1" noMove="1" noResize="1" noEditPoints="1" noAdjustHandles="1" noChangeArrowheads="1" noChangeShapeType="1"/>
          </p:cNvPicPr>
          <p:nvPr>
            <p:custDataLst>
              <p:tags r:id="rId1"/>
            </p:custDataLst>
          </p:nvPr>
        </p:nvPicPr>
        <p:blipFill>
          <a:blip r:embed="rId9">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a:spLocks noGrp="1" noSelect="1" noRot="1" noMove="1" noResize="1" noEditPoints="1" noAdjustHandles="1" noChangeArrowheads="1" noChangeShapeType="1" noTextEdit="1"/>
          </p:cNvSpPr>
          <p:nvPr>
            <p:custDataLst>
              <p:tags r:id="rId2"/>
            </p:custDataLst>
          </p:nvPr>
        </p:nvSpPr>
        <p:spPr>
          <a:xfrm>
            <a:off x="487538" y="381000"/>
            <a:ext cx="4137731" cy="6096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Select="1" noRot="1" noMove="1" noResize="1" noEditPoints="1" noAdjustHandles="1" noChangeArrowheads="1" noChangeShapeType="1" noTextEdit="1"/>
          </p:cNvSpPr>
          <p:nvPr>
            <p:custDataLst>
              <p:tags r:id="rId3"/>
            </p:custDataLst>
          </p:nvPr>
        </p:nvSpPr>
        <p:spPr>
          <a:xfrm>
            <a:off x="10886" y="4213002"/>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Grp="1" noSelect="1" noRot="1" noMove="1" noResize="1" noEditPoints="1" noAdjustHandles="1" noChangeArrowheads="1" noChangeShapeType="1"/>
          </p:cNvPicPr>
          <p:nvPr>
            <p:custDataLst>
              <p:tags r:id="rId4"/>
            </p:custDataLst>
          </p:nvPr>
        </p:nvPicPr>
        <p:blipFill>
          <a:blip r:embed="rId10" cstate="screen">
            <a:clrChange>
              <a:clrFrom>
                <a:srgbClr val="F8FFFF"/>
              </a:clrFrom>
              <a:clrTo>
                <a:srgbClr val="F8FFFF">
                  <a:alpha val="0"/>
                </a:srgbClr>
              </a:clrTo>
            </a:clrChange>
            <a:extLst>
              <a:ext uri="{28A0092B-C50C-407E-A947-70E740481C1C}">
                <a14:useLocalDpi xmlns:a14="http://schemas.microsoft.com/office/drawing/2010/main"/>
              </a:ext>
            </a:extLst>
          </a:blip>
          <a:stretch>
            <a:fillRect/>
          </a:stretch>
        </p:blipFill>
        <p:spPr>
          <a:xfrm>
            <a:off x="5791200" y="4392429"/>
            <a:ext cx="2724912" cy="971619"/>
          </a:xfrm>
          <a:prstGeom prst="rect">
            <a:avLst/>
          </a:prstGeom>
        </p:spPr>
      </p:pic>
      <p:pic>
        <p:nvPicPr>
          <p:cNvPr id="8" name="Picture 7"/>
          <p:cNvPicPr>
            <a:picLocks noGrp="1" noSelect="1" noRot="1" noMove="1" noResize="1" noEditPoints="1" noAdjustHandles="1" noChangeArrowheads="1" noChangeShapeType="1"/>
          </p:cNvPicPr>
          <p:nvPr>
            <p:custDataLst>
              <p:tags r:id="rId5"/>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746" y="3389126"/>
            <a:ext cx="2903146" cy="3011674"/>
          </a:xfrm>
          <a:prstGeom prst="rect">
            <a:avLst/>
          </a:prstGeom>
        </p:spPr>
      </p:pic>
      <p:sp>
        <p:nvSpPr>
          <p:cNvPr id="12" name="Subtitle 2"/>
          <p:cNvSpPr txBox="1">
            <a:spLocks/>
          </p:cNvSpPr>
          <p:nvPr>
            <p:custDataLst>
              <p:tags r:id="rId6"/>
            </p:custDataLst>
          </p:nvPr>
        </p:nvSpPr>
        <p:spPr>
          <a:xfrm>
            <a:off x="1600200" y="5981700"/>
            <a:ext cx="2667000" cy="3429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C5AACC80-E100-42AA-AE20-F336EEA866B8}" type="datetime4">
              <a:rPr lang="en-US" sz="1600" smtClean="0">
                <a:solidFill>
                  <a:schemeClr val="bg1">
                    <a:lumMod val="50000"/>
                  </a:schemeClr>
                </a:solidFill>
                <a:latin typeface="Calibri" pitchFamily="34" charset="0"/>
              </a:rPr>
              <a:t>April 8, 2019</a:t>
            </a:fld>
            <a:endParaRPr lang="en-US" sz="1600" i="1" dirty="0">
              <a:solidFill>
                <a:schemeClr val="bg1">
                  <a:lumMod val="50000"/>
                </a:schemeClr>
              </a:solidFill>
              <a:latin typeface="Calibri" pitchFamily="34" charset="0"/>
            </a:endParaRPr>
          </a:p>
        </p:txBody>
      </p:sp>
      <p:sp>
        <p:nvSpPr>
          <p:cNvPr id="13" name="Subtitle 2"/>
          <p:cNvSpPr txBox="1">
            <a:spLocks noGrp="1" noSelect="1" noRot="1" noMove="1" noResize="1" noEditPoints="1" noAdjustHandles="1" noChangeArrowheads="1" noChangeShapeType="1" noTextEdit="1"/>
          </p:cNvSpPr>
          <p:nvPr>
            <p:custDataLst>
              <p:tags r:id="rId7"/>
            </p:custDataLst>
          </p:nvPr>
        </p:nvSpPr>
        <p:spPr>
          <a:xfrm>
            <a:off x="5181600" y="5334000"/>
            <a:ext cx="4409024"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700" dirty="0">
                <a:solidFill>
                  <a:schemeClr val="accent1">
                    <a:lumMod val="75000"/>
                  </a:schemeClr>
                </a:solidFill>
                <a:latin typeface="Calibri" pitchFamily="34" charset="0"/>
              </a:rPr>
              <a:t>Restoring Balance. Enhancing Beauty.</a:t>
            </a:r>
          </a:p>
        </p:txBody>
      </p:sp>
      <p:sp>
        <p:nvSpPr>
          <p:cNvPr id="14" name="Title 1"/>
          <p:cNvSpPr>
            <a:spLocks noGrp="1"/>
          </p:cNvSpPr>
          <p:nvPr>
            <p:ph type="ctrTitle"/>
          </p:nvPr>
        </p:nvSpPr>
        <p:spPr>
          <a:xfrm>
            <a:off x="609600" y="228600"/>
            <a:ext cx="4419600" cy="2743200"/>
          </a:xfrm>
        </p:spPr>
        <p:txBody>
          <a:bodyPr>
            <a:normAutofit/>
          </a:bodyPr>
          <a:lstStyle/>
          <a:p>
            <a:pPr algn="l"/>
            <a:r>
              <a:rPr lang="en-US" sz="3600" b="1" spc="-60" dirty="0">
                <a:solidFill>
                  <a:schemeClr val="accent1">
                    <a:lumMod val="75000"/>
                  </a:schemeClr>
                </a:solidFill>
                <a:latin typeface="Calibri" pitchFamily="34" charset="0"/>
              </a:rPr>
              <a:t>Sustainable Lake &amp; Pond Management Practices</a:t>
            </a:r>
            <a:endParaRPr lang="en-US" sz="3200" b="1" spc="-60" dirty="0">
              <a:solidFill>
                <a:schemeClr val="accent1">
                  <a:lumMod val="75000"/>
                </a:schemeClr>
              </a:solidFill>
              <a:latin typeface="Calibri" pitchFamily="34" charset="0"/>
            </a:endParaRPr>
          </a:p>
        </p:txBody>
      </p:sp>
      <p:sp>
        <p:nvSpPr>
          <p:cNvPr id="15" name="Subtitle 2"/>
          <p:cNvSpPr>
            <a:spLocks noGrp="1"/>
          </p:cNvSpPr>
          <p:nvPr>
            <p:ph type="subTitle" idx="1"/>
          </p:nvPr>
        </p:nvSpPr>
        <p:spPr>
          <a:xfrm>
            <a:off x="685800" y="2514600"/>
            <a:ext cx="3429000" cy="990600"/>
          </a:xfrm>
        </p:spPr>
        <p:txBody>
          <a:bodyPr>
            <a:normAutofit/>
          </a:bodyPr>
          <a:lstStyle/>
          <a:p>
            <a:pPr algn="l"/>
            <a:r>
              <a:rPr lang="en-US" sz="1600" dirty="0">
                <a:solidFill>
                  <a:schemeClr val="bg1">
                    <a:lumMod val="50000"/>
                  </a:schemeClr>
                </a:solidFill>
                <a:latin typeface="Calibri" pitchFamily="34" charset="0"/>
              </a:rPr>
              <a:t>By J. </a:t>
            </a:r>
            <a:r>
              <a:rPr lang="en-US" sz="1600" b="1" dirty="0">
                <a:solidFill>
                  <a:schemeClr val="bg1">
                    <a:lumMod val="50000"/>
                  </a:schemeClr>
                </a:solidFill>
                <a:latin typeface="Calibri" pitchFamily="34" charset="0"/>
              </a:rPr>
              <a:t>W</a:t>
            </a:r>
            <a:r>
              <a:rPr lang="en-US" sz="1600" dirty="0">
                <a:solidFill>
                  <a:schemeClr val="bg1">
                    <a:lumMod val="50000"/>
                  </a:schemeClr>
                </a:solidFill>
                <a:latin typeface="Calibri" pitchFamily="34" charset="0"/>
              </a:rPr>
              <a:t>esley Allen</a:t>
            </a:r>
          </a:p>
          <a:p>
            <a:pPr algn="l"/>
            <a:r>
              <a:rPr lang="en-US" sz="1600" i="1" dirty="0">
                <a:solidFill>
                  <a:schemeClr val="bg1">
                    <a:lumMod val="50000"/>
                  </a:schemeClr>
                </a:solidFill>
                <a:latin typeface="Calibri" pitchFamily="34" charset="0"/>
              </a:rPr>
              <a:t>Environmental Scientist and Regional Manager</a:t>
            </a:r>
          </a:p>
        </p:txBody>
      </p:sp>
    </p:spTree>
    <p:extLst>
      <p:ext uri="{BB962C8B-B14F-4D97-AF65-F5344CB8AC3E}">
        <p14:creationId xmlns:p14="http://schemas.microsoft.com/office/powerpoint/2010/main" val="96310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Hydro-Raking and Sediment Removal </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219200"/>
            <a:ext cx="7543800" cy="212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spc="-50" dirty="0">
                <a:solidFill>
                  <a:schemeClr val="accent1">
                    <a:lumMod val="75000"/>
                  </a:schemeClr>
                </a:solidFill>
              </a:rPr>
              <a:t>Technique for area selective removal of nuisance, rooted vegetation as well as accumulations of unconsolidated bottom muck and debris.</a:t>
            </a:r>
          </a:p>
          <a:p>
            <a:r>
              <a:rPr lang="en-US" sz="2000" kern="0" spc="-50" dirty="0">
                <a:solidFill>
                  <a:schemeClr val="accent1">
                    <a:lumMod val="75000"/>
                  </a:schemeClr>
                </a:solidFill>
              </a:rPr>
              <a:t>Maintenance that will help to prolong or prevent future dredging.</a:t>
            </a:r>
          </a:p>
          <a:p>
            <a:r>
              <a:rPr lang="en-US" sz="2000" kern="0" spc="-50" dirty="0">
                <a:solidFill>
                  <a:schemeClr val="accent1">
                    <a:lumMod val="75000"/>
                  </a:schemeClr>
                </a:solidFill>
              </a:rPr>
              <a:t>Removal of plants and debris will reduce the nutrient load, foul odors, nuisance algae blooms and improve water quality.</a:t>
            </a:r>
          </a:p>
          <a:p>
            <a:endParaRPr lang="en-US" sz="1900" kern="0" spc="-50" dirty="0">
              <a:solidFill>
                <a:schemeClr val="accent1">
                  <a:lumMod val="75000"/>
                </a:schemeClr>
              </a:solidFill>
            </a:endParaRPr>
          </a:p>
          <a:p>
            <a:endParaRPr kumimoji="0" lang="en-US" sz="1900" b="0" i="0" u="none" strike="noStrike" kern="0" cap="none" spc="-50" normalizeH="0" noProof="0" dirty="0">
              <a:ln>
                <a:noFill/>
              </a:ln>
              <a:solidFill>
                <a:schemeClr val="accent1">
                  <a:lumMod val="75000"/>
                </a:schemeClr>
              </a:solidFill>
              <a:effectLst/>
              <a:uLnTx/>
              <a:uFillTx/>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400" y="4071316"/>
            <a:ext cx="3499756" cy="2305464"/>
          </a:xfrm>
          <a:prstGeom prst="rect">
            <a:avLst/>
          </a:prstGeom>
          <a:ln w="19050">
            <a:solidFill>
              <a:schemeClr val="bg1"/>
            </a:solidFill>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0" y="3133671"/>
            <a:ext cx="3071894" cy="2047929"/>
          </a:xfrm>
          <a:prstGeom prst="rect">
            <a:avLst/>
          </a:prstGeom>
          <a:ln w="19050">
            <a:solidFill>
              <a:schemeClr val="bg1"/>
            </a:solidFill>
          </a:ln>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800" y="3124200"/>
            <a:ext cx="2948909" cy="2047929"/>
          </a:xfrm>
          <a:prstGeom prst="rect">
            <a:avLst/>
          </a:prstGeom>
          <a:ln w="19050">
            <a:solidFill>
              <a:schemeClr val="bg1"/>
            </a:solidFill>
          </a:ln>
        </p:spPr>
      </p:pic>
    </p:spTree>
    <p:extLst>
      <p:ext uri="{BB962C8B-B14F-4D97-AF65-F5344CB8AC3E}">
        <p14:creationId xmlns:p14="http://schemas.microsoft.com/office/powerpoint/2010/main" val="206133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81000"/>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78407" y="533400"/>
            <a:ext cx="7924800" cy="609600"/>
          </a:xfrm>
        </p:spPr>
        <p:txBody>
          <a:bodyPr>
            <a:noAutofit/>
          </a:bodyPr>
          <a:lstStyle/>
          <a:p>
            <a:pPr algn="l"/>
            <a:r>
              <a:rPr lang="en-US" sz="2800" b="1" dirty="0">
                <a:solidFill>
                  <a:schemeClr val="accent1">
                    <a:lumMod val="75000"/>
                  </a:schemeClr>
                </a:solidFill>
                <a:latin typeface="Calibri" pitchFamily="34" charset="0"/>
              </a:rPr>
              <a:t>Hydro-raking</a:t>
            </a:r>
          </a:p>
        </p:txBody>
      </p:sp>
      <p:sp>
        <p:nvSpPr>
          <p:cNvPr id="23" name="Subtitle 2"/>
          <p:cNvSpPr txBox="1">
            <a:spLocks/>
          </p:cNvSpPr>
          <p:nvPr/>
        </p:nvSpPr>
        <p:spPr>
          <a:xfrm>
            <a:off x="647700" y="1219200"/>
            <a:ext cx="5018426"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defRPr/>
            </a:pPr>
            <a:r>
              <a:rPr lang="en-US" sz="2000" spc="-30" dirty="0">
                <a:solidFill>
                  <a:schemeClr val="accent1">
                    <a:lumMod val="75000"/>
                  </a:schemeClr>
                </a:solidFill>
                <a:latin typeface="Calibri" pitchFamily="34" charset="0"/>
              </a:rPr>
              <a:t>Removes plants and debris at the sediment-water interface.</a:t>
            </a:r>
          </a:p>
          <a:p>
            <a:pPr marL="342900" indent="-342900" algn="l">
              <a:buFont typeface="Arial" panose="020B0604020202020204" pitchFamily="34" charset="0"/>
              <a:buChar char="•"/>
              <a:defRPr/>
            </a:pPr>
            <a:endParaRPr lang="en-US" sz="800" spc="-30" dirty="0">
              <a:solidFill>
                <a:schemeClr val="accent1">
                  <a:lumMod val="75000"/>
                </a:schemeClr>
              </a:solidFill>
              <a:latin typeface="Calibri" pitchFamily="34" charset="0"/>
            </a:endParaRPr>
          </a:p>
          <a:p>
            <a:pPr marL="342900" indent="-342900" algn="l">
              <a:buFont typeface="Arial" panose="020B0604020202020204" pitchFamily="34" charset="0"/>
              <a:buChar char="•"/>
              <a:defRPr/>
            </a:pPr>
            <a:r>
              <a:rPr lang="en-US" sz="2000" spc="-30" dirty="0">
                <a:solidFill>
                  <a:schemeClr val="accent1">
                    <a:lumMod val="75000"/>
                  </a:schemeClr>
                </a:solidFill>
                <a:latin typeface="Calibri" pitchFamily="34" charset="0"/>
              </a:rPr>
              <a:t>Operates in water depths ranging from 18 inches to 10 feet.</a:t>
            </a:r>
          </a:p>
          <a:p>
            <a:pPr marL="342900" indent="-342900" algn="l">
              <a:buFont typeface="Arial" panose="020B0604020202020204" pitchFamily="34" charset="0"/>
              <a:buChar char="•"/>
              <a:defRPr/>
            </a:pPr>
            <a:endParaRPr lang="en-US" sz="800" spc="-30" dirty="0">
              <a:solidFill>
                <a:schemeClr val="accent1">
                  <a:lumMod val="75000"/>
                </a:schemeClr>
              </a:solidFill>
              <a:latin typeface="Calibri" pitchFamily="34" charset="0"/>
            </a:endParaRPr>
          </a:p>
          <a:p>
            <a:pPr marL="342900" indent="-342900" algn="l">
              <a:buFont typeface="Arial" panose="020B0604020202020204" pitchFamily="34" charset="0"/>
              <a:buChar char="•"/>
              <a:defRPr/>
            </a:pPr>
            <a:r>
              <a:rPr lang="en-US" sz="2000" spc="-30" dirty="0">
                <a:solidFill>
                  <a:schemeClr val="accent1">
                    <a:lumMod val="75000"/>
                  </a:schemeClr>
                </a:solidFill>
                <a:latin typeface="Calibri" pitchFamily="34" charset="0"/>
              </a:rPr>
              <a:t>Clears selective areas including beaches as well as boating and fishing lanes.</a:t>
            </a:r>
          </a:p>
          <a:p>
            <a:pPr marL="342900" indent="-342900" algn="l">
              <a:buFont typeface="Arial" panose="020B0604020202020204" pitchFamily="34" charset="0"/>
              <a:buChar char="•"/>
              <a:defRPr/>
            </a:pPr>
            <a:endParaRPr lang="en-US" sz="800" spc="-30" dirty="0">
              <a:solidFill>
                <a:schemeClr val="accent1">
                  <a:lumMod val="75000"/>
                </a:schemeClr>
              </a:solidFill>
              <a:latin typeface="Calibri" pitchFamily="34" charset="0"/>
            </a:endParaRPr>
          </a:p>
          <a:p>
            <a:pPr marL="342900" indent="-342900" algn="l">
              <a:buFont typeface="Arial" panose="020B0604020202020204" pitchFamily="34" charset="0"/>
              <a:buChar char="•"/>
              <a:defRPr/>
            </a:pPr>
            <a:r>
              <a:rPr lang="en-US" sz="2000" spc="-30" dirty="0">
                <a:solidFill>
                  <a:schemeClr val="accent1">
                    <a:lumMod val="75000"/>
                  </a:schemeClr>
                </a:solidFill>
                <a:latin typeface="Calibri" pitchFamily="34" charset="0"/>
              </a:rPr>
              <a:t>Offers an environmentally friendly solution with no water use restrictions, since chemicals are not used.</a:t>
            </a:r>
          </a:p>
          <a:p>
            <a:pPr marL="342900" indent="-342900" algn="l">
              <a:buFont typeface="Arial" panose="020B0604020202020204" pitchFamily="34" charset="0"/>
              <a:buChar char="•"/>
              <a:defRPr/>
            </a:pPr>
            <a:endParaRPr lang="en-US" sz="800" spc="-30" dirty="0">
              <a:solidFill>
                <a:schemeClr val="accent1">
                  <a:lumMod val="75000"/>
                </a:schemeClr>
              </a:solidFill>
              <a:latin typeface="Calibri" pitchFamily="34" charset="0"/>
            </a:endParaRPr>
          </a:p>
          <a:p>
            <a:pPr marL="342900" indent="-342900" algn="l">
              <a:buFont typeface="Arial" panose="020B0604020202020204" pitchFamily="34" charset="0"/>
              <a:buChar char="•"/>
              <a:defRPr/>
            </a:pPr>
            <a:r>
              <a:rPr lang="en-US" sz="2000" spc="-30" dirty="0">
                <a:solidFill>
                  <a:schemeClr val="accent1">
                    <a:lumMod val="75000"/>
                  </a:schemeClr>
                </a:solidFill>
                <a:latin typeface="Calibri" pitchFamily="34" charset="0"/>
              </a:rPr>
              <a:t>Acts as a budget-friendly alternative to traditional dredging.</a:t>
            </a:r>
            <a:endParaRPr lang="en-US" sz="800" dirty="0">
              <a:solidFill>
                <a:schemeClr val="accent1">
                  <a:lumMod val="75000"/>
                </a:schemeClr>
              </a:solidFill>
              <a:latin typeface="Calibri" pitchFamily="34" charset="0"/>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67400" y="1010672"/>
            <a:ext cx="2514600" cy="2933694"/>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0200" y="4191000"/>
            <a:ext cx="3200400" cy="2133600"/>
          </a:xfrm>
          <a:prstGeom prst="rect">
            <a:avLst/>
          </a:prstGeom>
          <a:ln w="19050">
            <a:solidFill>
              <a:schemeClr val="bg1"/>
            </a:solidFill>
          </a:ln>
        </p:spPr>
      </p:pic>
    </p:spTree>
    <p:extLst>
      <p:ext uri="{BB962C8B-B14F-4D97-AF65-F5344CB8AC3E}">
        <p14:creationId xmlns:p14="http://schemas.microsoft.com/office/powerpoint/2010/main" val="414337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59296" y="586472"/>
            <a:ext cx="7620000" cy="609600"/>
          </a:xfrm>
        </p:spPr>
        <p:txBody>
          <a:bodyPr>
            <a:normAutofit/>
          </a:bodyPr>
          <a:lstStyle/>
          <a:p>
            <a:pPr algn="l"/>
            <a:r>
              <a:rPr lang="en-US" sz="2800" b="1" dirty="0">
                <a:solidFill>
                  <a:schemeClr val="accent1">
                    <a:lumMod val="75000"/>
                  </a:schemeClr>
                </a:solidFill>
                <a:latin typeface="Calibri" pitchFamily="34" charset="0"/>
              </a:rPr>
              <a:t>Stormwater BMP Inspections and Repairs</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60144" y="1196072"/>
            <a:ext cx="7696200" cy="494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spc="-50" dirty="0">
                <a:solidFill>
                  <a:schemeClr val="accent1">
                    <a:lumMod val="75000"/>
                  </a:schemeClr>
                </a:solidFill>
              </a:rPr>
              <a:t>Stormwater ponds reduce flooding, slow down water flow and clean pollutants from water. </a:t>
            </a:r>
          </a:p>
          <a:p>
            <a:endParaRPr lang="en-US" sz="500" kern="0" spc="-50" dirty="0">
              <a:solidFill>
                <a:schemeClr val="accent1">
                  <a:lumMod val="75000"/>
                </a:schemeClr>
              </a:solidFill>
            </a:endParaRPr>
          </a:p>
          <a:p>
            <a:r>
              <a:rPr kumimoji="0" lang="en-US" sz="2000" b="0" i="0" u="none" strike="noStrike" kern="0" cap="none" spc="-50" normalizeH="0" noProof="0" dirty="0">
                <a:ln>
                  <a:noFill/>
                </a:ln>
                <a:solidFill>
                  <a:schemeClr val="accent1">
                    <a:lumMod val="75000"/>
                  </a:schemeClr>
                </a:solidFill>
                <a:effectLst/>
                <a:uLnTx/>
                <a:uFillTx/>
              </a:rPr>
              <a:t>Annual inspections allow you to plan </a:t>
            </a:r>
            <a:r>
              <a:rPr lang="en-US" sz="2000" kern="0" spc="-50" dirty="0">
                <a:solidFill>
                  <a:schemeClr val="accent1">
                    <a:lumMod val="75000"/>
                  </a:schemeClr>
                </a:solidFill>
              </a:rPr>
              <a:t>your </a:t>
            </a:r>
            <a:r>
              <a:rPr kumimoji="0" lang="en-US" sz="2000" b="0" i="0" u="none" strike="noStrike" kern="0" cap="none" spc="-50" normalizeH="0" noProof="0" dirty="0">
                <a:ln>
                  <a:noFill/>
                </a:ln>
                <a:solidFill>
                  <a:schemeClr val="accent1">
                    <a:lumMod val="75000"/>
                  </a:schemeClr>
                </a:solidFill>
                <a:effectLst/>
                <a:uLnTx/>
                <a:uFillTx/>
              </a:rPr>
              <a:t>long-term maintenance budgets, while also identifying and resolving issues that might otherwise require more expensive structural repairs if left unaddressed.</a:t>
            </a:r>
            <a:endParaRPr lang="en-US" sz="2000" kern="0" spc="-50" dirty="0">
              <a:solidFill>
                <a:schemeClr val="accent1">
                  <a:lumMod val="75000"/>
                </a:schemeClr>
              </a:solidFill>
            </a:endParaRPr>
          </a:p>
          <a:p>
            <a:endParaRPr lang="en-US" sz="1900" kern="0" spc="-50" dirty="0">
              <a:solidFill>
                <a:schemeClr val="accent1">
                  <a:lumMod val="75000"/>
                </a:schemeClr>
              </a:solidFill>
            </a:endParaRPr>
          </a:p>
          <a:p>
            <a:endParaRPr kumimoji="0" lang="en-US" sz="1900" b="0" i="0" u="none" strike="noStrike" kern="0" cap="none" spc="-50" normalizeH="0" noProof="0" dirty="0">
              <a:ln>
                <a:noFill/>
              </a:ln>
              <a:solidFill>
                <a:schemeClr val="accent1">
                  <a:lumMod val="75000"/>
                </a:schemeClr>
              </a:solidFill>
              <a:effectLst/>
              <a:uLnTx/>
              <a:uFillTx/>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739" y="3505200"/>
            <a:ext cx="3763891" cy="2454350"/>
          </a:xfrm>
          <a:prstGeom prst="rect">
            <a:avLst/>
          </a:prstGeom>
          <a:ln w="19050">
            <a:solidFill>
              <a:schemeClr val="bg1"/>
            </a:solidFill>
          </a:ln>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24400" y="3505200"/>
            <a:ext cx="3755854" cy="2449326"/>
          </a:xfrm>
          <a:prstGeom prst="rect">
            <a:avLst/>
          </a:prstGeom>
          <a:ln w="19050">
            <a:solidFill>
              <a:schemeClr val="bg1"/>
            </a:solidFill>
          </a:ln>
        </p:spPr>
      </p:pic>
    </p:spTree>
    <p:extLst>
      <p:ext uri="{BB962C8B-B14F-4D97-AF65-F5344CB8AC3E}">
        <p14:creationId xmlns:p14="http://schemas.microsoft.com/office/powerpoint/2010/main" val="202275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828789" y="533400"/>
            <a:ext cx="7620000" cy="609600"/>
          </a:xfrm>
        </p:spPr>
        <p:txBody>
          <a:bodyPr>
            <a:normAutofit/>
          </a:bodyPr>
          <a:lstStyle/>
          <a:p>
            <a:pPr algn="l"/>
            <a:r>
              <a:rPr lang="en-US" sz="3200" b="1" dirty="0">
                <a:solidFill>
                  <a:schemeClr val="accent1">
                    <a:lumMod val="75000"/>
                  </a:schemeClr>
                </a:solidFill>
                <a:latin typeface="Calibri" pitchFamily="34" charset="0"/>
              </a:rPr>
              <a:t>Aeration</a:t>
            </a:r>
            <a:endParaRPr lang="en-US" sz="2400" i="1" dirty="0">
              <a:solidFill>
                <a:schemeClr val="accent1">
                  <a:lumMod val="75000"/>
                </a:schemeClr>
              </a:solidFill>
              <a:latin typeface="Calibri" pitchFamily="34" charset="0"/>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91200" y="3657600"/>
            <a:ext cx="2743200" cy="2049083"/>
          </a:xfrm>
          <a:prstGeom prst="rect">
            <a:avLst/>
          </a:prstGeom>
          <a:ln w="19050">
            <a:solidFill>
              <a:schemeClr val="bg1"/>
            </a:solidFill>
          </a:ln>
        </p:spPr>
      </p:pic>
      <p:sp>
        <p:nvSpPr>
          <p:cNvPr id="21" name="Content Placeholder 2"/>
          <p:cNvSpPr txBox="1">
            <a:spLocks/>
          </p:cNvSpPr>
          <p:nvPr/>
        </p:nvSpPr>
        <p:spPr bwMode="auto">
          <a:xfrm>
            <a:off x="650487" y="1143000"/>
            <a:ext cx="7976604" cy="211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spc="-50" dirty="0">
                <a:solidFill>
                  <a:schemeClr val="accent1">
                    <a:lumMod val="75000"/>
                  </a:schemeClr>
                </a:solidFill>
              </a:rPr>
              <a:t>Induces circulation and adds dissolved oxygen, thereby…</a:t>
            </a:r>
          </a:p>
          <a:p>
            <a:pPr marL="0" indent="0">
              <a:buNone/>
            </a:pPr>
            <a:endParaRPr lang="en-US" sz="500" kern="0" spc="-50" dirty="0">
              <a:solidFill>
                <a:schemeClr val="accent1">
                  <a:lumMod val="75000"/>
                </a:schemeClr>
              </a:solidFill>
            </a:endParaRPr>
          </a:p>
          <a:p>
            <a:pPr lvl="1"/>
            <a:r>
              <a:rPr lang="en-US" sz="2000" kern="0" spc="-50" dirty="0">
                <a:solidFill>
                  <a:schemeClr val="accent1">
                    <a:lumMod val="75000"/>
                  </a:schemeClr>
                </a:solidFill>
              </a:rPr>
              <a:t>Reducing stagnation and accumulation of organic sediment</a:t>
            </a:r>
          </a:p>
          <a:p>
            <a:pPr lvl="1"/>
            <a:r>
              <a:rPr lang="en-US" sz="2000" kern="0" spc="-50" dirty="0">
                <a:solidFill>
                  <a:schemeClr val="accent1">
                    <a:lumMod val="75000"/>
                  </a:schemeClr>
                </a:solidFill>
              </a:rPr>
              <a:t>Mitigating many of the causes of poor water quality</a:t>
            </a:r>
          </a:p>
          <a:p>
            <a:pPr lvl="1"/>
            <a:endParaRPr lang="en-US" sz="1200" kern="0" spc="-50" dirty="0">
              <a:solidFill>
                <a:schemeClr val="accent1">
                  <a:lumMod val="75000"/>
                </a:schemeClr>
              </a:solidFill>
            </a:endParaRPr>
          </a:p>
          <a:p>
            <a:r>
              <a:rPr lang="en-US" sz="2200" kern="0" spc="-50" dirty="0">
                <a:solidFill>
                  <a:schemeClr val="accent1">
                    <a:lumMod val="75000"/>
                  </a:schemeClr>
                </a:solidFill>
              </a:rPr>
              <a:t>Types of aeration include:</a:t>
            </a:r>
          </a:p>
          <a:p>
            <a:pPr marL="0" indent="0">
              <a:buNone/>
            </a:pPr>
            <a:endParaRPr lang="en-US" sz="500" kern="0" spc="-50" dirty="0">
              <a:solidFill>
                <a:schemeClr val="accent1">
                  <a:lumMod val="75000"/>
                </a:schemeClr>
              </a:solidFill>
            </a:endParaRPr>
          </a:p>
          <a:p>
            <a:pPr lvl="1"/>
            <a:r>
              <a:rPr lang="en-US" sz="2000" kern="0" spc="-50" dirty="0">
                <a:solidFill>
                  <a:schemeClr val="accent1">
                    <a:lumMod val="75000"/>
                  </a:schemeClr>
                </a:solidFill>
              </a:rPr>
              <a:t>Submersed, floating, solar and windmill</a:t>
            </a:r>
          </a:p>
          <a:p>
            <a:pPr lvl="1"/>
            <a:endParaRPr kumimoji="0" lang="en-US" sz="2000" b="0" i="0" u="none" strike="noStrike" kern="0" cap="none" spc="-50" normalizeH="0" noProof="0" dirty="0">
              <a:ln>
                <a:noFill/>
              </a:ln>
              <a:solidFill>
                <a:schemeClr val="accent1">
                  <a:lumMod val="75000"/>
                </a:schemeClr>
              </a:solidFill>
              <a:effectLst/>
              <a:uLnTx/>
              <a:uFillTx/>
            </a:endParaRP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388" y="3657600"/>
            <a:ext cx="2912812" cy="2071738"/>
          </a:xfrm>
          <a:prstGeom prst="rect">
            <a:avLst/>
          </a:prstGeom>
          <a:ln w="19050">
            <a:solidFill>
              <a:schemeClr val="bg1"/>
            </a:solidFill>
          </a:ln>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76600" y="3999256"/>
            <a:ext cx="2743200" cy="2271073"/>
          </a:xfrm>
          <a:prstGeom prst="rect">
            <a:avLst/>
          </a:prstGeom>
          <a:ln w="19050">
            <a:solidFill>
              <a:schemeClr val="bg1"/>
            </a:solidFill>
          </a:ln>
        </p:spPr>
      </p:pic>
    </p:spTree>
    <p:extLst>
      <p:ext uri="{BB962C8B-B14F-4D97-AF65-F5344CB8AC3E}">
        <p14:creationId xmlns:p14="http://schemas.microsoft.com/office/powerpoint/2010/main" val="279759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81000"/>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609600"/>
            <a:ext cx="7620000" cy="609600"/>
          </a:xfrm>
        </p:spPr>
        <p:txBody>
          <a:bodyPr>
            <a:normAutofit/>
          </a:bodyPr>
          <a:lstStyle/>
          <a:p>
            <a:pPr algn="l"/>
            <a:r>
              <a:rPr lang="en-US" sz="2800" b="1" dirty="0">
                <a:solidFill>
                  <a:schemeClr val="accent1">
                    <a:lumMod val="75000"/>
                  </a:schemeClr>
                </a:solidFill>
                <a:latin typeface="Calibri" pitchFamily="34" charset="0"/>
              </a:rPr>
              <a:t>Submersed Aeration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9000" y="2362200"/>
            <a:ext cx="5102888" cy="2764917"/>
          </a:xfrm>
          <a:prstGeom prst="rect">
            <a:avLst/>
          </a:prstGeom>
          <a:ln w="19050">
            <a:solidFill>
              <a:schemeClr val="bg1"/>
            </a:solidFill>
          </a:ln>
        </p:spPr>
      </p:pic>
      <p:sp>
        <p:nvSpPr>
          <p:cNvPr id="3" name="Subtitle 2"/>
          <p:cNvSpPr>
            <a:spLocks noGrp="1"/>
          </p:cNvSpPr>
          <p:nvPr>
            <p:ph type="subTitle" idx="1"/>
          </p:nvPr>
        </p:nvSpPr>
        <p:spPr>
          <a:xfrm>
            <a:off x="762000" y="1254125"/>
            <a:ext cx="7696200" cy="1066800"/>
          </a:xfrm>
        </p:spPr>
        <p:txBody>
          <a:bodyPr>
            <a:normAutofit/>
          </a:bodyPr>
          <a:lstStyle/>
          <a:p>
            <a:pPr marL="0" lvl="1" algn="l">
              <a:defRPr/>
            </a:pPr>
            <a:r>
              <a:rPr lang="en-US" sz="2000" dirty="0">
                <a:solidFill>
                  <a:schemeClr val="accent1">
                    <a:lumMod val="75000"/>
                  </a:schemeClr>
                </a:solidFill>
              </a:rPr>
              <a:t>This style of aeration more effectively oxygenates the water and decreases stratification without disturbing the natural look of the pond.</a:t>
            </a:r>
          </a:p>
          <a:p>
            <a:pPr algn="l">
              <a:defRPr/>
            </a:pPr>
            <a:endParaRPr lang="en-US" sz="2000" dirty="0">
              <a:solidFill>
                <a:schemeClr val="accent1">
                  <a:lumMod val="75000"/>
                </a:schemeClr>
              </a:solidFill>
            </a:endParaRPr>
          </a:p>
          <a:p>
            <a:pPr algn="l">
              <a:defRPr/>
            </a:pPr>
            <a:endParaRPr lang="en-US" sz="2000" b="1" dirty="0">
              <a:solidFill>
                <a:schemeClr val="accent1">
                  <a:lumMod val="75000"/>
                </a:schemeClr>
              </a:solidFill>
            </a:endParaRPr>
          </a:p>
        </p:txBody>
      </p:sp>
      <p:pic>
        <p:nvPicPr>
          <p:cNvPr id="12" name="Picture 4" descr="DSCN000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colorTemperature colorTemp="4250"/>
                    </a14:imgEffect>
                  </a14:imgLayer>
                </a14:imgProps>
              </a:ext>
              <a:ext uri="{28A0092B-C50C-407E-A947-70E740481C1C}">
                <a14:useLocalDpi xmlns:a14="http://schemas.microsoft.com/office/drawing/2010/main"/>
              </a:ext>
            </a:extLst>
          </a:blip>
          <a:srcRect/>
          <a:stretch/>
        </p:blipFill>
        <p:spPr bwMode="auto">
          <a:xfrm>
            <a:off x="6145214" y="4572000"/>
            <a:ext cx="2160586" cy="1702232"/>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ex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400" y="2362200"/>
            <a:ext cx="2540000" cy="3810000"/>
          </a:xfrm>
          <a:prstGeom prst="rect">
            <a:avLst/>
          </a:prstGeom>
          <a:ln w="19050">
            <a:solidFill>
              <a:schemeClr val="bg1"/>
            </a:solidFill>
          </a:ln>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98064" y="4570182"/>
            <a:ext cx="2245536" cy="1681933"/>
          </a:xfrm>
          <a:prstGeom prst="rect">
            <a:avLst/>
          </a:prstGeom>
          <a:ln w="19050">
            <a:solidFill>
              <a:schemeClr val="bg1"/>
            </a:solidFill>
          </a:ln>
        </p:spPr>
      </p:pic>
    </p:spTree>
    <p:extLst>
      <p:ext uri="{BB962C8B-B14F-4D97-AF65-F5344CB8AC3E}">
        <p14:creationId xmlns:p14="http://schemas.microsoft.com/office/powerpoint/2010/main" val="147805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81000"/>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609600"/>
            <a:ext cx="7620000" cy="609600"/>
          </a:xfrm>
        </p:spPr>
        <p:txBody>
          <a:bodyPr>
            <a:normAutofit/>
          </a:bodyPr>
          <a:lstStyle/>
          <a:p>
            <a:pPr algn="l"/>
            <a:r>
              <a:rPr lang="en-US" sz="2800" b="1" dirty="0">
                <a:solidFill>
                  <a:schemeClr val="accent1">
                    <a:lumMod val="75000"/>
                  </a:schemeClr>
                </a:solidFill>
                <a:latin typeface="Calibri" pitchFamily="34" charset="0"/>
              </a:rPr>
              <a:t>Floating Fountains</a:t>
            </a:r>
          </a:p>
        </p:txBody>
      </p:sp>
      <p:sp>
        <p:nvSpPr>
          <p:cNvPr id="3" name="Subtitle 2"/>
          <p:cNvSpPr>
            <a:spLocks noGrp="1"/>
          </p:cNvSpPr>
          <p:nvPr>
            <p:ph type="subTitle" idx="1"/>
          </p:nvPr>
        </p:nvSpPr>
        <p:spPr>
          <a:xfrm>
            <a:off x="838200" y="1295400"/>
            <a:ext cx="7696200" cy="1219200"/>
          </a:xfrm>
        </p:spPr>
        <p:txBody>
          <a:bodyPr>
            <a:normAutofit/>
          </a:bodyPr>
          <a:lstStyle/>
          <a:p>
            <a:pPr marL="0" lvl="1" algn="l">
              <a:defRPr/>
            </a:pPr>
            <a:r>
              <a:rPr lang="en-US" sz="2000" dirty="0">
                <a:solidFill>
                  <a:schemeClr val="accent1">
                    <a:lumMod val="75000"/>
                  </a:schemeClr>
                </a:solidFill>
              </a:rPr>
              <a:t>This style of aeration provides high turnover rates reducing stratification and increases oxygenation, which helps mitigate excessive nutrient loading while giving an aesthetic aspect to the pond.</a:t>
            </a:r>
          </a:p>
          <a:p>
            <a:pPr algn="l">
              <a:defRPr/>
            </a:pPr>
            <a:endParaRPr lang="en-US" sz="2000" dirty="0">
              <a:solidFill>
                <a:schemeClr val="accent1">
                  <a:lumMod val="75000"/>
                </a:schemeClr>
              </a:solidFill>
            </a:endParaRPr>
          </a:p>
          <a:p>
            <a:pPr algn="l">
              <a:defRPr/>
            </a:pPr>
            <a:endParaRPr lang="en-US" sz="2000" b="1" dirty="0">
              <a:solidFill>
                <a:schemeClr val="accent1">
                  <a:lumMod val="75000"/>
                </a:schemeClr>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1" y="2743200"/>
            <a:ext cx="2571428" cy="3429000"/>
          </a:xfrm>
          <a:prstGeom prst="rect">
            <a:avLst/>
          </a:prstGeom>
          <a:ln w="19050">
            <a:solidFill>
              <a:schemeClr val="bg1"/>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70526" y="2743200"/>
            <a:ext cx="5102878" cy="3429000"/>
          </a:xfrm>
          <a:prstGeom prst="rect">
            <a:avLst/>
          </a:prstGeom>
          <a:ln w="19050">
            <a:solidFill>
              <a:schemeClr val="bg1"/>
            </a:solidFill>
          </a:ln>
        </p:spPr>
      </p:pic>
    </p:spTree>
    <p:extLst>
      <p:ext uri="{BB962C8B-B14F-4D97-AF65-F5344CB8AC3E}">
        <p14:creationId xmlns:p14="http://schemas.microsoft.com/office/powerpoint/2010/main" val="284674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19100" y="326923"/>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457200"/>
            <a:ext cx="8915400" cy="914400"/>
          </a:xfrm>
        </p:spPr>
        <p:txBody>
          <a:bodyPr>
            <a:normAutofit/>
          </a:bodyPr>
          <a:lstStyle/>
          <a:p>
            <a:pPr algn="l"/>
            <a:r>
              <a:rPr lang="en-US" sz="2800" b="1" spc="-30" dirty="0">
                <a:solidFill>
                  <a:schemeClr val="accent1">
                    <a:lumMod val="75000"/>
                  </a:schemeClr>
                </a:solidFill>
                <a:latin typeface="Calibri" pitchFamily="34" charset="0"/>
              </a:rPr>
              <a:t>Natural Solutions: Nanobubble Technology</a:t>
            </a:r>
          </a:p>
        </p:txBody>
      </p:sp>
      <p:sp>
        <p:nvSpPr>
          <p:cNvPr id="9" name="TextBox 8"/>
          <p:cNvSpPr txBox="1"/>
          <p:nvPr/>
        </p:nvSpPr>
        <p:spPr>
          <a:xfrm>
            <a:off x="591943" y="1315926"/>
            <a:ext cx="4012012" cy="5324535"/>
          </a:xfrm>
          <a:prstGeom prst="rect">
            <a:avLst/>
          </a:prstGeom>
          <a:noFill/>
        </p:spPr>
        <p:txBody>
          <a:bodyPr wrap="square" rtlCol="0">
            <a:spAutoFit/>
          </a:bodyPr>
          <a:lstStyle/>
          <a:p>
            <a:pPr marL="342900" indent="-342900">
              <a:buFont typeface="Arial" panose="020B0604020202020204" pitchFamily="34" charset="0"/>
              <a:buChar char="•"/>
              <a:defRPr/>
            </a:pPr>
            <a:r>
              <a:rPr lang="en-US" sz="2000" spc="-60" dirty="0">
                <a:solidFill>
                  <a:schemeClr val="accent1">
                    <a:lumMod val="75000"/>
                  </a:schemeClr>
                </a:solidFill>
              </a:rPr>
              <a:t>Nanobubble aeration is a relatively new technology designed to exceed the oxygenation capabilities of traditional aeration systems. </a:t>
            </a:r>
          </a:p>
          <a:p>
            <a:pPr marL="342900" indent="-342900">
              <a:buFont typeface="Arial" panose="020B0604020202020204" pitchFamily="34" charset="0"/>
              <a:buChar char="•"/>
            </a:pPr>
            <a:endParaRPr lang="en-US" sz="2000" kern="0" spc="-50" dirty="0">
              <a:solidFill>
                <a:schemeClr val="accent1">
                  <a:lumMod val="75000"/>
                </a:schemeClr>
              </a:solidFill>
            </a:endParaRPr>
          </a:p>
          <a:p>
            <a:pPr marL="342900" indent="-342900">
              <a:buFont typeface="Arial" panose="020B0604020202020204" pitchFamily="34" charset="0"/>
              <a:buChar char="•"/>
              <a:defRPr/>
            </a:pPr>
            <a:r>
              <a:rPr lang="en-US" sz="2000" spc="-60" dirty="0">
                <a:solidFill>
                  <a:schemeClr val="accent1">
                    <a:lumMod val="75000"/>
                  </a:schemeClr>
                </a:solidFill>
              </a:rPr>
              <a:t>Nanobubbles produced by submersed generators are ultra-fine and nearly invisible to the eye; in fact, at less than 1 micrometer, they are about 400 times smaller in diameter than human hair and 1 million times smaller than ordinary bubbles.</a:t>
            </a:r>
          </a:p>
          <a:p>
            <a:pPr marL="342900" indent="-342900">
              <a:buFont typeface="Arial" panose="020B0604020202020204" pitchFamily="34" charset="0"/>
              <a:buChar char="•"/>
              <a:defRPr/>
            </a:pPr>
            <a:endParaRPr lang="en-US" sz="2000" spc="-60" dirty="0">
              <a:solidFill>
                <a:schemeClr val="accent1">
                  <a:lumMod val="75000"/>
                </a:schemeClr>
              </a:solidFill>
            </a:endParaRPr>
          </a:p>
          <a:p>
            <a:pPr marL="342900" indent="-342900">
              <a:buFont typeface="Arial" panose="020B0604020202020204" pitchFamily="34" charset="0"/>
              <a:buChar char="•"/>
              <a:defRPr/>
            </a:pPr>
            <a:r>
              <a:rPr lang="en-US" sz="2000" spc="-60" dirty="0">
                <a:solidFill>
                  <a:schemeClr val="accent1">
                    <a:lumMod val="75000"/>
                  </a:schemeClr>
                </a:solidFill>
              </a:rPr>
              <a:t>We are still learning more about the benefits of this technology </a:t>
            </a:r>
          </a:p>
          <a:p>
            <a:pPr marL="342900" indent="-342900">
              <a:buFont typeface="Arial" panose="020B0604020202020204" pitchFamily="34" charset="0"/>
              <a:buChar char="•"/>
            </a:pPr>
            <a:endParaRPr lang="en-US" sz="2000" dirty="0">
              <a:solidFill>
                <a:schemeClr val="accent1">
                  <a:lumMod val="75000"/>
                </a:schemeClr>
              </a:solidFill>
            </a:endParaRPr>
          </a:p>
        </p:txBody>
      </p:sp>
      <p:pic>
        <p:nvPicPr>
          <p:cNvPr id="3" name="Picture 2">
            <a:extLst>
              <a:ext uri="{FF2B5EF4-FFF2-40B4-BE49-F238E27FC236}">
                <a16:creationId xmlns:a16="http://schemas.microsoft.com/office/drawing/2014/main" id="{A103AB6B-93BF-48B4-9B62-113226BB14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8380" y="1371600"/>
            <a:ext cx="2536156" cy="2731245"/>
          </a:xfrm>
          <a:prstGeom prst="rect">
            <a:avLst/>
          </a:prstGeom>
        </p:spPr>
      </p:pic>
      <p:pic>
        <p:nvPicPr>
          <p:cNvPr id="6" name="Picture 5">
            <a:extLst>
              <a:ext uri="{FF2B5EF4-FFF2-40B4-BE49-F238E27FC236}">
                <a16:creationId xmlns:a16="http://schemas.microsoft.com/office/drawing/2014/main" id="{0DBE603E-3305-41DA-996D-651619BFA1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80471" y="3581400"/>
            <a:ext cx="2408129" cy="2731245"/>
          </a:xfrm>
          <a:prstGeom prst="rect">
            <a:avLst/>
          </a:prstGeom>
        </p:spPr>
      </p:pic>
    </p:spTree>
    <p:extLst>
      <p:ext uri="{BB962C8B-B14F-4D97-AF65-F5344CB8AC3E}">
        <p14:creationId xmlns:p14="http://schemas.microsoft.com/office/powerpoint/2010/main" val="333770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Buffer Management</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371600"/>
            <a:ext cx="426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spc="-50" dirty="0">
                <a:solidFill>
                  <a:schemeClr val="accent1">
                    <a:lumMod val="75000"/>
                  </a:schemeClr>
                </a:solidFill>
              </a:rPr>
              <a:t>Beneficial vegetation helps to filter excess nutrients from entering the water, maintain shoreline stability, and prevent erosion and sedimentation. </a:t>
            </a:r>
          </a:p>
          <a:p>
            <a:endParaRPr lang="en-US" sz="2200" kern="0" spc="-50" dirty="0">
              <a:solidFill>
                <a:schemeClr val="accent1">
                  <a:lumMod val="75000"/>
                </a:schemeClr>
              </a:solidFill>
            </a:endParaRPr>
          </a:p>
          <a:p>
            <a:r>
              <a:rPr lang="en-US" sz="2200" kern="0" spc="-50" dirty="0">
                <a:solidFill>
                  <a:schemeClr val="accent1">
                    <a:lumMod val="75000"/>
                  </a:schemeClr>
                </a:solidFill>
              </a:rPr>
              <a:t>Effective buffer zones include a mix of native plants:</a:t>
            </a:r>
          </a:p>
          <a:p>
            <a:pPr lvl="1"/>
            <a:r>
              <a:rPr lang="en-US" sz="2000" kern="0" spc="-50" dirty="0">
                <a:solidFill>
                  <a:schemeClr val="accent1">
                    <a:lumMod val="75000"/>
                  </a:schemeClr>
                </a:solidFill>
              </a:rPr>
              <a:t>Aquatic grasses</a:t>
            </a:r>
          </a:p>
          <a:p>
            <a:pPr lvl="1"/>
            <a:r>
              <a:rPr lang="en-US" sz="2000" kern="0" spc="-50" dirty="0">
                <a:solidFill>
                  <a:schemeClr val="accent1">
                    <a:lumMod val="75000"/>
                  </a:schemeClr>
                </a:solidFill>
              </a:rPr>
              <a:t>Sedges and rushes </a:t>
            </a:r>
          </a:p>
          <a:p>
            <a:pPr lvl="1"/>
            <a:r>
              <a:rPr lang="en-US" sz="2000" kern="0" spc="-50" dirty="0">
                <a:solidFill>
                  <a:schemeClr val="accent1">
                    <a:lumMod val="75000"/>
                  </a:schemeClr>
                </a:solidFill>
              </a:rPr>
              <a:t>Beneficial flowering species </a:t>
            </a:r>
          </a:p>
          <a:p>
            <a:pPr lvl="1"/>
            <a:r>
              <a:rPr lang="en-US" sz="2000" kern="0" spc="-50" dirty="0">
                <a:solidFill>
                  <a:schemeClr val="accent1">
                    <a:lumMod val="75000"/>
                  </a:schemeClr>
                </a:solidFill>
              </a:rPr>
              <a:t>Upland plants </a:t>
            </a:r>
          </a:p>
          <a:p>
            <a:endParaRPr lang="en-US" sz="1900" kern="0" spc="-50" dirty="0">
              <a:solidFill>
                <a:schemeClr val="accent1">
                  <a:lumMod val="75000"/>
                </a:schemeClr>
              </a:solidFill>
            </a:endParaRPr>
          </a:p>
          <a:p>
            <a:endParaRPr lang="en-US" sz="1900" kern="0" spc="-50" dirty="0">
              <a:solidFill>
                <a:schemeClr val="accent1">
                  <a:lumMod val="75000"/>
                </a:schemeClr>
              </a:solidFill>
            </a:endParaRPr>
          </a:p>
          <a:p>
            <a:endParaRPr kumimoji="0" lang="en-US" sz="1900" b="0" i="0" u="none" strike="noStrike" kern="0" cap="none" spc="-50" normalizeH="0" noProof="0" dirty="0">
              <a:ln>
                <a:noFill/>
              </a:ln>
              <a:solidFill>
                <a:schemeClr val="accent1">
                  <a:lumMod val="75000"/>
                </a:schemeClr>
              </a:solidFill>
              <a:effectLst/>
              <a:uLnTx/>
              <a:uFillTx/>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4664" y="1524000"/>
            <a:ext cx="3312721" cy="4419600"/>
          </a:xfrm>
          <a:prstGeom prst="rect">
            <a:avLst/>
          </a:prstGeom>
          <a:ln w="19050">
            <a:solidFill>
              <a:schemeClr val="bg1"/>
            </a:solidFill>
          </a:ln>
        </p:spPr>
      </p:pic>
    </p:spTree>
    <p:extLst>
      <p:ext uri="{BB962C8B-B14F-4D97-AF65-F5344CB8AC3E}">
        <p14:creationId xmlns:p14="http://schemas.microsoft.com/office/powerpoint/2010/main" val="361527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81000"/>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90349" y="533400"/>
            <a:ext cx="7620000" cy="609600"/>
          </a:xfrm>
        </p:spPr>
        <p:txBody>
          <a:bodyPr>
            <a:normAutofit/>
          </a:bodyPr>
          <a:lstStyle/>
          <a:p>
            <a:pPr algn="l"/>
            <a:r>
              <a:rPr lang="en-US" sz="2800" b="1" dirty="0">
                <a:solidFill>
                  <a:schemeClr val="accent1">
                    <a:lumMod val="75000"/>
                  </a:schemeClr>
                </a:solidFill>
                <a:latin typeface="Calibri" pitchFamily="34" charset="0"/>
              </a:rPr>
              <a:t>Beneficial Aquatic Plants</a:t>
            </a:r>
          </a:p>
        </p:txBody>
      </p:sp>
      <p:sp>
        <p:nvSpPr>
          <p:cNvPr id="14" name="Subtitle 2"/>
          <p:cNvSpPr>
            <a:spLocks noGrp="1"/>
          </p:cNvSpPr>
          <p:nvPr>
            <p:ph type="subTitle" idx="1"/>
          </p:nvPr>
        </p:nvSpPr>
        <p:spPr>
          <a:xfrm>
            <a:off x="658586" y="1094181"/>
            <a:ext cx="7848600" cy="2334819"/>
          </a:xfrm>
        </p:spPr>
        <p:txBody>
          <a:bodyPr>
            <a:normAutofit/>
          </a:bodyPr>
          <a:lstStyle/>
          <a:p>
            <a:pPr marL="342900" indent="-342900" algn="l">
              <a:buFont typeface="Arial" panose="020B0604020202020204" pitchFamily="34" charset="0"/>
              <a:buChar char="•"/>
              <a:defRPr/>
            </a:pPr>
            <a:r>
              <a:rPr lang="en-US" sz="2000" dirty="0">
                <a:solidFill>
                  <a:schemeClr val="accent1">
                    <a:lumMod val="75000"/>
                  </a:schemeClr>
                </a:solidFill>
                <a:latin typeface="Calibri" pitchFamily="34" charset="0"/>
              </a:rPr>
              <a:t>Aquatic plants may be submersed, floating, or emergent, and native species are essential to a healthy aquatic habitat. </a:t>
            </a:r>
          </a:p>
          <a:p>
            <a:pPr marL="342900" indent="-342900" algn="l">
              <a:buFont typeface="Arial" panose="020B0604020202020204" pitchFamily="34" charset="0"/>
              <a:buChar char="•"/>
              <a:defRPr/>
            </a:pPr>
            <a:endParaRPr lang="en-US" sz="400" dirty="0">
              <a:solidFill>
                <a:schemeClr val="accent1">
                  <a:lumMod val="75000"/>
                </a:schemeClr>
              </a:solidFill>
              <a:latin typeface="Calibri" pitchFamily="34" charset="0"/>
            </a:endParaRPr>
          </a:p>
          <a:p>
            <a:pPr marL="342900" indent="-342900" algn="l">
              <a:buFont typeface="Arial" panose="020B0604020202020204" pitchFamily="34" charset="0"/>
              <a:buChar char="•"/>
              <a:defRPr/>
            </a:pPr>
            <a:r>
              <a:rPr lang="en-US" sz="2000" dirty="0">
                <a:solidFill>
                  <a:schemeClr val="accent1">
                    <a:lumMod val="75000"/>
                  </a:schemeClr>
                </a:solidFill>
                <a:latin typeface="Calibri" pitchFamily="34" charset="0"/>
              </a:rPr>
              <a:t>Beneficial plant species help absorb excess nutrients already in the pond, reducing availability for unwanted plants and algae.</a:t>
            </a:r>
          </a:p>
          <a:p>
            <a:pPr marL="342900" indent="-342900" algn="l">
              <a:buFont typeface="Arial" panose="020B0604020202020204" pitchFamily="34" charset="0"/>
              <a:buChar char="•"/>
              <a:defRPr/>
            </a:pPr>
            <a:endParaRPr lang="en-US" sz="400" dirty="0">
              <a:solidFill>
                <a:schemeClr val="accent1">
                  <a:lumMod val="75000"/>
                </a:schemeClr>
              </a:solidFill>
              <a:latin typeface="Calibri" pitchFamily="34" charset="0"/>
            </a:endParaRPr>
          </a:p>
          <a:p>
            <a:pPr marL="342900" indent="-342900" algn="l">
              <a:buFont typeface="Arial" panose="020B0604020202020204" pitchFamily="34" charset="0"/>
              <a:buChar char="•"/>
              <a:defRPr/>
            </a:pPr>
            <a:r>
              <a:rPr lang="en-US" sz="2000" dirty="0">
                <a:solidFill>
                  <a:schemeClr val="accent1">
                    <a:lumMod val="75000"/>
                  </a:schemeClr>
                </a:solidFill>
                <a:latin typeface="Calibri" pitchFamily="34" charset="0"/>
              </a:rPr>
              <a:t>Provide habitat, refuge, and food for a wide variety of organisms including fish, invertebrates, and waterfowl.</a:t>
            </a:r>
          </a:p>
          <a:p>
            <a:pPr marL="342900" indent="-342900" algn="l">
              <a:buFont typeface="Arial" panose="020B0604020202020204" pitchFamily="34" charset="0"/>
              <a:buChar char="•"/>
              <a:defRPr/>
            </a:pPr>
            <a:endParaRPr lang="en-US" sz="2000" dirty="0">
              <a:solidFill>
                <a:schemeClr val="accent1">
                  <a:lumMod val="75000"/>
                </a:schemeClr>
              </a:solidFill>
              <a:latin typeface="Calibri" pitchFamily="34" charset="0"/>
            </a:endParaRPr>
          </a:p>
        </p:txBody>
      </p:sp>
      <p:pic>
        <p:nvPicPr>
          <p:cNvPr id="1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8785" y="3585754"/>
            <a:ext cx="1724415" cy="219456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extLst/>
        </p:spPr>
      </p:pic>
      <p:pic>
        <p:nvPicPr>
          <p:cNvPr id="1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79562" y="3585754"/>
            <a:ext cx="1726238" cy="2205446"/>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extLst/>
        </p:spPr>
      </p:pic>
      <p:pic>
        <p:nvPicPr>
          <p:cNvPr id="18"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31260" y="3585754"/>
            <a:ext cx="1745735" cy="2205446"/>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extLst/>
        </p:spPr>
      </p:pic>
      <p:sp>
        <p:nvSpPr>
          <p:cNvPr id="19" name="Subtitle 2"/>
          <p:cNvSpPr txBox="1">
            <a:spLocks/>
          </p:cNvSpPr>
          <p:nvPr/>
        </p:nvSpPr>
        <p:spPr>
          <a:xfrm>
            <a:off x="1143000" y="5943600"/>
            <a:ext cx="1600200" cy="3810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2000" dirty="0">
                <a:solidFill>
                  <a:schemeClr val="accent1">
                    <a:lumMod val="75000"/>
                  </a:schemeClr>
                </a:solidFill>
                <a:latin typeface="Calibri" pitchFamily="34" charset="0"/>
              </a:rPr>
              <a:t>Blue flag iris</a:t>
            </a:r>
          </a:p>
          <a:p>
            <a:pPr algn="l">
              <a:defRPr/>
            </a:pPr>
            <a:endParaRPr lang="en-US" sz="900" b="1" dirty="0">
              <a:solidFill>
                <a:schemeClr val="bg1"/>
              </a:solidFill>
              <a:latin typeface="Calibri" pitchFamily="34" charset="0"/>
            </a:endParaRPr>
          </a:p>
        </p:txBody>
      </p:sp>
      <p:sp>
        <p:nvSpPr>
          <p:cNvPr id="20" name="Subtitle 2"/>
          <p:cNvSpPr txBox="1">
            <a:spLocks/>
          </p:cNvSpPr>
          <p:nvPr/>
        </p:nvSpPr>
        <p:spPr>
          <a:xfrm>
            <a:off x="3767498" y="5880544"/>
            <a:ext cx="1809498" cy="4413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000" dirty="0">
                <a:solidFill>
                  <a:schemeClr val="accent1">
                    <a:lumMod val="75000"/>
                  </a:schemeClr>
                </a:solidFill>
                <a:latin typeface="Calibri" pitchFamily="34" charset="0"/>
              </a:rPr>
              <a:t>Pickerelweed</a:t>
            </a:r>
          </a:p>
          <a:p>
            <a:pPr>
              <a:defRPr/>
            </a:pPr>
            <a:endParaRPr lang="en-US" sz="900" b="1" dirty="0">
              <a:solidFill>
                <a:schemeClr val="bg1"/>
              </a:solidFill>
              <a:latin typeface="Calibri" pitchFamily="34" charset="0"/>
            </a:endParaRPr>
          </a:p>
        </p:txBody>
      </p:sp>
      <p:sp>
        <p:nvSpPr>
          <p:cNvPr id="21" name="Subtitle 2"/>
          <p:cNvSpPr txBox="1">
            <a:spLocks/>
          </p:cNvSpPr>
          <p:nvPr/>
        </p:nvSpPr>
        <p:spPr>
          <a:xfrm>
            <a:off x="6477000" y="5943600"/>
            <a:ext cx="2057401" cy="35013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2000" dirty="0">
                <a:solidFill>
                  <a:schemeClr val="accent1">
                    <a:lumMod val="75000"/>
                  </a:schemeClr>
                </a:solidFill>
                <a:latin typeface="Calibri" pitchFamily="34" charset="0"/>
              </a:rPr>
              <a:t>Soft stem bulrush</a:t>
            </a:r>
          </a:p>
          <a:p>
            <a:pPr algn="l">
              <a:defRPr/>
            </a:pPr>
            <a:endParaRPr lang="en-US" sz="900" b="1" dirty="0">
              <a:solidFill>
                <a:schemeClr val="bg1"/>
              </a:solidFill>
              <a:latin typeface="Calibri" pitchFamily="34" charset="0"/>
            </a:endParaRPr>
          </a:p>
        </p:txBody>
      </p:sp>
    </p:spTree>
    <p:extLst>
      <p:ext uri="{BB962C8B-B14F-4D97-AF65-F5344CB8AC3E}">
        <p14:creationId xmlns:p14="http://schemas.microsoft.com/office/powerpoint/2010/main" val="246348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Erosion Control: Eco-friendly Solutions </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745672" y="3784184"/>
            <a:ext cx="8033656" cy="111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000" spc="-50" dirty="0" err="1">
                <a:solidFill>
                  <a:schemeClr val="accent1">
                    <a:lumMod val="75000"/>
                  </a:schemeClr>
                </a:solidFill>
              </a:rPr>
              <a:t>Coconut</a:t>
            </a:r>
            <a:r>
              <a:rPr lang="fr-FR" sz="2000" spc="-50" dirty="0">
                <a:solidFill>
                  <a:schemeClr val="accent1">
                    <a:lumMod val="75000"/>
                  </a:schemeClr>
                </a:solidFill>
              </a:rPr>
              <a:t> </a:t>
            </a:r>
            <a:r>
              <a:rPr lang="fr-FR" sz="2000" spc="-50" dirty="0" err="1">
                <a:solidFill>
                  <a:schemeClr val="accent1">
                    <a:lumMod val="75000"/>
                  </a:schemeClr>
                </a:solidFill>
              </a:rPr>
              <a:t>Fiber</a:t>
            </a:r>
            <a:r>
              <a:rPr lang="fr-FR" sz="2000" spc="-50" dirty="0">
                <a:solidFill>
                  <a:schemeClr val="accent1">
                    <a:lumMod val="75000"/>
                  </a:schemeClr>
                </a:solidFill>
              </a:rPr>
              <a:t> Logs				</a:t>
            </a:r>
            <a:r>
              <a:rPr lang="fr-FR" sz="2000" spc="-50" dirty="0" err="1">
                <a:solidFill>
                  <a:schemeClr val="accent1">
                    <a:lumMod val="75000"/>
                  </a:schemeClr>
                </a:solidFill>
              </a:rPr>
              <a:t>Vegetative</a:t>
            </a:r>
            <a:r>
              <a:rPr lang="fr-FR" sz="2000" spc="-50" dirty="0">
                <a:solidFill>
                  <a:schemeClr val="accent1">
                    <a:lumMod val="75000"/>
                  </a:schemeClr>
                </a:solidFill>
              </a:rPr>
              <a:t> </a:t>
            </a:r>
            <a:r>
              <a:rPr lang="fr-FR" sz="2000" spc="-50" dirty="0" err="1">
                <a:solidFill>
                  <a:schemeClr val="accent1">
                    <a:lumMod val="75000"/>
                  </a:schemeClr>
                </a:solidFill>
              </a:rPr>
              <a:t>plantings</a:t>
            </a:r>
            <a:endParaRPr lang="fr-FR" sz="2000" spc="-50" dirty="0">
              <a:solidFill>
                <a:schemeClr val="accent1">
                  <a:lumMod val="75000"/>
                </a:schemeClr>
              </a:solidFill>
            </a:endParaRPr>
          </a:p>
        </p:txBody>
      </p:sp>
      <p:pic>
        <p:nvPicPr>
          <p:cNvPr id="7" name="Picture 6">
            <a:extLst>
              <a:ext uri="{FF2B5EF4-FFF2-40B4-BE49-F238E27FC236}">
                <a16:creationId xmlns:a16="http://schemas.microsoft.com/office/drawing/2014/main" id="{69C9BFF7-4CF5-4D7B-9354-5BEAA4C0C8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6699" y="1809254"/>
            <a:ext cx="2866633" cy="2080814"/>
          </a:xfrm>
          <a:prstGeom prst="rect">
            <a:avLst/>
          </a:prstGeom>
        </p:spPr>
      </p:pic>
      <p:pic>
        <p:nvPicPr>
          <p:cNvPr id="4" name="Picture 3">
            <a:extLst>
              <a:ext uri="{FF2B5EF4-FFF2-40B4-BE49-F238E27FC236}">
                <a16:creationId xmlns:a16="http://schemas.microsoft.com/office/drawing/2014/main" id="{9F860CA5-6DAE-438B-A44A-2F9FBEA2C4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688" y="1752446"/>
            <a:ext cx="2762331" cy="2089869"/>
          </a:xfrm>
          <a:prstGeom prst="rect">
            <a:avLst/>
          </a:prstGeom>
        </p:spPr>
      </p:pic>
      <p:pic>
        <p:nvPicPr>
          <p:cNvPr id="8" name="Picture 7">
            <a:extLst>
              <a:ext uri="{FF2B5EF4-FFF2-40B4-BE49-F238E27FC236}">
                <a16:creationId xmlns:a16="http://schemas.microsoft.com/office/drawing/2014/main" id="{5C6A8FB3-7442-4C0D-8B2B-174FD040AD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672" y="4292839"/>
            <a:ext cx="7935684" cy="2019993"/>
          </a:xfrm>
          <a:prstGeom prst="rect">
            <a:avLst/>
          </a:prstGeom>
        </p:spPr>
      </p:pic>
      <p:sp>
        <p:nvSpPr>
          <p:cNvPr id="9" name="TextBox 8">
            <a:extLst>
              <a:ext uri="{FF2B5EF4-FFF2-40B4-BE49-F238E27FC236}">
                <a16:creationId xmlns:a16="http://schemas.microsoft.com/office/drawing/2014/main" id="{0AA3FCD6-8F09-47B8-941A-E74B14B9E8F7}"/>
              </a:ext>
            </a:extLst>
          </p:cNvPr>
          <p:cNvSpPr txBox="1"/>
          <p:nvPr/>
        </p:nvSpPr>
        <p:spPr>
          <a:xfrm>
            <a:off x="3560507" y="2126717"/>
            <a:ext cx="2171700" cy="1754326"/>
          </a:xfrm>
          <a:prstGeom prst="rect">
            <a:avLst/>
          </a:prstGeom>
          <a:noFill/>
        </p:spPr>
        <p:txBody>
          <a:bodyPr wrap="square" rtlCol="0">
            <a:spAutoFit/>
          </a:bodyPr>
          <a:lstStyle/>
          <a:p>
            <a:pPr algn="ctr"/>
            <a:r>
              <a:rPr lang="fr-FR" sz="3600" b="1" spc="-50" dirty="0">
                <a:solidFill>
                  <a:schemeClr val="accent1">
                    <a:lumMod val="75000"/>
                  </a:schemeClr>
                </a:solidFill>
              </a:rPr>
              <a:t>SOX</a:t>
            </a:r>
            <a:br>
              <a:rPr lang="fr-FR" sz="3600" b="1" spc="-50" dirty="0">
                <a:solidFill>
                  <a:schemeClr val="accent1">
                    <a:lumMod val="75000"/>
                  </a:schemeClr>
                </a:solidFill>
              </a:rPr>
            </a:br>
            <a:r>
              <a:rPr lang="fr-FR" sz="3600" b="1" spc="-50" dirty="0">
                <a:solidFill>
                  <a:schemeClr val="accent1">
                    <a:lumMod val="75000"/>
                  </a:schemeClr>
                </a:solidFill>
              </a:rPr>
              <a:t>Erosion Solutions</a:t>
            </a:r>
            <a:endParaRPr lang="en-US" sz="3600" b="1" dirty="0"/>
          </a:p>
        </p:txBody>
      </p:sp>
    </p:spTree>
    <p:extLst>
      <p:ext uri="{BB962C8B-B14F-4D97-AF65-F5344CB8AC3E}">
        <p14:creationId xmlns:p14="http://schemas.microsoft.com/office/powerpoint/2010/main" val="299521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81000"/>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609600"/>
            <a:ext cx="7620000" cy="609600"/>
          </a:xfrm>
        </p:spPr>
        <p:txBody>
          <a:bodyPr>
            <a:normAutofit/>
          </a:bodyPr>
          <a:lstStyle/>
          <a:p>
            <a:pPr algn="l"/>
            <a:r>
              <a:rPr lang="en-US" sz="2800" b="1" dirty="0">
                <a:solidFill>
                  <a:schemeClr val="accent1">
                    <a:lumMod val="75000"/>
                  </a:schemeClr>
                </a:solidFill>
                <a:latin typeface="Calibri" pitchFamily="34" charset="0"/>
              </a:rPr>
              <a:t>Assessing the Situation</a:t>
            </a:r>
          </a:p>
        </p:txBody>
      </p:sp>
      <p:sp>
        <p:nvSpPr>
          <p:cNvPr id="3" name="Subtitle 2"/>
          <p:cNvSpPr>
            <a:spLocks noGrp="1"/>
          </p:cNvSpPr>
          <p:nvPr>
            <p:ph type="subTitle" idx="1"/>
          </p:nvPr>
        </p:nvSpPr>
        <p:spPr>
          <a:xfrm>
            <a:off x="685800" y="1447800"/>
            <a:ext cx="4800600" cy="3657600"/>
          </a:xfrm>
        </p:spPr>
        <p:txBody>
          <a:bodyPr>
            <a:noAutofit/>
          </a:bodyPr>
          <a:lstStyle/>
          <a:p>
            <a:pPr marL="171450" indent="-171450" algn="l">
              <a:buFont typeface="Arial" panose="020B0604020202020204" pitchFamily="34" charset="0"/>
              <a:buChar char="•"/>
              <a:defRPr/>
            </a:pPr>
            <a:r>
              <a:rPr lang="en-US" sz="2200" spc="-60" dirty="0">
                <a:solidFill>
                  <a:schemeClr val="accent1">
                    <a:lumMod val="75000"/>
                  </a:schemeClr>
                </a:solidFill>
              </a:rPr>
              <a:t>Different bodies of water may require different management strategies depending on the use and the goals for that waterbody.</a:t>
            </a:r>
          </a:p>
          <a:p>
            <a:pPr algn="l">
              <a:defRPr/>
            </a:pPr>
            <a:endParaRPr lang="en-US" sz="2200" spc="-60" dirty="0">
              <a:solidFill>
                <a:schemeClr val="accent1">
                  <a:lumMod val="75000"/>
                </a:schemeClr>
              </a:solidFill>
            </a:endParaRPr>
          </a:p>
          <a:p>
            <a:pPr marL="171450" indent="-171450" algn="l">
              <a:buFont typeface="Arial" panose="020B0604020202020204" pitchFamily="34" charset="0"/>
              <a:buChar char="•"/>
              <a:defRPr/>
            </a:pPr>
            <a:r>
              <a:rPr lang="en-US" sz="2200" spc="-60" dirty="0">
                <a:solidFill>
                  <a:schemeClr val="accent1">
                    <a:lumMod val="75000"/>
                  </a:schemeClr>
                </a:solidFill>
              </a:rPr>
              <a:t>Successful lake, pond, fisheries and wetland management strategies begins with establishing a baseline understanding of the current conditions.</a:t>
            </a:r>
          </a:p>
          <a:p>
            <a:pPr marL="171450" indent="-171450" algn="l">
              <a:buFont typeface="Arial" panose="020B0604020202020204" pitchFamily="34" charset="0"/>
              <a:buChar char="•"/>
              <a:defRPr/>
            </a:pPr>
            <a:endParaRPr lang="en-US" sz="2200" spc="-60" dirty="0">
              <a:solidFill>
                <a:schemeClr val="accent1">
                  <a:lumMod val="75000"/>
                </a:schemeClr>
              </a:solidFill>
            </a:endParaRPr>
          </a:p>
          <a:p>
            <a:pPr marL="171450" indent="-171450" algn="l">
              <a:buFont typeface="Arial" panose="020B0604020202020204" pitchFamily="34" charset="0"/>
              <a:buChar char="•"/>
              <a:defRPr/>
            </a:pPr>
            <a:r>
              <a:rPr lang="en-US" sz="2200" spc="-60" dirty="0">
                <a:solidFill>
                  <a:schemeClr val="accent1">
                    <a:lumMod val="75000"/>
                  </a:schemeClr>
                </a:solidFill>
              </a:rPr>
              <a:t>Monitoring and Assessment are the key to developing a sustainable pond and lake management program</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6400" y="3657600"/>
            <a:ext cx="3005226" cy="2590800"/>
          </a:xfrm>
          <a:prstGeom prst="rect">
            <a:avLst/>
          </a:prstGeom>
          <a:ln w="19050">
            <a:solidFill>
              <a:schemeClr val="bg1"/>
            </a:solidFill>
          </a:ln>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86400" y="828255"/>
            <a:ext cx="3005226" cy="2590800"/>
          </a:xfrm>
          <a:prstGeom prst="rect">
            <a:avLst/>
          </a:prstGeom>
          <a:ln w="19050">
            <a:solidFill>
              <a:schemeClr val="bg1"/>
            </a:solidFill>
          </a:ln>
        </p:spPr>
      </p:pic>
    </p:spTree>
    <p:extLst>
      <p:ext uri="{BB962C8B-B14F-4D97-AF65-F5344CB8AC3E}">
        <p14:creationId xmlns:p14="http://schemas.microsoft.com/office/powerpoint/2010/main" val="100039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Erosion Control: ShoreSOX </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762000" y="1303813"/>
            <a:ext cx="3657600" cy="515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spc="-50" dirty="0">
                <a:solidFill>
                  <a:schemeClr val="accent1">
                    <a:lumMod val="75000"/>
                  </a:schemeClr>
                </a:solidFill>
              </a:rPr>
              <a:t>Patented biodegradable knitted mesh system</a:t>
            </a:r>
          </a:p>
          <a:p>
            <a:r>
              <a:rPr lang="en-US" sz="2000" spc="-50" dirty="0">
                <a:solidFill>
                  <a:schemeClr val="accent1">
                    <a:lumMod val="75000"/>
                  </a:schemeClr>
                </a:solidFill>
              </a:rPr>
              <a:t>Utilized to create a long-lasting sediment containment barrier</a:t>
            </a:r>
          </a:p>
          <a:p>
            <a:r>
              <a:rPr lang="en-US" sz="2000" spc="-50" dirty="0">
                <a:solidFill>
                  <a:schemeClr val="accent1">
                    <a:lumMod val="75000"/>
                  </a:schemeClr>
                </a:solidFill>
              </a:rPr>
              <a:t>Native vegetation can be installed directly in to the mesh </a:t>
            </a:r>
          </a:p>
          <a:p>
            <a:r>
              <a:rPr lang="en-US" sz="2000" spc="-50" dirty="0">
                <a:solidFill>
                  <a:schemeClr val="accent1">
                    <a:lumMod val="75000"/>
                  </a:schemeClr>
                </a:solidFill>
              </a:rPr>
              <a:t>Provides up to 10 years of stabilization </a:t>
            </a:r>
          </a:p>
          <a:p>
            <a:endParaRPr lang="en-US" sz="2000" spc="-50" dirty="0">
              <a:solidFill>
                <a:schemeClr val="accent1">
                  <a:lumMod val="75000"/>
                </a:schemeClr>
              </a:solidFill>
            </a:endParaRPr>
          </a:p>
        </p:txBody>
      </p:sp>
      <p:pic>
        <p:nvPicPr>
          <p:cNvPr id="3" name="Picture 2">
            <a:extLst>
              <a:ext uri="{FF2B5EF4-FFF2-40B4-BE49-F238E27FC236}">
                <a16:creationId xmlns:a16="http://schemas.microsoft.com/office/drawing/2014/main" id="{D5D98F99-8A72-42C2-BB1C-93A5667C84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8148" y="739677"/>
            <a:ext cx="3506683" cy="2650234"/>
          </a:xfrm>
          <a:prstGeom prst="rect">
            <a:avLst/>
          </a:prstGeom>
        </p:spPr>
      </p:pic>
      <p:pic>
        <p:nvPicPr>
          <p:cNvPr id="4" name="Picture 3">
            <a:extLst>
              <a:ext uri="{FF2B5EF4-FFF2-40B4-BE49-F238E27FC236}">
                <a16:creationId xmlns:a16="http://schemas.microsoft.com/office/drawing/2014/main" id="{C2F61018-97DC-4A25-BBC7-8145A6B17F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1155" y="3596188"/>
            <a:ext cx="3550226" cy="2687960"/>
          </a:xfrm>
          <a:prstGeom prst="rect">
            <a:avLst/>
          </a:prstGeom>
        </p:spPr>
      </p:pic>
      <p:pic>
        <p:nvPicPr>
          <p:cNvPr id="7" name="Picture 6">
            <a:extLst>
              <a:ext uri="{FF2B5EF4-FFF2-40B4-BE49-F238E27FC236}">
                <a16:creationId xmlns:a16="http://schemas.microsoft.com/office/drawing/2014/main" id="{12CE702D-0BB6-44B6-BD54-81358F77D00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48148" y="736158"/>
            <a:ext cx="1018120" cy="493819"/>
          </a:xfrm>
          <a:prstGeom prst="rect">
            <a:avLst/>
          </a:prstGeom>
        </p:spPr>
      </p:pic>
      <p:pic>
        <p:nvPicPr>
          <p:cNvPr id="8" name="Picture 7">
            <a:extLst>
              <a:ext uri="{FF2B5EF4-FFF2-40B4-BE49-F238E27FC236}">
                <a16:creationId xmlns:a16="http://schemas.microsoft.com/office/drawing/2014/main" id="{58F3D2F7-60FD-4F4E-AD8F-09912E1814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191155" y="3596188"/>
            <a:ext cx="829128" cy="493819"/>
          </a:xfrm>
          <a:prstGeom prst="rect">
            <a:avLst/>
          </a:prstGeom>
        </p:spPr>
      </p:pic>
    </p:spTree>
    <p:extLst>
      <p:ext uri="{BB962C8B-B14F-4D97-AF65-F5344CB8AC3E}">
        <p14:creationId xmlns:p14="http://schemas.microsoft.com/office/powerpoint/2010/main" val="13058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Biological Augmentation </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557796" y="1375683"/>
            <a:ext cx="8052804" cy="167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spc="-50" dirty="0">
                <a:solidFill>
                  <a:schemeClr val="accent1">
                    <a:lumMod val="75000"/>
                  </a:schemeClr>
                </a:solidFill>
              </a:rPr>
              <a:t>Biological augmentation: using microbial and enzyme-enriched products that aid in the maintenance of healthy aquatic ecosystems.</a:t>
            </a:r>
          </a:p>
          <a:p>
            <a:endParaRPr lang="en-US" sz="800" kern="0" spc="-50" dirty="0">
              <a:solidFill>
                <a:schemeClr val="accent1">
                  <a:lumMod val="75000"/>
                </a:schemeClr>
              </a:solidFill>
            </a:endParaRPr>
          </a:p>
          <a:p>
            <a:r>
              <a:rPr lang="en-US" sz="2200" kern="0" spc="-50" dirty="0">
                <a:solidFill>
                  <a:schemeClr val="accent1">
                    <a:lumMod val="75000"/>
                  </a:schemeClr>
                </a:solidFill>
              </a:rPr>
              <a:t>Results are enhanced when combined with proper aeration and beneficial buffer plants.</a:t>
            </a:r>
          </a:p>
          <a:p>
            <a:endParaRPr kumimoji="0" lang="en-US" sz="1900" b="0" i="0" u="none" strike="noStrike" kern="0" cap="none" spc="-50" normalizeH="0" noProof="0" dirty="0">
              <a:ln>
                <a:noFill/>
              </a:ln>
              <a:solidFill>
                <a:schemeClr val="accent1">
                  <a:lumMod val="75000"/>
                </a:schemeClr>
              </a:solidFill>
              <a:effectLst/>
              <a:uLnTx/>
              <a:uFillTx/>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2698" y="3505200"/>
            <a:ext cx="4239472" cy="2424893"/>
          </a:xfrm>
          <a:prstGeom prst="rect">
            <a:avLst/>
          </a:prstGeom>
          <a:ln w="19050">
            <a:solidFill>
              <a:schemeClr val="bg1"/>
            </a:solidFill>
          </a:ln>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4064" y="3505200"/>
            <a:ext cx="2905936" cy="2424056"/>
          </a:xfrm>
          <a:prstGeom prst="rect">
            <a:avLst/>
          </a:prstGeom>
          <a:ln w="19050">
            <a:solidFill>
              <a:schemeClr val="bg1"/>
            </a:solidFill>
          </a:ln>
        </p:spPr>
      </p:pic>
    </p:spTree>
    <p:extLst>
      <p:ext uri="{BB962C8B-B14F-4D97-AF65-F5344CB8AC3E}">
        <p14:creationId xmlns:p14="http://schemas.microsoft.com/office/powerpoint/2010/main" val="232299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342900" y="376917"/>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rPr>
              <a:t>Aquatic Weed and Algae Control</a:t>
            </a:r>
          </a:p>
        </p:txBody>
      </p:sp>
      <p:sp>
        <p:nvSpPr>
          <p:cNvPr id="21" name="Content Placeholder 2"/>
          <p:cNvSpPr txBox="1">
            <a:spLocks/>
          </p:cNvSpPr>
          <p:nvPr/>
        </p:nvSpPr>
        <p:spPr bwMode="auto">
          <a:xfrm>
            <a:off x="685800" y="1143000"/>
            <a:ext cx="8115300" cy="170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spc="-70" dirty="0">
                <a:solidFill>
                  <a:schemeClr val="accent1">
                    <a:lumMod val="75000"/>
                  </a:schemeClr>
                </a:solidFill>
              </a:rPr>
              <a:t>Invasive algae and aquatic weeds are not only unsightly, but they can sometimes be a danger to aquatic life and humans depending on the species.</a:t>
            </a:r>
          </a:p>
          <a:p>
            <a:endParaRPr lang="en-US" sz="800" kern="0" spc="-70" dirty="0">
              <a:solidFill>
                <a:schemeClr val="accent1">
                  <a:lumMod val="75000"/>
                </a:schemeClr>
              </a:solidFill>
            </a:endParaRPr>
          </a:p>
          <a:p>
            <a:r>
              <a:rPr lang="en-US" sz="2200" kern="0" spc="-70" dirty="0">
                <a:solidFill>
                  <a:schemeClr val="accent1">
                    <a:lumMod val="75000"/>
                  </a:schemeClr>
                </a:solidFill>
              </a:rPr>
              <a:t>Properly identifying the target algae and aquatic weeds is an important factor in achieving the desired results. </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3733799"/>
            <a:ext cx="3390900" cy="2304689"/>
          </a:xfrm>
          <a:prstGeom prst="rect">
            <a:avLst/>
          </a:prstGeom>
          <a:ln w="19050">
            <a:solidFill>
              <a:schemeClr val="bg1"/>
            </a:solidFill>
          </a:ln>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48200" y="3733800"/>
            <a:ext cx="3390900" cy="2304689"/>
          </a:xfrm>
          <a:prstGeom prst="rect">
            <a:avLst/>
          </a:prstGeom>
          <a:ln w="19050">
            <a:solidFill>
              <a:schemeClr val="bg1"/>
            </a:solidFill>
          </a:ln>
        </p:spPr>
      </p:pic>
    </p:spTree>
    <p:extLst>
      <p:ext uri="{BB962C8B-B14F-4D97-AF65-F5344CB8AC3E}">
        <p14:creationId xmlns:p14="http://schemas.microsoft.com/office/powerpoint/2010/main" val="3651168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Invasive Species Management </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299483"/>
            <a:ext cx="7620000" cy="212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spc="-50" dirty="0">
                <a:solidFill>
                  <a:schemeClr val="accent1">
                    <a:lumMod val="75000"/>
                  </a:schemeClr>
                </a:solidFill>
              </a:rPr>
              <a:t>Invasive plants are species that were introduced to an area that is outside of their natural range of dispersal. </a:t>
            </a:r>
          </a:p>
          <a:p>
            <a:endParaRPr lang="en-US" sz="800" kern="0" spc="-50" dirty="0">
              <a:solidFill>
                <a:schemeClr val="accent1">
                  <a:lumMod val="75000"/>
                </a:schemeClr>
              </a:solidFill>
            </a:endParaRPr>
          </a:p>
          <a:p>
            <a:r>
              <a:rPr lang="en-US" sz="2200" kern="0" spc="-50" dirty="0">
                <a:solidFill>
                  <a:schemeClr val="accent1">
                    <a:lumMod val="75000"/>
                  </a:schemeClr>
                </a:solidFill>
              </a:rPr>
              <a:t>Variety of species: </a:t>
            </a:r>
          </a:p>
          <a:p>
            <a:pPr lvl="1"/>
            <a:r>
              <a:rPr lang="en-US" sz="2200" kern="0" spc="-50" dirty="0">
                <a:solidFill>
                  <a:schemeClr val="accent1">
                    <a:lumMod val="75000"/>
                  </a:schemeClr>
                </a:solidFill>
              </a:rPr>
              <a:t>Submerged, Emergent, Floating, Wetlands </a:t>
            </a:r>
          </a:p>
          <a:p>
            <a:pPr lvl="1"/>
            <a:endParaRPr lang="en-US" sz="800" kern="0" spc="-50" dirty="0">
              <a:solidFill>
                <a:schemeClr val="accent1">
                  <a:lumMod val="75000"/>
                </a:schemeClr>
              </a:solidFill>
            </a:endParaRPr>
          </a:p>
          <a:p>
            <a:r>
              <a:rPr lang="en-US" sz="2200" kern="0" spc="-50" dirty="0">
                <a:solidFill>
                  <a:schemeClr val="accent1">
                    <a:lumMod val="75000"/>
                  </a:schemeClr>
                </a:solidFill>
              </a:rPr>
              <a:t>Adaptive and aggressive, high reproductive rate. </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9184" y="3962401"/>
            <a:ext cx="2628216" cy="2286000"/>
          </a:xfrm>
          <a:prstGeom prst="rect">
            <a:avLst/>
          </a:prstGeom>
          <a:ln w="19050">
            <a:solidFill>
              <a:schemeClr val="bg1"/>
            </a:solidFill>
          </a:ln>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19800" y="4191000"/>
            <a:ext cx="2498630" cy="1874520"/>
          </a:xfrm>
          <a:prstGeom prst="rect">
            <a:avLst/>
          </a:prstGeom>
          <a:ln w="19050">
            <a:solidFill>
              <a:schemeClr val="bg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520" y="4191000"/>
            <a:ext cx="2350597" cy="1874520"/>
          </a:xfrm>
          <a:prstGeom prst="rect">
            <a:avLst/>
          </a:prstGeom>
          <a:ln w="19050">
            <a:solidFill>
              <a:schemeClr val="bg1"/>
            </a:solidFill>
          </a:ln>
        </p:spPr>
      </p:pic>
    </p:spTree>
    <p:extLst>
      <p:ext uri="{BB962C8B-B14F-4D97-AF65-F5344CB8AC3E}">
        <p14:creationId xmlns:p14="http://schemas.microsoft.com/office/powerpoint/2010/main" val="224018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Drinking Water Reservoir Management</a:t>
            </a:r>
            <a:endParaRPr lang="en-US" sz="2400"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33996" y="1299483"/>
            <a:ext cx="4395204" cy="502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kumimoji="0" lang="en-US" sz="2200" b="0" i="0" u="none" strike="noStrike" kern="0" cap="none" spc="-50" normalizeH="0" noProof="0" dirty="0">
                <a:ln>
                  <a:noFill/>
                </a:ln>
                <a:solidFill>
                  <a:schemeClr val="accent1">
                    <a:lumMod val="75000"/>
                  </a:schemeClr>
                </a:solidFill>
                <a:effectLst/>
                <a:uLnTx/>
                <a:uFillTx/>
              </a:rPr>
              <a:t>Cyanobacteria is a major concern for drinking water reservoirs.</a:t>
            </a:r>
            <a:endParaRPr lang="en-US" sz="2200" kern="0" spc="-50" dirty="0">
              <a:solidFill>
                <a:schemeClr val="accent1">
                  <a:lumMod val="75000"/>
                </a:schemeClr>
              </a:solidFill>
            </a:endParaRPr>
          </a:p>
          <a:p>
            <a:endParaRPr lang="en-US" sz="1400" kern="0" spc="-50" dirty="0">
              <a:solidFill>
                <a:schemeClr val="accent1">
                  <a:lumMod val="75000"/>
                </a:schemeClr>
              </a:solidFill>
            </a:endParaRPr>
          </a:p>
          <a:p>
            <a:r>
              <a:rPr lang="en-US" sz="2200" kern="0" spc="-50" dirty="0">
                <a:solidFill>
                  <a:schemeClr val="accent1">
                    <a:lumMod val="75000"/>
                  </a:schemeClr>
                </a:solidFill>
              </a:rPr>
              <a:t>Cyanobacteria Impacts Include:</a:t>
            </a:r>
          </a:p>
          <a:p>
            <a:pPr lvl="1"/>
            <a:r>
              <a:rPr kumimoji="0" lang="en-US" sz="2000" b="0" i="0" u="none" strike="noStrike" kern="0" cap="none" spc="-50" normalizeH="0" noProof="0" dirty="0">
                <a:ln>
                  <a:noFill/>
                </a:ln>
                <a:solidFill>
                  <a:schemeClr val="accent1">
                    <a:lumMod val="75000"/>
                  </a:schemeClr>
                </a:solidFill>
                <a:effectLst/>
                <a:uLnTx/>
                <a:uFillTx/>
              </a:rPr>
              <a:t>Taste and Odor Problems</a:t>
            </a:r>
          </a:p>
          <a:p>
            <a:pPr lvl="1"/>
            <a:r>
              <a:rPr lang="en-US" sz="2000" kern="0" spc="-50" dirty="0">
                <a:solidFill>
                  <a:schemeClr val="accent1">
                    <a:lumMod val="75000"/>
                  </a:schemeClr>
                </a:solidFill>
              </a:rPr>
              <a:t>Fish Kills</a:t>
            </a:r>
          </a:p>
          <a:p>
            <a:pPr lvl="1"/>
            <a:r>
              <a:rPr kumimoji="0" lang="en-US" sz="2000" b="0" i="0" u="none" strike="noStrike" kern="0" cap="none" spc="-50" normalizeH="0" noProof="0" dirty="0">
                <a:ln>
                  <a:noFill/>
                </a:ln>
                <a:solidFill>
                  <a:schemeClr val="accent1">
                    <a:lumMod val="75000"/>
                  </a:schemeClr>
                </a:solidFill>
                <a:effectLst/>
                <a:uLnTx/>
                <a:uFillTx/>
              </a:rPr>
              <a:t>Toxin Production</a:t>
            </a:r>
          </a:p>
          <a:p>
            <a:pPr marL="457200" lvl="1" indent="0">
              <a:buNone/>
            </a:pPr>
            <a:endParaRPr kumimoji="0" lang="en-US" sz="1400" b="0" i="0" u="none" strike="noStrike" kern="0" cap="none" spc="-50" normalizeH="0" noProof="0" dirty="0">
              <a:ln>
                <a:noFill/>
              </a:ln>
              <a:solidFill>
                <a:schemeClr val="accent1">
                  <a:lumMod val="75000"/>
                </a:schemeClr>
              </a:solidFill>
              <a:effectLst/>
              <a:uLnTx/>
              <a:uFillTx/>
            </a:endParaRPr>
          </a:p>
          <a:p>
            <a:r>
              <a:rPr lang="en-US" sz="2200" kern="0" spc="-110" dirty="0">
                <a:solidFill>
                  <a:schemeClr val="accent1">
                    <a:lumMod val="75000"/>
                  </a:schemeClr>
                </a:solidFill>
              </a:rPr>
              <a:t>Action Threshold Based Management</a:t>
            </a:r>
          </a:p>
          <a:p>
            <a:pPr lvl="1"/>
            <a:r>
              <a:rPr lang="en-US" sz="2000" kern="0" spc="-50" dirty="0">
                <a:solidFill>
                  <a:schemeClr val="accent1">
                    <a:lumMod val="75000"/>
                  </a:schemeClr>
                </a:solidFill>
              </a:rPr>
              <a:t>Assessment</a:t>
            </a:r>
          </a:p>
          <a:p>
            <a:pPr lvl="1"/>
            <a:r>
              <a:rPr lang="en-US" sz="2000" kern="0" spc="-50" dirty="0">
                <a:solidFill>
                  <a:schemeClr val="accent1">
                    <a:lumMod val="75000"/>
                  </a:schemeClr>
                </a:solidFill>
              </a:rPr>
              <a:t>Prescription</a:t>
            </a:r>
          </a:p>
          <a:p>
            <a:pPr lvl="1"/>
            <a:r>
              <a:rPr lang="en-US" sz="2000" kern="0" spc="-50" dirty="0">
                <a:solidFill>
                  <a:schemeClr val="accent1">
                    <a:lumMod val="75000"/>
                  </a:schemeClr>
                </a:solidFill>
              </a:rPr>
              <a:t>Implementation</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1301" y="1236617"/>
            <a:ext cx="2973099" cy="5087983"/>
          </a:xfrm>
          <a:prstGeom prst="rect">
            <a:avLst/>
          </a:prstGeom>
          <a:ln w="19050">
            <a:solidFill>
              <a:schemeClr val="bg1"/>
            </a:solidFill>
          </a:ln>
        </p:spPr>
      </p:pic>
      <p:sp>
        <p:nvSpPr>
          <p:cNvPr id="8" name="TextBox 7"/>
          <p:cNvSpPr txBox="1"/>
          <p:nvPr/>
        </p:nvSpPr>
        <p:spPr>
          <a:xfrm>
            <a:off x="7696200" y="3352800"/>
            <a:ext cx="1371600" cy="381000"/>
          </a:xfrm>
          <a:prstGeom prst="rect">
            <a:avLst/>
          </a:prstGeom>
          <a:noFill/>
        </p:spPr>
        <p:txBody>
          <a:bodyPr wrap="square" rtlCol="0">
            <a:spAutoFit/>
          </a:bodyPr>
          <a:lstStyle/>
          <a:p>
            <a:r>
              <a:rPr lang="en-US" i="1" dirty="0">
                <a:solidFill>
                  <a:schemeClr val="bg1"/>
                </a:solidFill>
              </a:rPr>
              <a:t>Before</a:t>
            </a:r>
          </a:p>
        </p:txBody>
      </p:sp>
      <p:sp>
        <p:nvSpPr>
          <p:cNvPr id="9" name="TextBox 8"/>
          <p:cNvSpPr txBox="1"/>
          <p:nvPr/>
        </p:nvSpPr>
        <p:spPr>
          <a:xfrm>
            <a:off x="7772400" y="5562600"/>
            <a:ext cx="1371600" cy="381000"/>
          </a:xfrm>
          <a:prstGeom prst="rect">
            <a:avLst/>
          </a:prstGeom>
          <a:noFill/>
        </p:spPr>
        <p:txBody>
          <a:bodyPr wrap="square" rtlCol="0">
            <a:spAutoFit/>
          </a:bodyPr>
          <a:lstStyle/>
          <a:p>
            <a:r>
              <a:rPr lang="en-US" i="1" dirty="0">
                <a:solidFill>
                  <a:schemeClr val="bg1"/>
                </a:solidFill>
              </a:rPr>
              <a:t>After</a:t>
            </a:r>
          </a:p>
        </p:txBody>
      </p:sp>
    </p:spTree>
    <p:extLst>
      <p:ext uri="{BB962C8B-B14F-4D97-AF65-F5344CB8AC3E}">
        <p14:creationId xmlns:p14="http://schemas.microsoft.com/office/powerpoint/2010/main" val="408731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rPr>
              <a:t>Fisheries Management</a:t>
            </a:r>
          </a:p>
        </p:txBody>
      </p:sp>
      <p:sp>
        <p:nvSpPr>
          <p:cNvPr id="21" name="Content Placeholder 2"/>
          <p:cNvSpPr txBox="1">
            <a:spLocks/>
          </p:cNvSpPr>
          <p:nvPr/>
        </p:nvSpPr>
        <p:spPr bwMode="auto">
          <a:xfrm>
            <a:off x="685800" y="1143000"/>
            <a:ext cx="416208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pPr>
            <a:r>
              <a:rPr lang="en-US" sz="2000" kern="0" spc="-50" dirty="0">
                <a:solidFill>
                  <a:schemeClr val="accent1">
                    <a:lumMod val="75000"/>
                  </a:schemeClr>
                </a:solidFill>
              </a:rPr>
              <a:t>Fisheries Management Plan</a:t>
            </a:r>
            <a:endParaRPr lang="en-US" sz="600" kern="0" spc="-50" dirty="0">
              <a:solidFill>
                <a:schemeClr val="accent1">
                  <a:lumMod val="75000"/>
                </a:schemeClr>
              </a:solidFill>
            </a:endParaRPr>
          </a:p>
          <a:p>
            <a:pPr>
              <a:lnSpc>
                <a:spcPct val="150000"/>
              </a:lnSpc>
            </a:pPr>
            <a:r>
              <a:rPr lang="en-US" sz="2000" kern="0" spc="-50" dirty="0">
                <a:solidFill>
                  <a:schemeClr val="accent1">
                    <a:lumMod val="75000"/>
                  </a:schemeClr>
                </a:solidFill>
              </a:rPr>
              <a:t>Habitat Management</a:t>
            </a:r>
            <a:endParaRPr lang="en-US" sz="800" kern="0" spc="-50" dirty="0">
              <a:solidFill>
                <a:schemeClr val="accent1">
                  <a:lumMod val="75000"/>
                </a:schemeClr>
              </a:solidFill>
            </a:endParaRPr>
          </a:p>
          <a:p>
            <a:pPr>
              <a:lnSpc>
                <a:spcPct val="150000"/>
              </a:lnSpc>
            </a:pPr>
            <a:r>
              <a:rPr lang="en-US" sz="2000" kern="0" spc="-50" dirty="0">
                <a:solidFill>
                  <a:schemeClr val="accent1">
                    <a:lumMod val="75000"/>
                  </a:schemeClr>
                </a:solidFill>
              </a:rPr>
              <a:t>Electrofishing</a:t>
            </a:r>
            <a:endParaRPr lang="en-US" sz="800" kern="0" spc="-50" dirty="0">
              <a:solidFill>
                <a:schemeClr val="accent1">
                  <a:lumMod val="75000"/>
                </a:schemeClr>
              </a:solidFill>
            </a:endParaRPr>
          </a:p>
          <a:p>
            <a:pPr>
              <a:lnSpc>
                <a:spcPct val="150000"/>
              </a:lnSpc>
            </a:pPr>
            <a:r>
              <a:rPr lang="en-US" sz="2000" kern="0" spc="-50" dirty="0">
                <a:solidFill>
                  <a:schemeClr val="accent1">
                    <a:lumMod val="75000"/>
                  </a:schemeClr>
                </a:solidFill>
              </a:rPr>
              <a:t>Stocking</a:t>
            </a:r>
            <a:endParaRPr lang="en-US" sz="600" kern="0" spc="-50" dirty="0">
              <a:solidFill>
                <a:schemeClr val="accent1">
                  <a:lumMod val="75000"/>
                </a:schemeClr>
              </a:solidFill>
            </a:endParaRPr>
          </a:p>
          <a:p>
            <a:pPr>
              <a:lnSpc>
                <a:spcPct val="150000"/>
              </a:lnSpc>
            </a:pPr>
            <a:r>
              <a:rPr lang="en-US" sz="2000" kern="0" spc="-50" dirty="0">
                <a:solidFill>
                  <a:schemeClr val="accent1">
                    <a:lumMod val="75000"/>
                  </a:schemeClr>
                </a:solidFill>
              </a:rPr>
              <a:t>Predator to Prey Management</a:t>
            </a:r>
            <a:endParaRPr lang="en-US" sz="600" kern="0" spc="-50" dirty="0">
              <a:solidFill>
                <a:schemeClr val="accent1">
                  <a:lumMod val="75000"/>
                </a:schemeClr>
              </a:solidFill>
            </a:endParaRPr>
          </a:p>
          <a:p>
            <a:pPr>
              <a:lnSpc>
                <a:spcPct val="150000"/>
              </a:lnSpc>
            </a:pPr>
            <a:r>
              <a:rPr lang="en-US" sz="2000" kern="0" spc="-50" dirty="0">
                <a:solidFill>
                  <a:schemeClr val="accent1">
                    <a:lumMod val="75000"/>
                  </a:schemeClr>
                </a:solidFill>
              </a:rPr>
              <a:t>Species Management</a:t>
            </a:r>
            <a:endParaRPr lang="en-US" sz="600" kern="0" spc="-50" dirty="0">
              <a:solidFill>
                <a:schemeClr val="accent1">
                  <a:lumMod val="75000"/>
                </a:schemeClr>
              </a:solidFill>
            </a:endParaRPr>
          </a:p>
          <a:p>
            <a:pPr>
              <a:lnSpc>
                <a:spcPct val="150000"/>
              </a:lnSpc>
            </a:pPr>
            <a:r>
              <a:rPr lang="en-US" sz="2000" kern="0" spc="-50" dirty="0">
                <a:solidFill>
                  <a:schemeClr val="accent1">
                    <a:lumMod val="75000"/>
                  </a:schemeClr>
                </a:solidFill>
              </a:rPr>
              <a:t>Supplemental Feeding</a:t>
            </a:r>
          </a:p>
          <a:p>
            <a:pPr>
              <a:lnSpc>
                <a:spcPct val="150000"/>
              </a:lnSpc>
            </a:pPr>
            <a:r>
              <a:rPr lang="en-US" sz="2000" kern="0" spc="-50" dirty="0">
                <a:solidFill>
                  <a:schemeClr val="accent1">
                    <a:lumMod val="75000"/>
                  </a:schemeClr>
                </a:solidFill>
              </a:rPr>
              <a:t>Trophy Fisheries Programs</a:t>
            </a:r>
          </a:p>
          <a:p>
            <a:pPr marL="0" indent="0">
              <a:buNone/>
            </a:pPr>
            <a:endParaRPr lang="en-US" sz="2000" kern="0" spc="-50" dirty="0">
              <a:solidFill>
                <a:schemeClr val="accent1">
                  <a:lumMod val="75000"/>
                </a:schemeClr>
              </a:solidFill>
            </a:endParaRPr>
          </a:p>
          <a:p>
            <a:endParaRPr lang="en-US" sz="2000" kern="0" spc="-50" dirty="0">
              <a:solidFill>
                <a:schemeClr val="accent1">
                  <a:lumMod val="75000"/>
                </a:schemeClr>
              </a:solidFil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9944" y="745671"/>
            <a:ext cx="3327059" cy="2492829"/>
          </a:xfrm>
          <a:prstGeom prst="rect">
            <a:avLst/>
          </a:prstGeom>
          <a:ln w="19050">
            <a:solidFill>
              <a:schemeClr val="bg1"/>
            </a:solidFill>
          </a:ln>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09943" y="3366198"/>
            <a:ext cx="3327060" cy="2958402"/>
          </a:xfrm>
          <a:prstGeom prst="rect">
            <a:avLst/>
          </a:prstGeom>
          <a:ln w="19050">
            <a:solidFill>
              <a:schemeClr val="bg1"/>
            </a:solidFill>
          </a:ln>
        </p:spPr>
      </p:pic>
    </p:spTree>
    <p:extLst>
      <p:ext uri="{BB962C8B-B14F-4D97-AF65-F5344CB8AC3E}">
        <p14:creationId xmlns:p14="http://schemas.microsoft.com/office/powerpoint/2010/main" val="332386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 y="0"/>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50817"/>
            <a:ext cx="7620000" cy="609600"/>
          </a:xfrm>
        </p:spPr>
        <p:txBody>
          <a:bodyPr>
            <a:normAutofit/>
          </a:bodyPr>
          <a:lstStyle/>
          <a:p>
            <a:pPr algn="l"/>
            <a:r>
              <a:rPr lang="en-US" sz="2800" b="1" dirty="0">
                <a:solidFill>
                  <a:schemeClr val="accent1">
                    <a:lumMod val="75000"/>
                  </a:schemeClr>
                </a:solidFill>
                <a:latin typeface="Calibri" pitchFamily="34" charset="0"/>
              </a:rPr>
              <a:t>Mosquito Management</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219201"/>
            <a:ext cx="795731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kumimoji="0" lang="en-US" sz="2200" b="0" i="0" u="none" strike="noStrike" kern="0" cap="none" spc="-50" normalizeH="0" noProof="0" dirty="0">
                <a:ln>
                  <a:noFill/>
                </a:ln>
                <a:solidFill>
                  <a:schemeClr val="accent1">
                    <a:lumMod val="75000"/>
                  </a:schemeClr>
                </a:solidFill>
                <a:effectLst/>
                <a:uLnTx/>
                <a:uFillTx/>
              </a:rPr>
              <a:t>Natural Management Methods: </a:t>
            </a:r>
          </a:p>
          <a:p>
            <a:pPr lvl="1"/>
            <a:r>
              <a:rPr lang="en-US" sz="2000" kern="0" spc="-50" dirty="0">
                <a:solidFill>
                  <a:schemeClr val="accent1">
                    <a:lumMod val="75000"/>
                  </a:schemeClr>
                </a:solidFill>
              </a:rPr>
              <a:t>Fish stocking</a:t>
            </a:r>
          </a:p>
          <a:p>
            <a:pPr lvl="1"/>
            <a:r>
              <a:rPr lang="en-US" sz="2000" kern="0" spc="-50" dirty="0">
                <a:solidFill>
                  <a:schemeClr val="accent1">
                    <a:lumMod val="75000"/>
                  </a:schemeClr>
                </a:solidFill>
              </a:rPr>
              <a:t>Aeration and Fountains</a:t>
            </a:r>
          </a:p>
          <a:p>
            <a:pPr lvl="1"/>
            <a:r>
              <a:rPr lang="en-US" sz="2000" kern="0" spc="-50" dirty="0">
                <a:solidFill>
                  <a:schemeClr val="accent1">
                    <a:lumMod val="75000"/>
                  </a:schemeClr>
                </a:solidFill>
              </a:rPr>
              <a:t>Beneficial shoreline vegetation </a:t>
            </a:r>
          </a:p>
          <a:p>
            <a:pPr marL="457200" lvl="1" indent="0">
              <a:buNone/>
            </a:pPr>
            <a:endParaRPr lang="en-US" sz="1200" kern="0" spc="-50" dirty="0">
              <a:solidFill>
                <a:schemeClr val="accent1">
                  <a:lumMod val="75000"/>
                </a:schemeClr>
              </a:solidFill>
            </a:endParaRPr>
          </a:p>
          <a:p>
            <a:pPr>
              <a:buFont typeface="Arial" panose="020B0604020202020204" pitchFamily="34" charset="0"/>
              <a:buChar char="•"/>
            </a:pPr>
            <a:r>
              <a:rPr lang="en-US" sz="2200" kern="0" spc="-50" dirty="0">
                <a:solidFill>
                  <a:schemeClr val="accent1">
                    <a:lumMod val="75000"/>
                  </a:schemeClr>
                </a:solidFill>
              </a:rPr>
              <a:t>Implement an Integrated Mosquito Management (IMM) program</a:t>
            </a:r>
          </a:p>
          <a:p>
            <a:pPr marL="457200" lvl="1" indent="0">
              <a:buNone/>
            </a:pPr>
            <a:endParaRPr lang="en-US" sz="1500" kern="0" spc="-50" dirty="0">
              <a:solidFill>
                <a:schemeClr val="accent1">
                  <a:lumMod val="75000"/>
                </a:schemeClr>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50354" y="4114800"/>
            <a:ext cx="3092756" cy="2261522"/>
          </a:xfrm>
          <a:prstGeom prst="rect">
            <a:avLst/>
          </a:prstGeom>
          <a:ln w="19050">
            <a:solidFill>
              <a:schemeClr val="bg1"/>
            </a:solidFill>
          </a:ln>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3951" y="4063078"/>
            <a:ext cx="3015362" cy="2261522"/>
          </a:xfrm>
          <a:prstGeom prst="rect">
            <a:avLst/>
          </a:prstGeom>
          <a:ln w="19050">
            <a:solidFill>
              <a:schemeClr val="bg1"/>
            </a:solidFill>
          </a:ln>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1800" y="3525649"/>
            <a:ext cx="3157550" cy="2189351"/>
          </a:xfrm>
          <a:prstGeom prst="rect">
            <a:avLst/>
          </a:prstGeom>
          <a:ln w="19050">
            <a:solidFill>
              <a:schemeClr val="bg1"/>
            </a:solidFill>
          </a:ln>
        </p:spPr>
      </p:pic>
    </p:spTree>
    <p:extLst>
      <p:ext uri="{BB962C8B-B14F-4D97-AF65-F5344CB8AC3E}">
        <p14:creationId xmlns:p14="http://schemas.microsoft.com/office/powerpoint/2010/main" val="2725275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Regulatory Compliance and Permitting </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371600"/>
            <a:ext cx="7367004" cy="212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spc="-50" dirty="0">
                <a:solidFill>
                  <a:schemeClr val="accent1">
                    <a:lumMod val="75000"/>
                  </a:schemeClr>
                </a:solidFill>
              </a:rPr>
              <a:t>On October 31, 2011, the National Pollutant Discharge Elimination System (NPDES) permit went into effect.</a:t>
            </a:r>
          </a:p>
          <a:p>
            <a:pPr marL="0" indent="0">
              <a:buNone/>
            </a:pPr>
            <a:endParaRPr lang="en-US" sz="800" kern="0" spc="-50" dirty="0">
              <a:solidFill>
                <a:schemeClr val="accent1">
                  <a:lumMod val="75000"/>
                </a:schemeClr>
              </a:solidFill>
            </a:endParaRPr>
          </a:p>
          <a:p>
            <a:r>
              <a:rPr lang="en-US" sz="2200" kern="0" spc="-50" dirty="0">
                <a:solidFill>
                  <a:schemeClr val="accent1">
                    <a:lumMod val="75000"/>
                  </a:schemeClr>
                </a:solidFill>
              </a:rPr>
              <a:t>This requires all waterbody owners must meet all local and state regulations regarding pesticide applications.</a:t>
            </a:r>
          </a:p>
          <a:p>
            <a:endParaRPr kumimoji="0" lang="en-US" sz="2200" b="0" i="0" u="none" strike="noStrike" kern="0" cap="none" spc="-50" normalizeH="0" noProof="0" dirty="0">
              <a:ln>
                <a:noFill/>
              </a:ln>
              <a:solidFill>
                <a:schemeClr val="accent1">
                  <a:lumMod val="75000"/>
                </a:schemeClr>
              </a:solidFill>
              <a:effectLst/>
              <a:uLnTx/>
              <a:uFillTx/>
            </a:endParaRPr>
          </a:p>
          <a:p>
            <a:endParaRPr kumimoji="0" lang="en-US" sz="2200" b="0" i="0" u="none" strike="noStrike" kern="0" cap="none" spc="-50" normalizeH="0" noProof="0" dirty="0">
              <a:ln>
                <a:noFill/>
              </a:ln>
              <a:solidFill>
                <a:schemeClr val="accent1">
                  <a:lumMod val="75000"/>
                </a:schemeClr>
              </a:solidFill>
              <a:effectLst/>
              <a:uLnTx/>
              <a:uFillTx/>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 y="3444795"/>
            <a:ext cx="6986004" cy="2470153"/>
          </a:xfrm>
          <a:prstGeom prst="rect">
            <a:avLst/>
          </a:prstGeom>
          <a:ln w="19050">
            <a:solidFill>
              <a:schemeClr val="bg1"/>
            </a:solidFill>
          </a:ln>
        </p:spPr>
      </p:pic>
    </p:spTree>
    <p:extLst>
      <p:ext uri="{BB962C8B-B14F-4D97-AF65-F5344CB8AC3E}">
        <p14:creationId xmlns:p14="http://schemas.microsoft.com/office/powerpoint/2010/main" val="346053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Grp="1" noSelect="1" noRot="1" noMove="1" noResize="1" noEditPoints="1" noAdjustHandles="1" noChangeArrowheads="1" noChangeShapeType="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a:spLocks noGrp="1" noSelect="1" noRot="1" noMove="1" noResize="1" noEditPoints="1" noAdjustHandles="1" noChangeArrowheads="1" noChangeShapeType="1" noTextEdit="1"/>
          </p:cNvSpPr>
          <p:nvPr>
            <p:custDataLst>
              <p:tags r:id="rId2"/>
            </p:custDataLst>
          </p:nvPr>
        </p:nvSpPr>
        <p:spPr>
          <a:xfrm>
            <a:off x="487538" y="381000"/>
            <a:ext cx="4137731" cy="6096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457200"/>
            <a:ext cx="4343400" cy="1905000"/>
          </a:xfrm>
        </p:spPr>
        <p:txBody>
          <a:bodyPr>
            <a:normAutofit/>
          </a:bodyPr>
          <a:lstStyle/>
          <a:p>
            <a:pPr algn="l"/>
            <a:r>
              <a:rPr lang="en-US" sz="3200" b="1" dirty="0">
                <a:solidFill>
                  <a:schemeClr val="accent1">
                    <a:lumMod val="50000"/>
                  </a:schemeClr>
                </a:solidFill>
                <a:latin typeface="+mn-lt"/>
              </a:rPr>
              <a:t>Please Share               Your Takeaways</a:t>
            </a:r>
            <a:br>
              <a:rPr lang="en-US" sz="4000" b="1" dirty="0">
                <a:solidFill>
                  <a:schemeClr val="accent1">
                    <a:lumMod val="50000"/>
                  </a:schemeClr>
                </a:solidFill>
                <a:latin typeface="+mn-lt"/>
              </a:rPr>
            </a:br>
            <a:r>
              <a:rPr lang="en-US" sz="2400" b="1" i="1" dirty="0">
                <a:solidFill>
                  <a:schemeClr val="accent1">
                    <a:lumMod val="50000"/>
                  </a:schemeClr>
                </a:solidFill>
                <a:latin typeface="+mn-lt"/>
              </a:rPr>
              <a:t>Thank You</a:t>
            </a:r>
          </a:p>
        </p:txBody>
      </p:sp>
      <p:sp>
        <p:nvSpPr>
          <p:cNvPr id="10" name="Rectangle 9"/>
          <p:cNvSpPr>
            <a:spLocks noGrp="1" noSelect="1" noRot="1" noMove="1" noResize="1" noEditPoints="1" noAdjustHandles="1" noChangeArrowheads="1" noChangeShapeType="1" noTextEdit="1"/>
          </p:cNvSpPr>
          <p:nvPr>
            <p:custDataLst>
              <p:tags r:id="rId3"/>
            </p:custDataLst>
          </p:nvPr>
        </p:nvSpPr>
        <p:spPr>
          <a:xfrm>
            <a:off x="10886" y="4213002"/>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Grp="1" noSelect="1" noRot="1" noMove="1" noResize="1" noEditPoints="1" noAdjustHandles="1" noChangeArrowheads="1" noChangeShapeType="1"/>
          </p:cNvPicPr>
          <p:nvPr>
            <p:custDataLst>
              <p:tags r:id="rId4"/>
            </p:custDataLst>
          </p:nvPr>
        </p:nvPicPr>
        <p:blipFill>
          <a:blip r:embed="rId8" cstate="screen">
            <a:clrChange>
              <a:clrFrom>
                <a:srgbClr val="F8FFFF"/>
              </a:clrFrom>
              <a:clrTo>
                <a:srgbClr val="F8FFFF">
                  <a:alpha val="0"/>
                </a:srgbClr>
              </a:clrTo>
            </a:clrChange>
            <a:extLst>
              <a:ext uri="{28A0092B-C50C-407E-A947-70E740481C1C}">
                <a14:useLocalDpi xmlns:a14="http://schemas.microsoft.com/office/drawing/2010/main"/>
              </a:ext>
            </a:extLst>
          </a:blip>
          <a:stretch>
            <a:fillRect/>
          </a:stretch>
        </p:blipFill>
        <p:spPr>
          <a:xfrm>
            <a:off x="5867400" y="4389552"/>
            <a:ext cx="2648712" cy="944448"/>
          </a:xfrm>
          <a:prstGeom prst="rect">
            <a:avLst/>
          </a:prstGeom>
        </p:spPr>
      </p:pic>
      <p:pic>
        <p:nvPicPr>
          <p:cNvPr id="8" name="Picture 7"/>
          <p:cNvPicPr>
            <a:picLocks noGrp="1" noSelect="1" noRot="1" noMove="1" noResize="1" noEditPoints="1" noAdjustHandles="1" noChangeArrowheads="1" noChangeShapeType="1"/>
          </p:cNvPicPr>
          <p:nvPr>
            <p:custDataLst>
              <p:tags r:id="rId5"/>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746" y="3389126"/>
            <a:ext cx="2903146" cy="3011674"/>
          </a:xfrm>
          <a:prstGeom prst="rect">
            <a:avLst/>
          </a:prstGeom>
        </p:spPr>
      </p:pic>
      <p:sp>
        <p:nvSpPr>
          <p:cNvPr id="13" name="Subtitle 2"/>
          <p:cNvSpPr txBox="1">
            <a:spLocks/>
          </p:cNvSpPr>
          <p:nvPr/>
        </p:nvSpPr>
        <p:spPr>
          <a:xfrm>
            <a:off x="4648200" y="5355771"/>
            <a:ext cx="4029455"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a:solidFill>
                  <a:schemeClr val="bg1">
                    <a:lumMod val="50000"/>
                  </a:schemeClr>
                </a:solidFill>
                <a:latin typeface="Calibri" pitchFamily="34" charset="0"/>
              </a:rPr>
              <a:t>solitudelakemanagement.com </a:t>
            </a:r>
            <a:r>
              <a:rPr lang="en-US" sz="1200">
                <a:solidFill>
                  <a:schemeClr val="bg1">
                    <a:lumMod val="50000"/>
                  </a:schemeClr>
                </a:solidFill>
                <a:latin typeface="Calibri" pitchFamily="34" charset="0"/>
              </a:rPr>
              <a:t>•</a:t>
            </a:r>
            <a:r>
              <a:rPr lang="en-US" sz="1600">
                <a:solidFill>
                  <a:schemeClr val="bg1">
                    <a:lumMod val="50000"/>
                  </a:schemeClr>
                </a:solidFill>
                <a:latin typeface="Calibri" pitchFamily="34" charset="0"/>
              </a:rPr>
              <a:t> </a:t>
            </a:r>
            <a:r>
              <a:rPr lang="en-US" sz="1600" dirty="0">
                <a:solidFill>
                  <a:schemeClr val="bg1">
                    <a:lumMod val="50000"/>
                  </a:schemeClr>
                </a:solidFill>
                <a:latin typeface="Calibri" pitchFamily="34" charset="0"/>
              </a:rPr>
              <a:t>888.480.LAKE</a:t>
            </a:r>
          </a:p>
          <a:p>
            <a:pPr algn="l"/>
            <a:endParaRPr lang="en-US" sz="1600" i="1" dirty="0">
              <a:latin typeface="Book Antiqua" pitchFamily="18" charset="0"/>
            </a:endParaRPr>
          </a:p>
        </p:txBody>
      </p:sp>
      <p:sp>
        <p:nvSpPr>
          <p:cNvPr id="14" name="Subtitle 2"/>
          <p:cNvSpPr txBox="1">
            <a:spLocks/>
          </p:cNvSpPr>
          <p:nvPr/>
        </p:nvSpPr>
        <p:spPr>
          <a:xfrm>
            <a:off x="1600200" y="5981700"/>
            <a:ext cx="2667000" cy="3429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3045F29C-9C8D-41EB-A8AB-AB296DF2D906}" type="datetime4">
              <a:rPr lang="en-US" sz="1600" smtClean="0">
                <a:solidFill>
                  <a:schemeClr val="bg1">
                    <a:lumMod val="50000"/>
                  </a:schemeClr>
                </a:solidFill>
                <a:latin typeface="Calibri" pitchFamily="34" charset="0"/>
              </a:rPr>
              <a:t>April 8, 2019</a:t>
            </a:fld>
            <a:endParaRPr lang="en-US" sz="1600" i="1" dirty="0">
              <a:solidFill>
                <a:schemeClr val="bg1">
                  <a:lumMod val="50000"/>
                </a:schemeClr>
              </a:solidFill>
              <a:latin typeface="Calibri" pitchFamily="34" charset="0"/>
            </a:endParaRPr>
          </a:p>
        </p:txBody>
      </p:sp>
      <p:sp>
        <p:nvSpPr>
          <p:cNvPr id="12" name="Subtitle 2"/>
          <p:cNvSpPr txBox="1">
            <a:spLocks/>
          </p:cNvSpPr>
          <p:nvPr/>
        </p:nvSpPr>
        <p:spPr>
          <a:xfrm>
            <a:off x="685800" y="2286000"/>
            <a:ext cx="3429000"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50000"/>
                  </a:schemeClr>
                </a:solidFill>
                <a:latin typeface="Calibri" pitchFamily="34" charset="0"/>
              </a:rPr>
              <a:t>By J. Wesley Allen</a:t>
            </a:r>
          </a:p>
          <a:p>
            <a:pPr algn="l"/>
            <a:r>
              <a:rPr lang="en-US" sz="1600" i="1" dirty="0">
                <a:solidFill>
                  <a:schemeClr val="bg1">
                    <a:lumMod val="50000"/>
                  </a:schemeClr>
                </a:solidFill>
                <a:latin typeface="Calibri" pitchFamily="34" charset="0"/>
              </a:rPr>
              <a:t>Environmental Scientist and Regional Manager</a:t>
            </a:r>
          </a:p>
          <a:p>
            <a:pPr algn="l"/>
            <a:r>
              <a:rPr lang="en-US" sz="1500" dirty="0">
                <a:solidFill>
                  <a:schemeClr val="tx1"/>
                </a:solidFill>
                <a:latin typeface="Calibri" pitchFamily="34" charset="0"/>
                <a:hlinkClick r:id="rId10"/>
              </a:rPr>
              <a:t>wallen@solitudelake.com</a:t>
            </a:r>
            <a:endParaRPr lang="en-US" sz="1500" dirty="0">
              <a:solidFill>
                <a:schemeClr val="tx1"/>
              </a:solidFill>
              <a:latin typeface="Calibri" pitchFamily="34" charset="0"/>
            </a:endParaRPr>
          </a:p>
          <a:p>
            <a:pPr algn="l"/>
            <a:endParaRPr lang="en-US" sz="1600" i="1" dirty="0">
              <a:latin typeface="Book Antiqua" pitchFamily="18" charset="0"/>
            </a:endParaRPr>
          </a:p>
        </p:txBody>
      </p:sp>
    </p:spTree>
    <p:extLst>
      <p:ext uri="{BB962C8B-B14F-4D97-AF65-F5344CB8AC3E}">
        <p14:creationId xmlns:p14="http://schemas.microsoft.com/office/powerpoint/2010/main" val="346994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61335"/>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81000"/>
            <a:ext cx="8153400" cy="774148"/>
          </a:xfrm>
        </p:spPr>
        <p:txBody>
          <a:bodyPr>
            <a:normAutofit/>
          </a:bodyPr>
          <a:lstStyle/>
          <a:p>
            <a:pPr algn="l"/>
            <a:r>
              <a:rPr lang="en-US" sz="2800" b="1" dirty="0">
                <a:solidFill>
                  <a:schemeClr val="accent1">
                    <a:lumMod val="75000"/>
                  </a:schemeClr>
                </a:solidFill>
                <a:latin typeface="Calibri" pitchFamily="34" charset="0"/>
              </a:rPr>
              <a:t>Lake and Pond Management Solutions 	</a:t>
            </a:r>
          </a:p>
        </p:txBody>
      </p:sp>
      <p:sp>
        <p:nvSpPr>
          <p:cNvPr id="3" name="TextBox 2">
            <a:extLst>
              <a:ext uri="{FF2B5EF4-FFF2-40B4-BE49-F238E27FC236}">
                <a16:creationId xmlns:a16="http://schemas.microsoft.com/office/drawing/2014/main" id="{1D9E9D15-8893-4F00-9CEA-B702E3925E5B}"/>
              </a:ext>
            </a:extLst>
          </p:cNvPr>
          <p:cNvSpPr txBox="1"/>
          <p:nvPr/>
        </p:nvSpPr>
        <p:spPr>
          <a:xfrm>
            <a:off x="685800" y="1148735"/>
            <a:ext cx="4495800"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75000"/>
                  </a:schemeClr>
                </a:solidFill>
              </a:rPr>
              <a:t>Aquatic Weed and Algae Control</a:t>
            </a:r>
          </a:p>
          <a:p>
            <a:pPr marL="285750" indent="-285750">
              <a:buFont typeface="Arial" panose="020B0604020202020204" pitchFamily="34" charset="0"/>
              <a:buChar char="•"/>
            </a:pPr>
            <a:r>
              <a:rPr lang="en-US" sz="2000" b="1" dirty="0">
                <a:solidFill>
                  <a:schemeClr val="accent1">
                    <a:lumMod val="75000"/>
                  </a:schemeClr>
                </a:solidFill>
              </a:rPr>
              <a:t>Aeration</a:t>
            </a:r>
          </a:p>
          <a:p>
            <a:pPr marL="285750" indent="-285750">
              <a:buFont typeface="Arial" panose="020B0604020202020204" pitchFamily="34" charset="0"/>
              <a:buChar char="•"/>
            </a:pPr>
            <a:r>
              <a:rPr lang="en-US" sz="2000" b="1" dirty="0">
                <a:solidFill>
                  <a:schemeClr val="accent1">
                    <a:lumMod val="75000"/>
                  </a:schemeClr>
                </a:solidFill>
              </a:rPr>
              <a:t>Fountains</a:t>
            </a:r>
          </a:p>
          <a:p>
            <a:pPr marL="285750" indent="-285750">
              <a:buFont typeface="Arial" panose="020B0604020202020204" pitchFamily="34" charset="0"/>
              <a:buChar char="•"/>
            </a:pPr>
            <a:r>
              <a:rPr lang="en-US" sz="2000" b="1" dirty="0">
                <a:solidFill>
                  <a:schemeClr val="accent1">
                    <a:lumMod val="75000"/>
                  </a:schemeClr>
                </a:solidFill>
              </a:rPr>
              <a:t>Buffer Management</a:t>
            </a:r>
          </a:p>
          <a:p>
            <a:pPr marL="285750" indent="-285750">
              <a:buFont typeface="Arial" panose="020B0604020202020204" pitchFamily="34" charset="0"/>
              <a:buChar char="•"/>
            </a:pPr>
            <a:r>
              <a:rPr lang="en-US" sz="2000" b="1" dirty="0">
                <a:solidFill>
                  <a:schemeClr val="accent1">
                    <a:lumMod val="75000"/>
                  </a:schemeClr>
                </a:solidFill>
              </a:rPr>
              <a:t>Erosion Control</a:t>
            </a:r>
          </a:p>
          <a:p>
            <a:pPr marL="285750" indent="-285750">
              <a:buFont typeface="Arial" panose="020B0604020202020204" pitchFamily="34" charset="0"/>
              <a:buChar char="•"/>
            </a:pPr>
            <a:r>
              <a:rPr lang="en-US" sz="2000" b="1" dirty="0">
                <a:solidFill>
                  <a:schemeClr val="accent1">
                    <a:lumMod val="75000"/>
                  </a:schemeClr>
                </a:solidFill>
              </a:rPr>
              <a:t>Biological Assessments</a:t>
            </a:r>
          </a:p>
          <a:p>
            <a:pPr marL="285750" indent="-285750">
              <a:buFont typeface="Arial" panose="020B0604020202020204" pitchFamily="34" charset="0"/>
              <a:buChar char="•"/>
            </a:pPr>
            <a:r>
              <a:rPr lang="en-US" sz="2000" dirty="0">
                <a:solidFill>
                  <a:schemeClr val="accent1">
                    <a:lumMod val="75000"/>
                  </a:schemeClr>
                </a:solidFill>
              </a:rPr>
              <a:t>Invasive Species Management</a:t>
            </a:r>
          </a:p>
          <a:p>
            <a:pPr marL="285750" indent="-285750">
              <a:buFont typeface="Arial" panose="020B0604020202020204" pitchFamily="34" charset="0"/>
              <a:buChar char="•"/>
            </a:pPr>
            <a:r>
              <a:rPr lang="en-US" sz="2000" dirty="0">
                <a:solidFill>
                  <a:schemeClr val="accent1">
                    <a:lumMod val="75000"/>
                  </a:schemeClr>
                </a:solidFill>
              </a:rPr>
              <a:t>Wetland Management</a:t>
            </a:r>
          </a:p>
          <a:p>
            <a:pPr marL="285750" indent="-285750">
              <a:buFont typeface="Arial" panose="020B0604020202020204" pitchFamily="34" charset="0"/>
              <a:buChar char="•"/>
            </a:pPr>
            <a:r>
              <a:rPr lang="en-US" sz="2000" b="1" dirty="0">
                <a:solidFill>
                  <a:schemeClr val="accent1">
                    <a:lumMod val="75000"/>
                  </a:schemeClr>
                </a:solidFill>
              </a:rPr>
              <a:t>Lake Mapping and Bathymetry</a:t>
            </a:r>
          </a:p>
          <a:p>
            <a:pPr marL="285750" indent="-285750">
              <a:buFont typeface="Arial" panose="020B0604020202020204" pitchFamily="34" charset="0"/>
              <a:buChar char="•"/>
            </a:pPr>
            <a:r>
              <a:rPr lang="en-US" sz="2000" b="1" dirty="0">
                <a:solidFill>
                  <a:schemeClr val="accent1">
                    <a:lumMod val="75000"/>
                  </a:schemeClr>
                </a:solidFill>
              </a:rPr>
              <a:t>Water Quality Testing and Restoration</a:t>
            </a:r>
          </a:p>
          <a:p>
            <a:pPr marL="285750" indent="-285750">
              <a:buFont typeface="Arial" panose="020B0604020202020204" pitchFamily="34" charset="0"/>
              <a:buChar char="•"/>
            </a:pPr>
            <a:r>
              <a:rPr lang="en-US" sz="2000" b="1" dirty="0">
                <a:solidFill>
                  <a:schemeClr val="accent1">
                    <a:lumMod val="75000"/>
                  </a:schemeClr>
                </a:solidFill>
              </a:rPr>
              <a:t>Nutrient Remediation</a:t>
            </a:r>
          </a:p>
          <a:p>
            <a:pPr marL="285750" indent="-285750">
              <a:buFont typeface="Arial" panose="020B0604020202020204" pitchFamily="34" charset="0"/>
              <a:buChar char="•"/>
            </a:pPr>
            <a:r>
              <a:rPr lang="en-US" sz="2000" b="1" dirty="0">
                <a:solidFill>
                  <a:schemeClr val="accent1">
                    <a:lumMod val="75000"/>
                  </a:schemeClr>
                </a:solidFill>
              </a:rPr>
              <a:t>Mechanical Harvesting</a:t>
            </a:r>
          </a:p>
          <a:p>
            <a:pPr marL="285750" indent="-285750">
              <a:buFont typeface="Arial" panose="020B0604020202020204" pitchFamily="34" charset="0"/>
              <a:buChar char="•"/>
            </a:pPr>
            <a:r>
              <a:rPr lang="en-US" sz="2000" b="1" dirty="0">
                <a:solidFill>
                  <a:schemeClr val="accent1">
                    <a:lumMod val="75000"/>
                  </a:schemeClr>
                </a:solidFill>
              </a:rPr>
              <a:t>Hydro-raking</a:t>
            </a:r>
          </a:p>
          <a:p>
            <a:pPr marL="285750" indent="-285750">
              <a:buFont typeface="Arial" panose="020B0604020202020204" pitchFamily="34" charset="0"/>
              <a:buChar char="•"/>
            </a:pPr>
            <a:r>
              <a:rPr lang="en-US" sz="2000" b="1" dirty="0" err="1">
                <a:solidFill>
                  <a:schemeClr val="accent1">
                    <a:lumMod val="75000"/>
                  </a:schemeClr>
                </a:solidFill>
              </a:rPr>
              <a:t>Stormwater</a:t>
            </a:r>
            <a:r>
              <a:rPr lang="en-US" sz="2000" b="1" dirty="0">
                <a:solidFill>
                  <a:schemeClr val="accent1">
                    <a:lumMod val="75000"/>
                  </a:schemeClr>
                </a:solidFill>
              </a:rPr>
              <a:t> BMP Inspections &amp; Repair</a:t>
            </a:r>
          </a:p>
          <a:p>
            <a:pPr marL="285750" indent="-285750">
              <a:buFont typeface="Arial" panose="020B0604020202020204" pitchFamily="34" charset="0"/>
              <a:buChar char="•"/>
            </a:pPr>
            <a:endParaRPr lang="en-US" sz="2000" dirty="0">
              <a:solidFill>
                <a:schemeClr val="accent1">
                  <a:lumMod val="75000"/>
                </a:schemeClr>
              </a:solidFill>
            </a:endParaRPr>
          </a:p>
          <a:p>
            <a:pPr marL="285750" indent="-285750">
              <a:buFont typeface="Arial" panose="020B0604020202020204" pitchFamily="34" charset="0"/>
              <a:buChar char="•"/>
            </a:pPr>
            <a:endParaRPr lang="en-US" sz="2000" dirty="0">
              <a:solidFill>
                <a:schemeClr val="accent1">
                  <a:lumMod val="75000"/>
                </a:schemeClr>
              </a:solidFill>
            </a:endParaRPr>
          </a:p>
          <a:p>
            <a:pPr marL="285750" indent="-285750">
              <a:buFont typeface="Arial" panose="020B0604020202020204" pitchFamily="34" charset="0"/>
              <a:buChar char="•"/>
            </a:pPr>
            <a:endParaRPr lang="en-US" sz="2000" dirty="0">
              <a:solidFill>
                <a:schemeClr val="accent1">
                  <a:lumMod val="50000"/>
                </a:schemeClr>
              </a:solidFill>
            </a:endParaRPr>
          </a:p>
        </p:txBody>
      </p:sp>
      <p:sp>
        <p:nvSpPr>
          <p:cNvPr id="4" name="TextBox 3">
            <a:extLst>
              <a:ext uri="{FF2B5EF4-FFF2-40B4-BE49-F238E27FC236}">
                <a16:creationId xmlns:a16="http://schemas.microsoft.com/office/drawing/2014/main" id="{34F65F8E-D5BE-4D91-A4FA-BB3EA6AA5056}"/>
              </a:ext>
            </a:extLst>
          </p:cNvPr>
          <p:cNvSpPr txBox="1"/>
          <p:nvPr/>
        </p:nvSpPr>
        <p:spPr>
          <a:xfrm>
            <a:off x="5181600" y="1155148"/>
            <a:ext cx="4148405"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75000"/>
                  </a:schemeClr>
                </a:solidFill>
              </a:rPr>
              <a:t>Fisheries Management</a:t>
            </a:r>
          </a:p>
          <a:p>
            <a:pPr marL="285750" indent="-285750">
              <a:buFont typeface="Arial" panose="020B0604020202020204" pitchFamily="34" charset="0"/>
              <a:buChar char="•"/>
            </a:pPr>
            <a:r>
              <a:rPr lang="en-US" sz="2000" dirty="0">
                <a:solidFill>
                  <a:schemeClr val="accent1">
                    <a:lumMod val="75000"/>
                  </a:schemeClr>
                </a:solidFill>
              </a:rPr>
              <a:t>Reservoir Management</a:t>
            </a:r>
          </a:p>
          <a:p>
            <a:pPr marL="285750" indent="-285750">
              <a:buFont typeface="Arial" panose="020B0604020202020204" pitchFamily="34" charset="0"/>
              <a:buChar char="•"/>
            </a:pPr>
            <a:r>
              <a:rPr lang="en-US" sz="2000" b="1" dirty="0">
                <a:solidFill>
                  <a:schemeClr val="accent1">
                    <a:lumMod val="75000"/>
                  </a:schemeClr>
                </a:solidFill>
              </a:rPr>
              <a:t>Plant Mapping and Surveys</a:t>
            </a:r>
          </a:p>
          <a:p>
            <a:pPr marL="285750" indent="-285750">
              <a:buFont typeface="Arial" panose="020B0604020202020204" pitchFamily="34" charset="0"/>
              <a:buChar char="•"/>
            </a:pPr>
            <a:r>
              <a:rPr lang="en-US" sz="2000" dirty="0">
                <a:solidFill>
                  <a:schemeClr val="accent1">
                    <a:lumMod val="75000"/>
                  </a:schemeClr>
                </a:solidFill>
              </a:rPr>
              <a:t>Mosquito Control</a:t>
            </a:r>
          </a:p>
          <a:p>
            <a:pPr marL="285750" indent="-285750">
              <a:buFont typeface="Arial" panose="020B0604020202020204" pitchFamily="34" charset="0"/>
              <a:buChar char="•"/>
            </a:pPr>
            <a:r>
              <a:rPr lang="en-US" sz="2000" dirty="0">
                <a:solidFill>
                  <a:schemeClr val="accent1">
                    <a:lumMod val="75000"/>
                  </a:schemeClr>
                </a:solidFill>
              </a:rPr>
              <a:t>Regulatory Compliance and Permitting </a:t>
            </a:r>
          </a:p>
          <a:p>
            <a:endParaRPr lang="en-US" dirty="0"/>
          </a:p>
        </p:txBody>
      </p:sp>
      <p:pic>
        <p:nvPicPr>
          <p:cNvPr id="24" name="Picture 23">
            <a:extLst>
              <a:ext uri="{FF2B5EF4-FFF2-40B4-BE49-F238E27FC236}">
                <a16:creationId xmlns:a16="http://schemas.microsoft.com/office/drawing/2014/main" id="{335EACE6-1616-4C32-BAE0-CB2FC2BF77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48168" y="3143622"/>
            <a:ext cx="2412504" cy="1809378"/>
          </a:xfrm>
          <a:prstGeom prst="rect">
            <a:avLst/>
          </a:prstGeom>
          <a:ln w="19050">
            <a:solidFill>
              <a:schemeClr val="bg1"/>
            </a:solidFill>
          </a:ln>
        </p:spPr>
      </p:pic>
      <p:pic>
        <p:nvPicPr>
          <p:cNvPr id="26" name="Picture 25">
            <a:extLst>
              <a:ext uri="{FF2B5EF4-FFF2-40B4-BE49-F238E27FC236}">
                <a16:creationId xmlns:a16="http://schemas.microsoft.com/office/drawing/2014/main" id="{FFC80A26-0364-438D-8BDE-6C49F5C915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58038" y="4430822"/>
            <a:ext cx="2490562" cy="1867923"/>
          </a:xfrm>
          <a:prstGeom prst="rect">
            <a:avLst/>
          </a:prstGeom>
          <a:ln w="19050">
            <a:solidFill>
              <a:schemeClr val="bg1"/>
            </a:solidFill>
          </a:ln>
        </p:spPr>
      </p:pic>
    </p:spTree>
    <p:extLst>
      <p:ext uri="{BB962C8B-B14F-4D97-AF65-F5344CB8AC3E}">
        <p14:creationId xmlns:p14="http://schemas.microsoft.com/office/powerpoint/2010/main" val="262625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61335"/>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81000"/>
            <a:ext cx="8153400" cy="774148"/>
          </a:xfrm>
        </p:spPr>
        <p:txBody>
          <a:bodyPr>
            <a:normAutofit/>
          </a:bodyPr>
          <a:lstStyle/>
          <a:p>
            <a:pPr algn="l"/>
            <a:r>
              <a:rPr lang="en-US" sz="2800" b="1" dirty="0">
                <a:solidFill>
                  <a:schemeClr val="accent1">
                    <a:lumMod val="75000"/>
                  </a:schemeClr>
                </a:solidFill>
                <a:latin typeface="Calibri" pitchFamily="34" charset="0"/>
              </a:rPr>
              <a:t>Lake and Pond Studies 	</a:t>
            </a:r>
          </a:p>
        </p:txBody>
      </p:sp>
      <p:sp>
        <p:nvSpPr>
          <p:cNvPr id="3" name="TextBox 2">
            <a:extLst>
              <a:ext uri="{FF2B5EF4-FFF2-40B4-BE49-F238E27FC236}">
                <a16:creationId xmlns:a16="http://schemas.microsoft.com/office/drawing/2014/main" id="{1D9E9D15-8893-4F00-9CEA-B702E3925E5B}"/>
              </a:ext>
            </a:extLst>
          </p:cNvPr>
          <p:cNvSpPr txBox="1"/>
          <p:nvPr/>
        </p:nvSpPr>
        <p:spPr>
          <a:xfrm>
            <a:off x="874226" y="1224314"/>
            <a:ext cx="4495800" cy="4401205"/>
          </a:xfrm>
          <a:prstGeom prst="rect">
            <a:avLst/>
          </a:prstGeom>
          <a:noFill/>
        </p:spPr>
        <p:txBody>
          <a:bodyPr wrap="square" rtlCol="0">
            <a:spAutoFit/>
          </a:bodyPr>
          <a:lstStyle/>
          <a:p>
            <a:r>
              <a:rPr lang="en-US" sz="2000" b="1" dirty="0">
                <a:solidFill>
                  <a:schemeClr val="accent1">
                    <a:lumMod val="75000"/>
                  </a:schemeClr>
                </a:solidFill>
              </a:rPr>
              <a:t>Aquatic Plant Mapping</a:t>
            </a:r>
          </a:p>
          <a:p>
            <a:pPr marL="285750" indent="-285750">
              <a:buFont typeface="Arial" panose="020B0604020202020204" pitchFamily="34" charset="0"/>
              <a:buChar char="•"/>
            </a:pPr>
            <a:r>
              <a:rPr lang="en-US" sz="2000" dirty="0">
                <a:solidFill>
                  <a:schemeClr val="accent1">
                    <a:lumMod val="75000"/>
                  </a:schemeClr>
                </a:solidFill>
              </a:rPr>
              <a:t>Visual vs. GPS-referenced data collection</a:t>
            </a:r>
          </a:p>
          <a:p>
            <a:pPr marL="285750" indent="-285750">
              <a:buFont typeface="Arial" panose="020B0604020202020204" pitchFamily="34" charset="0"/>
              <a:buChar char="•"/>
            </a:pPr>
            <a:r>
              <a:rPr lang="en-US" sz="2000" dirty="0">
                <a:solidFill>
                  <a:schemeClr val="accent1">
                    <a:lumMod val="75000"/>
                  </a:schemeClr>
                </a:solidFill>
              </a:rPr>
              <a:t>Determining the species actually present</a:t>
            </a:r>
          </a:p>
          <a:p>
            <a:pPr marL="285750" indent="-285750">
              <a:buFont typeface="Arial" panose="020B0604020202020204" pitchFamily="34" charset="0"/>
              <a:buChar char="•"/>
            </a:pPr>
            <a:endParaRPr lang="en-US" sz="2000" dirty="0">
              <a:solidFill>
                <a:schemeClr val="accent1">
                  <a:lumMod val="75000"/>
                </a:schemeClr>
              </a:solidFill>
            </a:endParaRPr>
          </a:p>
          <a:p>
            <a:r>
              <a:rPr lang="en-US" sz="2000" b="1" dirty="0">
                <a:solidFill>
                  <a:schemeClr val="accent1">
                    <a:lumMod val="75000"/>
                  </a:schemeClr>
                </a:solidFill>
              </a:rPr>
              <a:t>Other Biological Surveys</a:t>
            </a:r>
          </a:p>
          <a:p>
            <a:pPr marL="285750" indent="-285750">
              <a:buFont typeface="Arial" panose="020B0604020202020204" pitchFamily="34" charset="0"/>
              <a:buChar char="•"/>
            </a:pPr>
            <a:r>
              <a:rPr lang="en-US" sz="2000" dirty="0">
                <a:solidFill>
                  <a:schemeClr val="accent1">
                    <a:lumMod val="75000"/>
                  </a:schemeClr>
                </a:solidFill>
              </a:rPr>
              <a:t>Fish</a:t>
            </a:r>
          </a:p>
          <a:p>
            <a:pPr marL="285750" indent="-285750">
              <a:buFont typeface="Arial" panose="020B0604020202020204" pitchFamily="34" charset="0"/>
              <a:buChar char="•"/>
            </a:pPr>
            <a:r>
              <a:rPr lang="en-US" sz="2000" dirty="0">
                <a:solidFill>
                  <a:schemeClr val="accent1">
                    <a:lumMod val="75000"/>
                  </a:schemeClr>
                </a:solidFill>
              </a:rPr>
              <a:t>Algae Sampling and ID</a:t>
            </a:r>
          </a:p>
          <a:p>
            <a:pPr marL="285750" indent="-285750">
              <a:buFont typeface="Arial" panose="020B0604020202020204" pitchFamily="34" charset="0"/>
              <a:buChar char="•"/>
            </a:pPr>
            <a:r>
              <a:rPr lang="en-US" sz="2000" dirty="0">
                <a:solidFill>
                  <a:schemeClr val="accent1">
                    <a:lumMod val="75000"/>
                  </a:schemeClr>
                </a:solidFill>
              </a:rPr>
              <a:t>Phytoplankton and Zooplankton </a:t>
            </a:r>
          </a:p>
          <a:p>
            <a:pPr marL="285750" indent="-285750">
              <a:buFont typeface="Arial" panose="020B0604020202020204" pitchFamily="34" charset="0"/>
              <a:buChar char="•"/>
            </a:pPr>
            <a:r>
              <a:rPr lang="en-US" sz="2000" dirty="0">
                <a:solidFill>
                  <a:schemeClr val="accent1">
                    <a:lumMod val="75000"/>
                  </a:schemeClr>
                </a:solidFill>
              </a:rPr>
              <a:t>Benthic Macro-invertebrates</a:t>
            </a:r>
          </a:p>
          <a:p>
            <a:pPr marL="285750" indent="-285750">
              <a:buFont typeface="Arial" panose="020B0604020202020204" pitchFamily="34" charset="0"/>
              <a:buChar char="•"/>
            </a:pPr>
            <a:endParaRPr lang="en-US" sz="2000" dirty="0">
              <a:solidFill>
                <a:schemeClr val="accent1">
                  <a:lumMod val="75000"/>
                </a:schemeClr>
              </a:solidFill>
            </a:endParaRPr>
          </a:p>
          <a:p>
            <a:pPr marL="285750" indent="-285750">
              <a:buFont typeface="Arial" panose="020B0604020202020204" pitchFamily="34" charset="0"/>
              <a:buChar char="•"/>
            </a:pPr>
            <a:endParaRPr lang="en-US" sz="2000" dirty="0">
              <a:solidFill>
                <a:schemeClr val="accent1">
                  <a:lumMod val="75000"/>
                </a:schemeClr>
              </a:solidFill>
            </a:endParaRPr>
          </a:p>
          <a:p>
            <a:pPr marL="285750" indent="-285750">
              <a:buFont typeface="Arial" panose="020B0604020202020204" pitchFamily="34" charset="0"/>
              <a:buChar char="•"/>
            </a:pPr>
            <a:endParaRPr lang="en-US" sz="2000" dirty="0">
              <a:solidFill>
                <a:schemeClr val="accent1">
                  <a:lumMod val="50000"/>
                </a:schemeClr>
              </a:solidFill>
            </a:endParaRPr>
          </a:p>
        </p:txBody>
      </p:sp>
      <p:pic>
        <p:nvPicPr>
          <p:cNvPr id="6" name="Picture 5">
            <a:extLst>
              <a:ext uri="{FF2B5EF4-FFF2-40B4-BE49-F238E27FC236}">
                <a16:creationId xmlns:a16="http://schemas.microsoft.com/office/drawing/2014/main" id="{4EB3ABDB-6B09-4A85-99B3-84A05A88D4B2}"/>
              </a:ext>
            </a:extLst>
          </p:cNvPr>
          <p:cNvPicPr>
            <a:picLocks noChangeAspect="1"/>
          </p:cNvPicPr>
          <p:nvPr/>
        </p:nvPicPr>
        <p:blipFill>
          <a:blip r:embed="rId4"/>
          <a:stretch>
            <a:fillRect/>
          </a:stretch>
        </p:blipFill>
        <p:spPr>
          <a:xfrm>
            <a:off x="5642170" y="1235391"/>
            <a:ext cx="2627604" cy="2615411"/>
          </a:xfrm>
          <a:prstGeom prst="rect">
            <a:avLst/>
          </a:prstGeom>
        </p:spPr>
      </p:pic>
      <p:pic>
        <p:nvPicPr>
          <p:cNvPr id="7" name="Picture 6">
            <a:extLst>
              <a:ext uri="{FF2B5EF4-FFF2-40B4-BE49-F238E27FC236}">
                <a16:creationId xmlns:a16="http://schemas.microsoft.com/office/drawing/2014/main" id="{A81E3C8A-F15A-4D04-8A3C-B21DC44491F1}"/>
              </a:ext>
            </a:extLst>
          </p:cNvPr>
          <p:cNvPicPr>
            <a:picLocks noChangeAspect="1"/>
          </p:cNvPicPr>
          <p:nvPr/>
        </p:nvPicPr>
        <p:blipFill>
          <a:blip r:embed="rId5"/>
          <a:stretch>
            <a:fillRect/>
          </a:stretch>
        </p:blipFill>
        <p:spPr>
          <a:xfrm>
            <a:off x="5068157" y="4129849"/>
            <a:ext cx="2792210" cy="2103302"/>
          </a:xfrm>
          <a:prstGeom prst="rect">
            <a:avLst/>
          </a:prstGeom>
        </p:spPr>
      </p:pic>
    </p:spTree>
    <p:extLst>
      <p:ext uri="{BB962C8B-B14F-4D97-AF65-F5344CB8AC3E}">
        <p14:creationId xmlns:p14="http://schemas.microsoft.com/office/powerpoint/2010/main" val="412827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457200"/>
            <a:ext cx="7620000" cy="609600"/>
          </a:xfrm>
        </p:spPr>
        <p:txBody>
          <a:bodyPr>
            <a:normAutofit/>
          </a:bodyPr>
          <a:lstStyle/>
          <a:p>
            <a:pPr algn="l"/>
            <a:r>
              <a:rPr lang="en-US" sz="2800" b="1" dirty="0">
                <a:solidFill>
                  <a:schemeClr val="accent1">
                    <a:lumMod val="75000"/>
                  </a:schemeClr>
                </a:solidFill>
                <a:latin typeface="Calibri" pitchFamily="34" charset="0"/>
              </a:rPr>
              <a:t>Lake Mapping and Bathymetry</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143000"/>
            <a:ext cx="7869058" cy="264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spc="-50" dirty="0">
                <a:solidFill>
                  <a:schemeClr val="accent1">
                    <a:lumMod val="75000"/>
                  </a:schemeClr>
                </a:solidFill>
              </a:rPr>
              <a:t>Types of Lake Mapping: </a:t>
            </a:r>
          </a:p>
          <a:p>
            <a:pPr lvl="1"/>
            <a:r>
              <a:rPr lang="en-US" sz="2000" kern="0" spc="-50" dirty="0">
                <a:solidFill>
                  <a:schemeClr val="accent1">
                    <a:lumMod val="75000"/>
                  </a:schemeClr>
                </a:solidFill>
              </a:rPr>
              <a:t>Surface Mapping, Bathymetric Studies, Sediment Analysis</a:t>
            </a:r>
          </a:p>
          <a:p>
            <a:pPr marL="457200" lvl="1" indent="0">
              <a:buNone/>
            </a:pPr>
            <a:endParaRPr lang="en-US" sz="900" kern="0" spc="-50" dirty="0">
              <a:solidFill>
                <a:schemeClr val="accent1">
                  <a:lumMod val="75000"/>
                </a:schemeClr>
              </a:solidFill>
            </a:endParaRPr>
          </a:p>
          <a:p>
            <a:r>
              <a:rPr lang="en-US" sz="2200" kern="0" spc="-50" dirty="0">
                <a:solidFill>
                  <a:schemeClr val="accent1">
                    <a:lumMod val="75000"/>
                  </a:schemeClr>
                </a:solidFill>
              </a:rPr>
              <a:t>Lake mapping data can be utilized to: </a:t>
            </a:r>
          </a:p>
          <a:p>
            <a:pPr lvl="1"/>
            <a:r>
              <a:rPr lang="en-US" sz="2000" kern="0" spc="-50" dirty="0">
                <a:solidFill>
                  <a:schemeClr val="accent1">
                    <a:lumMod val="75000"/>
                  </a:schemeClr>
                </a:solidFill>
              </a:rPr>
              <a:t>Develop programs to manage aquatic vegetation or algae</a:t>
            </a:r>
          </a:p>
          <a:p>
            <a:pPr lvl="1"/>
            <a:r>
              <a:rPr lang="en-US" sz="2000" kern="0" spc="-50" dirty="0">
                <a:solidFill>
                  <a:schemeClr val="accent1">
                    <a:lumMod val="75000"/>
                  </a:schemeClr>
                </a:solidFill>
              </a:rPr>
              <a:t>Improve fisheries</a:t>
            </a:r>
          </a:p>
          <a:p>
            <a:pPr lvl="1"/>
            <a:r>
              <a:rPr lang="en-US" sz="2000" kern="0" spc="-50" dirty="0">
                <a:solidFill>
                  <a:schemeClr val="accent1">
                    <a:lumMod val="75000"/>
                  </a:schemeClr>
                </a:solidFill>
              </a:rPr>
              <a:t>Plan and budget for future dredging or sediment removal</a:t>
            </a:r>
          </a:p>
          <a:p>
            <a:pPr marL="457200" lvl="1" indent="0">
              <a:buNone/>
            </a:pPr>
            <a:endParaRPr lang="en-US" sz="2000" kern="0" spc="-50" dirty="0">
              <a:solidFill>
                <a:schemeClr val="accent1">
                  <a:lumMod val="75000"/>
                </a:schemeClr>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399" y="3901088"/>
            <a:ext cx="3490201" cy="2347312"/>
          </a:xfrm>
          <a:prstGeom prst="rect">
            <a:avLst/>
          </a:prstGeom>
          <a:ln w="19050">
            <a:solidFill>
              <a:schemeClr val="bg1"/>
            </a:solidFill>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4858" y="3901088"/>
            <a:ext cx="3520967" cy="2347311"/>
          </a:xfrm>
          <a:prstGeom prst="rect">
            <a:avLst/>
          </a:prstGeom>
          <a:ln w="19050">
            <a:solidFill>
              <a:schemeClr val="bg1"/>
            </a:solidFill>
          </a:ln>
        </p:spPr>
      </p:pic>
    </p:spTree>
    <p:extLst>
      <p:ext uri="{BB962C8B-B14F-4D97-AF65-F5344CB8AC3E}">
        <p14:creationId xmlns:p14="http://schemas.microsoft.com/office/powerpoint/2010/main" val="267884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Water Quality Testing</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799" y="1219200"/>
            <a:ext cx="4503977" cy="523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spc="-50" dirty="0">
                <a:solidFill>
                  <a:schemeClr val="accent1">
                    <a:lumMod val="75000"/>
                  </a:schemeClr>
                </a:solidFill>
              </a:rPr>
              <a:t>Proactive testing and monitoring is vital when it comes to helping prevent water quality problems.</a:t>
            </a:r>
          </a:p>
          <a:p>
            <a:endParaRPr kumimoji="0" lang="en-US" sz="2000" b="0" i="0" u="none" strike="noStrike" kern="0" cap="none" spc="-50" normalizeH="0" noProof="0" dirty="0">
              <a:ln>
                <a:noFill/>
              </a:ln>
              <a:solidFill>
                <a:schemeClr val="accent1">
                  <a:lumMod val="75000"/>
                </a:schemeClr>
              </a:solidFill>
              <a:effectLst/>
              <a:uLnTx/>
              <a:uFillTx/>
            </a:endParaRPr>
          </a:p>
          <a:p>
            <a:r>
              <a:rPr lang="en-US" sz="2000" kern="0" spc="-50" dirty="0">
                <a:solidFill>
                  <a:schemeClr val="accent1">
                    <a:lumMod val="75000"/>
                  </a:schemeClr>
                </a:solidFill>
              </a:rPr>
              <a:t>Helps to document annual trends and acts as a reference for emerging water quality impairments.</a:t>
            </a:r>
          </a:p>
          <a:p>
            <a:endParaRPr lang="en-US" sz="2000" kern="0" spc="-50" dirty="0">
              <a:solidFill>
                <a:schemeClr val="accent1">
                  <a:lumMod val="75000"/>
                </a:schemeClr>
              </a:solidFill>
            </a:endParaRPr>
          </a:p>
          <a:p>
            <a:r>
              <a:rPr lang="en-US" sz="2000" kern="0" spc="-50" dirty="0">
                <a:solidFill>
                  <a:schemeClr val="accent1">
                    <a:lumMod val="75000"/>
                  </a:schemeClr>
                </a:solidFill>
              </a:rPr>
              <a:t>Important Testing Parameters: turbidity, algae presence, toxic algal species, taste and odor compounds, pH, temperature, dissolved oxygen, conductivity, phosphorus, ammonia, nitrogen, hardness, alkalinity, e. coli, and fecal coliform.</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9777" y="3677734"/>
            <a:ext cx="3129749" cy="2347312"/>
          </a:xfrm>
          <a:prstGeom prst="rect">
            <a:avLst/>
          </a:prstGeom>
          <a:ln w="19050">
            <a:solidFill>
              <a:schemeClr val="bg1"/>
            </a:solidFill>
          </a:ln>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3090" y="1320484"/>
            <a:ext cx="3129749" cy="2347311"/>
          </a:xfrm>
          <a:prstGeom prst="rect">
            <a:avLst/>
          </a:prstGeom>
          <a:ln w="19050">
            <a:solidFill>
              <a:schemeClr val="bg1"/>
            </a:solidFill>
          </a:ln>
        </p:spPr>
      </p:pic>
      <p:sp>
        <p:nvSpPr>
          <p:cNvPr id="8" name="TextBox 7"/>
          <p:cNvSpPr txBox="1"/>
          <p:nvPr/>
        </p:nvSpPr>
        <p:spPr>
          <a:xfrm>
            <a:off x="5301343" y="3260191"/>
            <a:ext cx="1371600" cy="381000"/>
          </a:xfrm>
          <a:prstGeom prst="rect">
            <a:avLst/>
          </a:prstGeom>
          <a:noFill/>
        </p:spPr>
        <p:txBody>
          <a:bodyPr wrap="square" rtlCol="0">
            <a:spAutoFit/>
          </a:bodyPr>
          <a:lstStyle/>
          <a:p>
            <a:r>
              <a:rPr lang="en-US" i="1" dirty="0">
                <a:solidFill>
                  <a:schemeClr val="bg1"/>
                </a:solidFill>
              </a:rPr>
              <a:t>Before</a:t>
            </a:r>
          </a:p>
        </p:txBody>
      </p:sp>
      <p:sp>
        <p:nvSpPr>
          <p:cNvPr id="9" name="TextBox 8"/>
          <p:cNvSpPr txBox="1"/>
          <p:nvPr/>
        </p:nvSpPr>
        <p:spPr>
          <a:xfrm>
            <a:off x="5386364" y="5644046"/>
            <a:ext cx="1371600" cy="381000"/>
          </a:xfrm>
          <a:prstGeom prst="rect">
            <a:avLst/>
          </a:prstGeom>
          <a:noFill/>
        </p:spPr>
        <p:txBody>
          <a:bodyPr wrap="square" rtlCol="0">
            <a:spAutoFit/>
          </a:bodyPr>
          <a:lstStyle/>
          <a:p>
            <a:r>
              <a:rPr lang="en-US" i="1" dirty="0">
                <a:solidFill>
                  <a:schemeClr val="bg1"/>
                </a:solidFill>
              </a:rPr>
              <a:t>After</a:t>
            </a:r>
          </a:p>
        </p:txBody>
      </p:sp>
    </p:spTree>
    <p:extLst>
      <p:ext uri="{BB962C8B-B14F-4D97-AF65-F5344CB8AC3E}">
        <p14:creationId xmlns:p14="http://schemas.microsoft.com/office/powerpoint/2010/main" val="395941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59229"/>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533400"/>
            <a:ext cx="7620000" cy="609600"/>
          </a:xfrm>
        </p:spPr>
        <p:txBody>
          <a:bodyPr>
            <a:normAutofit/>
          </a:bodyPr>
          <a:lstStyle/>
          <a:p>
            <a:pPr algn="l"/>
            <a:r>
              <a:rPr lang="en-US" sz="2800" b="1" dirty="0">
                <a:solidFill>
                  <a:schemeClr val="accent1">
                    <a:lumMod val="75000"/>
                  </a:schemeClr>
                </a:solidFill>
                <a:latin typeface="Calibri" pitchFamily="34" charset="0"/>
              </a:rPr>
              <a:t>Nutrient Management</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247589"/>
            <a:ext cx="4343400" cy="507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spc="-50" dirty="0">
                <a:solidFill>
                  <a:schemeClr val="accent1">
                    <a:lumMod val="75000"/>
                  </a:schemeClr>
                </a:solidFill>
              </a:rPr>
              <a:t>Nutrient management strategies can help limit undesirable growth.</a:t>
            </a:r>
          </a:p>
          <a:p>
            <a:pPr marL="0" indent="0">
              <a:buNone/>
            </a:pPr>
            <a:endParaRPr lang="en-US" sz="2000" spc="-50" dirty="0">
              <a:solidFill>
                <a:schemeClr val="accent1">
                  <a:lumMod val="75000"/>
                </a:schemeClr>
              </a:solidFill>
            </a:endParaRPr>
          </a:p>
          <a:p>
            <a:r>
              <a:rPr lang="en-US" sz="2000" spc="-50" dirty="0">
                <a:solidFill>
                  <a:schemeClr val="accent1">
                    <a:lumMod val="75000"/>
                  </a:schemeClr>
                </a:solidFill>
              </a:rPr>
              <a:t>Reduce over-fertilization on lawns and landscaping  </a:t>
            </a:r>
          </a:p>
          <a:p>
            <a:pPr marL="0" indent="0">
              <a:buNone/>
            </a:pPr>
            <a:endParaRPr lang="en-US" sz="2000" spc="-50" dirty="0">
              <a:solidFill>
                <a:schemeClr val="accent1">
                  <a:lumMod val="75000"/>
                </a:schemeClr>
              </a:solidFill>
            </a:endParaRPr>
          </a:p>
          <a:p>
            <a:r>
              <a:rPr lang="en-US" sz="2000" spc="-50" dirty="0">
                <a:solidFill>
                  <a:schemeClr val="accent1">
                    <a:lumMod val="75000"/>
                  </a:schemeClr>
                </a:solidFill>
              </a:rPr>
              <a:t>Prevent geese from swimming in water resources </a:t>
            </a:r>
          </a:p>
          <a:p>
            <a:pPr marL="0" indent="0">
              <a:buNone/>
            </a:pPr>
            <a:endParaRPr lang="en-US" sz="2000" spc="-50" dirty="0">
              <a:solidFill>
                <a:schemeClr val="accent1">
                  <a:lumMod val="75000"/>
                </a:schemeClr>
              </a:solidFill>
            </a:endParaRPr>
          </a:p>
          <a:p>
            <a:r>
              <a:rPr lang="en-US" sz="2000" spc="-50" dirty="0">
                <a:solidFill>
                  <a:schemeClr val="accent1">
                    <a:lumMod val="75000"/>
                  </a:schemeClr>
                </a:solidFill>
              </a:rPr>
              <a:t>Remove trash and organic materials in and around lakes and ponds </a:t>
            </a:r>
          </a:p>
          <a:p>
            <a:pPr marL="0" indent="0">
              <a:buNone/>
            </a:pPr>
            <a:endParaRPr lang="en-US" sz="2000" spc="-50" dirty="0">
              <a:solidFill>
                <a:schemeClr val="accent1">
                  <a:lumMod val="75000"/>
                </a:schemeClr>
              </a:solidFill>
            </a:endParaRPr>
          </a:p>
          <a:p>
            <a:r>
              <a:rPr lang="en-US" sz="2000" spc="-50" dirty="0">
                <a:solidFill>
                  <a:schemeClr val="accent1">
                    <a:lumMod val="75000"/>
                  </a:schemeClr>
                </a:solidFill>
              </a:rPr>
              <a:t>Apply eco-friendly Phoslock, Alum or Biochar</a:t>
            </a:r>
          </a:p>
        </p:txBody>
      </p:sp>
      <p:pic>
        <p:nvPicPr>
          <p:cNvPr id="4" name="Picture 3">
            <a:extLst>
              <a:ext uri="{FF2B5EF4-FFF2-40B4-BE49-F238E27FC236}">
                <a16:creationId xmlns:a16="http://schemas.microsoft.com/office/drawing/2014/main" id="{CA1C960C-0257-4BDC-BB6A-759E0E039779}"/>
              </a:ext>
            </a:extLst>
          </p:cNvPr>
          <p:cNvPicPr>
            <a:picLocks noChangeAspect="1"/>
          </p:cNvPicPr>
          <p:nvPr/>
        </p:nvPicPr>
        <p:blipFill>
          <a:blip r:embed="rId4"/>
          <a:stretch>
            <a:fillRect/>
          </a:stretch>
        </p:blipFill>
        <p:spPr>
          <a:xfrm>
            <a:off x="5094040" y="3892503"/>
            <a:ext cx="3657917" cy="2627604"/>
          </a:xfrm>
          <a:prstGeom prst="rect">
            <a:avLst/>
          </a:prstGeom>
        </p:spPr>
      </p:pic>
      <p:pic>
        <p:nvPicPr>
          <p:cNvPr id="6" name="Picture 5">
            <a:extLst>
              <a:ext uri="{FF2B5EF4-FFF2-40B4-BE49-F238E27FC236}">
                <a16:creationId xmlns:a16="http://schemas.microsoft.com/office/drawing/2014/main" id="{ED6201DD-8C7F-4175-A35A-078782ED73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9122" y="618160"/>
            <a:ext cx="2470820" cy="3209465"/>
          </a:xfrm>
          <a:prstGeom prst="rect">
            <a:avLst/>
          </a:prstGeom>
        </p:spPr>
      </p:pic>
    </p:spTree>
    <p:extLst>
      <p:ext uri="{BB962C8B-B14F-4D97-AF65-F5344CB8AC3E}">
        <p14:creationId xmlns:p14="http://schemas.microsoft.com/office/powerpoint/2010/main" val="350757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81000"/>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799" y="483394"/>
            <a:ext cx="7620000" cy="609600"/>
          </a:xfrm>
        </p:spPr>
        <p:txBody>
          <a:bodyPr>
            <a:normAutofit/>
          </a:bodyPr>
          <a:lstStyle/>
          <a:p>
            <a:pPr algn="l"/>
            <a:r>
              <a:rPr lang="en-US" sz="2800" b="1" dirty="0">
                <a:solidFill>
                  <a:schemeClr val="accent1">
                    <a:lumMod val="75000"/>
                  </a:schemeClr>
                </a:solidFill>
                <a:latin typeface="Calibri" pitchFamily="34" charset="0"/>
              </a:rPr>
              <a:t>Water Quality Restoration </a:t>
            </a:r>
          </a:p>
        </p:txBody>
      </p:sp>
      <p:sp>
        <p:nvSpPr>
          <p:cNvPr id="3" name="Subtitle 2"/>
          <p:cNvSpPr>
            <a:spLocks noGrp="1"/>
          </p:cNvSpPr>
          <p:nvPr>
            <p:ph type="subTitle" idx="1"/>
          </p:nvPr>
        </p:nvSpPr>
        <p:spPr>
          <a:xfrm>
            <a:off x="463715" y="1576077"/>
            <a:ext cx="2668546" cy="2842737"/>
          </a:xfrm>
        </p:spPr>
        <p:txBody>
          <a:bodyPr>
            <a:normAutofit lnSpcReduction="10000"/>
          </a:bodyPr>
          <a:lstStyle/>
          <a:p>
            <a:pPr marL="342900" indent="-342900" algn="l">
              <a:buFont typeface="Arial" panose="020B0604020202020204" pitchFamily="34" charset="0"/>
              <a:buChar char="•"/>
            </a:pPr>
            <a:r>
              <a:rPr lang="en-US" sz="1800" dirty="0">
                <a:solidFill>
                  <a:schemeClr val="accent1">
                    <a:lumMod val="75000"/>
                  </a:schemeClr>
                </a:solidFill>
              </a:rPr>
              <a:t>Unique lanthanum-modified clay</a:t>
            </a:r>
          </a:p>
          <a:p>
            <a:pPr marL="342900" indent="-342900" algn="l">
              <a:buFont typeface="Arial" panose="020B0604020202020204" pitchFamily="34" charset="0"/>
              <a:buChar char="•"/>
            </a:pPr>
            <a:r>
              <a:rPr lang="en-US" sz="1800" dirty="0">
                <a:solidFill>
                  <a:schemeClr val="accent1">
                    <a:lumMod val="75000"/>
                  </a:schemeClr>
                </a:solidFill>
              </a:rPr>
              <a:t>Rapidly binds and permanently removes free reactive phosphorous from water column</a:t>
            </a:r>
          </a:p>
          <a:p>
            <a:pPr marL="342900" indent="-342900" algn="l">
              <a:buFont typeface="Arial" panose="020B0604020202020204" pitchFamily="34" charset="0"/>
              <a:buChar char="•"/>
            </a:pPr>
            <a:r>
              <a:rPr lang="en-US" sz="1800" dirty="0">
                <a:solidFill>
                  <a:schemeClr val="accent1">
                    <a:lumMod val="75000"/>
                  </a:schemeClr>
                </a:solidFill>
              </a:rPr>
              <a:t>It is effective in locking up the phosphorus in the bottom sediments</a:t>
            </a:r>
          </a:p>
          <a:p>
            <a:pPr algn="l"/>
            <a:endParaRPr lang="en-US" sz="2000" b="1" u="sng" dirty="0">
              <a:solidFill>
                <a:schemeClr val="accent1">
                  <a:lumMod val="75000"/>
                </a:schemeClr>
              </a:solidFill>
            </a:endParaRPr>
          </a:p>
        </p:txBody>
      </p:sp>
      <p:sp>
        <p:nvSpPr>
          <p:cNvPr id="4" name="TextBox 3">
            <a:extLst>
              <a:ext uri="{FF2B5EF4-FFF2-40B4-BE49-F238E27FC236}">
                <a16:creationId xmlns:a16="http://schemas.microsoft.com/office/drawing/2014/main" id="{8CD36844-397A-4E7A-AAB9-9FEAD1CED5A5}"/>
              </a:ext>
            </a:extLst>
          </p:cNvPr>
          <p:cNvSpPr txBox="1"/>
          <p:nvPr/>
        </p:nvSpPr>
        <p:spPr>
          <a:xfrm>
            <a:off x="685799" y="1191099"/>
            <a:ext cx="7924799" cy="738664"/>
          </a:xfrm>
          <a:prstGeom prst="rect">
            <a:avLst/>
          </a:prstGeom>
          <a:noFill/>
        </p:spPr>
        <p:txBody>
          <a:bodyPr wrap="square" rtlCol="0">
            <a:spAutoFit/>
          </a:bodyPr>
          <a:lstStyle/>
          <a:p>
            <a:r>
              <a:rPr lang="en-US" sz="2400" b="1" dirty="0">
                <a:solidFill>
                  <a:schemeClr val="accent1">
                    <a:lumMod val="75000"/>
                  </a:schemeClr>
                </a:solidFill>
              </a:rPr>
              <a:t>  Phoslock 		   Alum 		Biochar</a:t>
            </a:r>
          </a:p>
          <a:p>
            <a:endParaRPr lang="en-US" b="1" u="sng" dirty="0">
              <a:solidFill>
                <a:schemeClr val="accent1">
                  <a:lumMod val="75000"/>
                </a:schemeClr>
              </a:solidFill>
            </a:endParaRPr>
          </a:p>
        </p:txBody>
      </p:sp>
      <p:pic>
        <p:nvPicPr>
          <p:cNvPr id="8" name="Picture 7">
            <a:extLst>
              <a:ext uri="{FF2B5EF4-FFF2-40B4-BE49-F238E27FC236}">
                <a16:creationId xmlns:a16="http://schemas.microsoft.com/office/drawing/2014/main" id="{9BBDB96C-8C3A-4478-8E9A-89D26A320D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77"/>
          <a:stretch/>
        </p:blipFill>
        <p:spPr>
          <a:xfrm>
            <a:off x="511432" y="4631785"/>
            <a:ext cx="2461860" cy="1709229"/>
          </a:xfrm>
          <a:prstGeom prst="rect">
            <a:avLst/>
          </a:prstGeom>
        </p:spPr>
      </p:pic>
      <p:sp>
        <p:nvSpPr>
          <p:cNvPr id="9" name="TextBox 8">
            <a:extLst>
              <a:ext uri="{FF2B5EF4-FFF2-40B4-BE49-F238E27FC236}">
                <a16:creationId xmlns:a16="http://schemas.microsoft.com/office/drawing/2014/main" id="{D0718985-222D-4F6C-8430-C340EBA9EE63}"/>
              </a:ext>
            </a:extLst>
          </p:cNvPr>
          <p:cNvSpPr txBox="1"/>
          <p:nvPr/>
        </p:nvSpPr>
        <p:spPr>
          <a:xfrm>
            <a:off x="3304164" y="1560023"/>
            <a:ext cx="2334636" cy="2862322"/>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1">
                    <a:lumMod val="75000"/>
                  </a:schemeClr>
                </a:solidFill>
              </a:rPr>
              <a:t>Aluminum sulfate</a:t>
            </a:r>
          </a:p>
          <a:p>
            <a:pPr marL="342900" indent="-342900">
              <a:buFont typeface="Arial" panose="020B0604020202020204" pitchFamily="34" charset="0"/>
              <a:buChar char="•"/>
            </a:pPr>
            <a:r>
              <a:rPr lang="en-US" dirty="0">
                <a:solidFill>
                  <a:schemeClr val="accent1">
                    <a:lumMod val="75000"/>
                  </a:schemeClr>
                </a:solidFill>
              </a:rPr>
              <a:t>Used for chronic nutrient loading or highly turbid water</a:t>
            </a:r>
          </a:p>
          <a:p>
            <a:pPr marL="342900" indent="-342900">
              <a:buFont typeface="Arial" panose="020B0604020202020204" pitchFamily="34" charset="0"/>
              <a:buChar char="•"/>
            </a:pPr>
            <a:r>
              <a:rPr lang="en-US" dirty="0">
                <a:solidFill>
                  <a:schemeClr val="accent1">
                    <a:lumMod val="75000"/>
                  </a:schemeClr>
                </a:solidFill>
              </a:rPr>
              <a:t>Effective management strategy for restoring water quality and improving clarity</a:t>
            </a:r>
          </a:p>
        </p:txBody>
      </p:sp>
      <p:pic>
        <p:nvPicPr>
          <p:cNvPr id="10" name="Picture 9">
            <a:extLst>
              <a:ext uri="{FF2B5EF4-FFF2-40B4-BE49-F238E27FC236}">
                <a16:creationId xmlns:a16="http://schemas.microsoft.com/office/drawing/2014/main" id="{931B98A2-EC48-43FB-8701-8A9B2F43B0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2260" y="4472460"/>
            <a:ext cx="3320146" cy="2208308"/>
          </a:xfrm>
          <a:prstGeom prst="rect">
            <a:avLst/>
          </a:prstGeom>
        </p:spPr>
      </p:pic>
      <p:pic>
        <p:nvPicPr>
          <p:cNvPr id="12" name="Picture 11">
            <a:extLst>
              <a:ext uri="{FF2B5EF4-FFF2-40B4-BE49-F238E27FC236}">
                <a16:creationId xmlns:a16="http://schemas.microsoft.com/office/drawing/2014/main" id="{A0383811-780F-4253-BD5C-27791D183C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39584" y="4503250"/>
            <a:ext cx="2371014" cy="1856420"/>
          </a:xfrm>
          <a:prstGeom prst="rect">
            <a:avLst/>
          </a:prstGeom>
        </p:spPr>
      </p:pic>
      <p:sp>
        <p:nvSpPr>
          <p:cNvPr id="13" name="TextBox 12">
            <a:extLst>
              <a:ext uri="{FF2B5EF4-FFF2-40B4-BE49-F238E27FC236}">
                <a16:creationId xmlns:a16="http://schemas.microsoft.com/office/drawing/2014/main" id="{9D6314B4-4FDB-42D7-A2DA-2041CC72896B}"/>
              </a:ext>
            </a:extLst>
          </p:cNvPr>
          <p:cNvSpPr txBox="1"/>
          <p:nvPr/>
        </p:nvSpPr>
        <p:spPr>
          <a:xfrm>
            <a:off x="5897375" y="1555939"/>
            <a:ext cx="2855733"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Highly adsorbent material similar to activated charcoal</a:t>
            </a:r>
          </a:p>
          <a:p>
            <a:pPr marL="285750" indent="-285750">
              <a:buFont typeface="Arial" panose="020B0604020202020204" pitchFamily="34" charset="0"/>
              <a:buChar char="•"/>
            </a:pPr>
            <a:r>
              <a:rPr lang="en-US" dirty="0">
                <a:solidFill>
                  <a:schemeClr val="accent1">
                    <a:lumMod val="75000"/>
                  </a:schemeClr>
                </a:solidFill>
              </a:rPr>
              <a:t>Often contained bag that allows water to flow through while pulling nutrients from the water</a:t>
            </a:r>
          </a:p>
          <a:p>
            <a:pPr marL="285750" indent="-285750">
              <a:buFont typeface="Arial" panose="020B0604020202020204" pitchFamily="34" charset="0"/>
              <a:buChar char="•"/>
            </a:pPr>
            <a:r>
              <a:rPr lang="en-US" dirty="0">
                <a:solidFill>
                  <a:schemeClr val="accent1">
                    <a:lumMod val="75000"/>
                  </a:schemeClr>
                </a:solidFill>
              </a:rPr>
              <a:t>Bags typically placed near inlets or in moving water</a:t>
            </a:r>
          </a:p>
        </p:txBody>
      </p:sp>
    </p:spTree>
    <p:extLst>
      <p:ext uri="{BB962C8B-B14F-4D97-AF65-F5344CB8AC3E}">
        <p14:creationId xmlns:p14="http://schemas.microsoft.com/office/powerpoint/2010/main" val="276312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165"/>
            <a:ext cx="9154886" cy="6866165"/>
          </a:xfrm>
          <a:prstGeom prst="rect">
            <a:avLst/>
          </a:prstGeom>
        </p:spPr>
      </p:pic>
      <p:sp>
        <p:nvSpPr>
          <p:cNvPr id="5" name="Rectangle 4"/>
          <p:cNvSpPr/>
          <p:nvPr/>
        </p:nvSpPr>
        <p:spPr>
          <a:xfrm>
            <a:off x="424544" y="304800"/>
            <a:ext cx="83058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a:spLocks noGrp="1"/>
          </p:cNvSpPr>
          <p:nvPr>
            <p:ph type="ctrTitle"/>
          </p:nvPr>
        </p:nvSpPr>
        <p:spPr>
          <a:xfrm>
            <a:off x="685800" y="609600"/>
            <a:ext cx="7620000" cy="762000"/>
          </a:xfrm>
        </p:spPr>
        <p:txBody>
          <a:bodyPr>
            <a:normAutofit/>
          </a:bodyPr>
          <a:lstStyle/>
          <a:p>
            <a:pPr algn="l"/>
            <a:r>
              <a:rPr lang="en-US" sz="2800" b="1" dirty="0">
                <a:solidFill>
                  <a:schemeClr val="accent1">
                    <a:lumMod val="75000"/>
                  </a:schemeClr>
                </a:solidFill>
                <a:latin typeface="Calibri" pitchFamily="34" charset="0"/>
              </a:rPr>
              <a:t>Mechanical Harvesting </a:t>
            </a:r>
            <a:endParaRPr lang="en-US" sz="2400" i="1" dirty="0">
              <a:solidFill>
                <a:schemeClr val="accent1">
                  <a:lumMod val="75000"/>
                </a:schemeClr>
              </a:solidFill>
              <a:latin typeface="Calibri" pitchFamily="34" charset="0"/>
            </a:endParaRPr>
          </a:p>
        </p:txBody>
      </p:sp>
      <p:sp>
        <p:nvSpPr>
          <p:cNvPr id="21" name="Content Placeholder 2"/>
          <p:cNvSpPr txBox="1">
            <a:spLocks/>
          </p:cNvSpPr>
          <p:nvPr/>
        </p:nvSpPr>
        <p:spPr bwMode="auto">
          <a:xfrm>
            <a:off x="685800" y="1371600"/>
            <a:ext cx="3962400" cy="46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spc="-50" dirty="0">
                <a:solidFill>
                  <a:schemeClr val="accent1">
                    <a:lumMod val="75000"/>
                  </a:schemeClr>
                </a:solidFill>
              </a:rPr>
              <a:t>Technique used for achieving “area selective” control of nuisance aquatic vegetation.</a:t>
            </a:r>
          </a:p>
          <a:p>
            <a:endParaRPr lang="en-US" sz="500" kern="0" spc="-50" dirty="0">
              <a:solidFill>
                <a:schemeClr val="accent1">
                  <a:lumMod val="75000"/>
                </a:schemeClr>
              </a:solidFill>
            </a:endParaRPr>
          </a:p>
          <a:p>
            <a:r>
              <a:rPr lang="en-US" sz="2000" kern="0" spc="-50" dirty="0">
                <a:solidFill>
                  <a:schemeClr val="accent1">
                    <a:lumMod val="75000"/>
                  </a:schemeClr>
                </a:solidFill>
              </a:rPr>
              <a:t>An effective alternative on sites with annual plant varieties or where herbicides are not appropriate.</a:t>
            </a:r>
          </a:p>
          <a:p>
            <a:endParaRPr lang="en-US" sz="500" kern="0" spc="-50" dirty="0">
              <a:solidFill>
                <a:schemeClr val="accent1">
                  <a:lumMod val="75000"/>
                </a:schemeClr>
              </a:solidFill>
            </a:endParaRPr>
          </a:p>
          <a:p>
            <a:r>
              <a:rPr lang="en-US" sz="2000" kern="0" spc="-50" dirty="0">
                <a:solidFill>
                  <a:schemeClr val="accent1">
                    <a:lumMod val="75000"/>
                  </a:schemeClr>
                </a:solidFill>
              </a:rPr>
              <a:t>One to two harvests are recommended to provide a </a:t>
            </a:r>
            <a:br>
              <a:rPr lang="en-US" sz="2000" kern="0" spc="-50" dirty="0">
                <a:solidFill>
                  <a:schemeClr val="accent1">
                    <a:lumMod val="75000"/>
                  </a:schemeClr>
                </a:solidFill>
              </a:rPr>
            </a:br>
            <a:r>
              <a:rPr lang="en-US" sz="2000" kern="0" spc="-50" dirty="0">
                <a:solidFill>
                  <a:schemeClr val="accent1">
                    <a:lumMod val="75000"/>
                  </a:schemeClr>
                </a:solidFill>
              </a:rPr>
              <a:t>season-long control of targeted species. </a:t>
            </a:r>
          </a:p>
          <a:p>
            <a:endParaRPr lang="en-US" sz="500" kern="0" spc="-50" dirty="0">
              <a:solidFill>
                <a:schemeClr val="accent1">
                  <a:lumMod val="75000"/>
                </a:schemeClr>
              </a:solidFil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7494" y="3737882"/>
            <a:ext cx="3499756" cy="2342811"/>
          </a:xfrm>
          <a:prstGeom prst="rect">
            <a:avLst/>
          </a:prstGeom>
          <a:ln w="19050">
            <a:solidFill>
              <a:schemeClr val="bg1"/>
            </a:solidFill>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7494" y="1237812"/>
            <a:ext cx="3499756" cy="2343587"/>
          </a:xfrm>
          <a:prstGeom prst="rect">
            <a:avLst/>
          </a:prstGeom>
          <a:ln w="19050">
            <a:solidFill>
              <a:schemeClr val="bg1"/>
            </a:solidFill>
          </a:ln>
        </p:spPr>
      </p:pic>
    </p:spTree>
    <p:extLst>
      <p:ext uri="{BB962C8B-B14F-4D97-AF65-F5344CB8AC3E}">
        <p14:creationId xmlns:p14="http://schemas.microsoft.com/office/powerpoint/2010/main" val="1614429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_SOLitude PowerPoint Templat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TotalTime>
  <Words>2619</Words>
  <Application>Microsoft Office PowerPoint</Application>
  <PresentationFormat>On-screen Show (4:3)</PresentationFormat>
  <Paragraphs>309</Paragraphs>
  <Slides>28</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Book Antiqua</vt:lpstr>
      <vt:lpstr>Calibri</vt:lpstr>
      <vt:lpstr>_SOLitude PowerPoint Template 2013</vt:lpstr>
      <vt:lpstr>Sustainable Lake &amp; Pond Management Practices</vt:lpstr>
      <vt:lpstr>Assessing the Situation</vt:lpstr>
      <vt:lpstr>Lake and Pond Management Solutions  </vt:lpstr>
      <vt:lpstr>Lake and Pond Studies  </vt:lpstr>
      <vt:lpstr>Lake Mapping and Bathymetry</vt:lpstr>
      <vt:lpstr>Water Quality Testing</vt:lpstr>
      <vt:lpstr>Nutrient Management</vt:lpstr>
      <vt:lpstr>Water Quality Restoration </vt:lpstr>
      <vt:lpstr>Mechanical Harvesting </vt:lpstr>
      <vt:lpstr>Hydro-Raking and Sediment Removal </vt:lpstr>
      <vt:lpstr>Hydro-raking</vt:lpstr>
      <vt:lpstr>Stormwater BMP Inspections and Repairs</vt:lpstr>
      <vt:lpstr>Aeration</vt:lpstr>
      <vt:lpstr>Submersed Aeration</vt:lpstr>
      <vt:lpstr>Floating Fountains</vt:lpstr>
      <vt:lpstr>Natural Solutions: Nanobubble Technology</vt:lpstr>
      <vt:lpstr>Buffer Management</vt:lpstr>
      <vt:lpstr>Beneficial Aquatic Plants</vt:lpstr>
      <vt:lpstr>Erosion Control: Eco-friendly Solutions </vt:lpstr>
      <vt:lpstr>Erosion Control: ShoreSOX </vt:lpstr>
      <vt:lpstr>Biological Augmentation </vt:lpstr>
      <vt:lpstr>Aquatic Weed and Algae Control</vt:lpstr>
      <vt:lpstr>Invasive Species Management </vt:lpstr>
      <vt:lpstr>Drinking Water Reservoir Management</vt:lpstr>
      <vt:lpstr>Fisheries Management</vt:lpstr>
      <vt:lpstr>Mosquito Management</vt:lpstr>
      <vt:lpstr>Regulatory Compliance and Permitting </vt:lpstr>
      <vt:lpstr>Please Share               Your Takeaways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Tracy King</dc:creator>
  <cp:lastModifiedBy>Mariah Pohl</cp:lastModifiedBy>
  <cp:revision>124</cp:revision>
  <dcterms:created xsi:type="dcterms:W3CDTF">2013-04-11T16:38:33Z</dcterms:created>
  <dcterms:modified xsi:type="dcterms:W3CDTF">2019-04-08T14:23:52Z</dcterms:modified>
</cp:coreProperties>
</file>