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5.jpg" ContentType="image/jpeg"/>
  <Override PartName="/ppt/media/image2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3" r:id="rId3"/>
    <p:sldId id="259" r:id="rId4"/>
    <p:sldId id="261" r:id="rId5"/>
    <p:sldId id="286" r:id="rId6"/>
    <p:sldId id="262" r:id="rId7"/>
    <p:sldId id="260" r:id="rId8"/>
    <p:sldId id="263" r:id="rId9"/>
    <p:sldId id="280" r:id="rId10"/>
    <p:sldId id="264" r:id="rId11"/>
    <p:sldId id="265" r:id="rId12"/>
    <p:sldId id="266" r:id="rId13"/>
    <p:sldId id="281" r:id="rId14"/>
    <p:sldId id="276" r:id="rId15"/>
    <p:sldId id="284"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82"/>
    <a:srgbClr val="000000"/>
    <a:srgbClr val="3333FF"/>
    <a:srgbClr val="7DA8FF"/>
    <a:srgbClr val="2E5CB8"/>
    <a:srgbClr val="6699FF"/>
    <a:srgbClr val="3366CC"/>
    <a:srgbClr val="86A5E2"/>
    <a:srgbClr val="2E4692"/>
    <a:srgbClr val="172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80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3BB26D6-8414-46B8-A893-3AF82570FFB6}" type="datetimeFigureOut">
              <a:rPr lang="en-US" smtClean="0"/>
              <a:t>4/4/2019</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F758BD2-FACA-4DD2-B2F8-7FDCD4AB7F63}" type="slidenum">
              <a:rPr lang="en-US" smtClean="0"/>
              <a:t>‹#›</a:t>
            </a:fld>
            <a:endParaRPr lang="en-US" dirty="0"/>
          </a:p>
        </p:txBody>
      </p:sp>
    </p:spTree>
    <p:extLst>
      <p:ext uri="{BB962C8B-B14F-4D97-AF65-F5344CB8AC3E}">
        <p14:creationId xmlns:p14="http://schemas.microsoft.com/office/powerpoint/2010/main" val="239575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58BD2-FACA-4DD2-B2F8-7FDCD4AB7F63}" type="slidenum">
              <a:rPr lang="en-US" smtClean="0"/>
              <a:t>1</a:t>
            </a:fld>
            <a:endParaRPr lang="en-US" dirty="0"/>
          </a:p>
        </p:txBody>
      </p:sp>
    </p:spTree>
    <p:extLst>
      <p:ext uri="{BB962C8B-B14F-4D97-AF65-F5344CB8AC3E}">
        <p14:creationId xmlns:p14="http://schemas.microsoft.com/office/powerpoint/2010/main" val="207122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mbria"/>
                <a:cs typeface="Cambr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4/4/2019</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bk object 16"/>
          <p:cNvSpPr/>
          <p:nvPr/>
        </p:nvSpPr>
        <p:spPr>
          <a:xfrm>
            <a:off x="270509" y="188213"/>
            <a:ext cx="8604885" cy="5867400"/>
          </a:xfrm>
          <a:custGeom>
            <a:avLst/>
            <a:gdLst/>
            <a:ahLst/>
            <a:cxnLst/>
            <a:rect l="l" t="t" r="r" b="b"/>
            <a:pathLst>
              <a:path w="8604885" h="5867400">
                <a:moveTo>
                  <a:pt x="0" y="5867399"/>
                </a:moveTo>
                <a:lnTo>
                  <a:pt x="8604504" y="5867399"/>
                </a:lnTo>
                <a:lnTo>
                  <a:pt x="8604504" y="0"/>
                </a:lnTo>
                <a:lnTo>
                  <a:pt x="0" y="0"/>
                </a:lnTo>
                <a:lnTo>
                  <a:pt x="0" y="5867399"/>
                </a:lnTo>
                <a:close/>
              </a:path>
            </a:pathLst>
          </a:custGeom>
          <a:ln w="38100">
            <a:solidFill>
              <a:srgbClr val="1F487C"/>
            </a:solidFill>
          </a:ln>
        </p:spPr>
        <p:txBody>
          <a:bodyPr wrap="square" lIns="0" tIns="0" rIns="0" bIns="0" rtlCol="0"/>
          <a:lstStyle/>
          <a:p>
            <a:endParaRPr dirty="0"/>
          </a:p>
        </p:txBody>
      </p:sp>
      <p:sp>
        <p:nvSpPr>
          <p:cNvPr id="17" name="bk object 17"/>
          <p:cNvSpPr/>
          <p:nvPr/>
        </p:nvSpPr>
        <p:spPr>
          <a:xfrm>
            <a:off x="270509" y="188213"/>
            <a:ext cx="8604885" cy="1117600"/>
          </a:xfrm>
          <a:custGeom>
            <a:avLst/>
            <a:gdLst/>
            <a:ahLst/>
            <a:cxnLst/>
            <a:rect l="l" t="t" r="r" b="b"/>
            <a:pathLst>
              <a:path w="8604885" h="1117600">
                <a:moveTo>
                  <a:pt x="0" y="1117092"/>
                </a:moveTo>
                <a:lnTo>
                  <a:pt x="8604504" y="1117092"/>
                </a:lnTo>
                <a:lnTo>
                  <a:pt x="8604504" y="0"/>
                </a:lnTo>
                <a:lnTo>
                  <a:pt x="0" y="0"/>
                </a:lnTo>
                <a:lnTo>
                  <a:pt x="0" y="1117092"/>
                </a:lnTo>
                <a:close/>
              </a:path>
            </a:pathLst>
          </a:custGeom>
          <a:solidFill>
            <a:srgbClr val="1F487C"/>
          </a:solidFill>
        </p:spPr>
        <p:txBody>
          <a:bodyPr wrap="square" lIns="0" tIns="0" rIns="0" bIns="0" rtlCol="0"/>
          <a:lstStyle/>
          <a:p>
            <a:endParaRPr dirty="0"/>
          </a:p>
        </p:txBody>
      </p:sp>
      <p:sp>
        <p:nvSpPr>
          <p:cNvPr id="2" name="Holder 2"/>
          <p:cNvSpPr>
            <a:spLocks noGrp="1"/>
          </p:cNvSpPr>
          <p:nvPr>
            <p:ph type="title"/>
          </p:nvPr>
        </p:nvSpPr>
        <p:spPr>
          <a:xfrm>
            <a:off x="2247138" y="417321"/>
            <a:ext cx="4649723" cy="447675"/>
          </a:xfrm>
          <a:prstGeom prst="rect">
            <a:avLst/>
          </a:prstGeom>
        </p:spPr>
        <p:txBody>
          <a:bodyPr wrap="square" lIns="0" tIns="0" rIns="0" bIns="0">
            <a:spAutoFit/>
          </a:bodyPr>
          <a:lstStyle>
            <a:lvl1pPr>
              <a:defRPr sz="2800" b="1" i="0">
                <a:solidFill>
                  <a:schemeClr val="bg1"/>
                </a:solidFill>
                <a:latin typeface="Cambria"/>
                <a:cs typeface="Cambria"/>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4/4/2019</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png"/><Relationship Id="rId7" Type="http://schemas.microsoft.com/office/2007/relationships/hdphoto" Target="../media/hdphoto9.wdp"/><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4.jpeg"/><Relationship Id="rId5" Type="http://schemas.microsoft.com/office/2007/relationships/hdphoto" Target="../media/hdphoto8.wdp"/><Relationship Id="rId10" Type="http://schemas.openxmlformats.org/officeDocument/2006/relationships/image" Target="../media/image26.jpeg"/><Relationship Id="rId4" Type="http://schemas.openxmlformats.org/officeDocument/2006/relationships/image" Target="../media/image23.jpeg"/><Relationship Id="rId9"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CAcQjRxqFQoTCMu-99fBnMgCFQptPgodLowPnQ&amp;url=http://www.baltimoresun.com/news/maryland/baltimore-county/north-county/bs-md-prettyboy-drowning-0728-20140727-story.html&amp;bvm=bv.103627116,d.eXY&amp;psig=AFQjCNFeNVkkw6miUApqvK3ME8BwYO1ynA&amp;ust=1443625351971657" TargetMode="External"/><Relationship Id="rId5" Type="http://schemas.openxmlformats.org/officeDocument/2006/relationships/image" Target="../media/image7.jpeg"/><Relationship Id="rId4" Type="http://schemas.openxmlformats.org/officeDocument/2006/relationships/hyperlink" Target="https://www.google.com/url?sa=i&amp;rct=j&amp;q=&amp;esrc=s&amp;source=images&amp;cd=&amp;cad=rja&amp;uact=8&amp;ved=0CAcQjRxqFQoTCMGgyobBnMgCFcU_Pgod81kMGQ&amp;url=https://www.flickr.com/photos/mkedzierski/2474009266&amp;bvm=bv.103627116,d.eXY&amp;psig=AFQjCNEAc2TsN9kyTnc99QhAtV33TRV0FQ&amp;ust=1443625176563788"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198.photobucket.com/user/mikescatchreport/media/Gunpowder%202013/060913gunpowder002_zps971f826f.jpg.html" TargetMode="External"/><Relationship Id="rId5" Type="http://schemas.microsoft.com/office/2007/relationships/hdphoto" Target="../media/hdphoto2.wdp"/><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CAcQjRxqFQoTCN_QtMfDnMgCFUltPgodQG0E3Q&amp;url=http://www.suggestkeyword.com/Y29ub3dpbmdvZGFt/&amp;psig=AFQjCNHo2LvbiCOnZ2UOoBD8iFvU1lwvSQ&amp;ust=1443625849774706" TargetMode="External"/><Relationship Id="rId5" Type="http://schemas.openxmlformats.org/officeDocument/2006/relationships/image" Target="../media/image12.jpeg"/><Relationship Id="rId4" Type="http://schemas.openxmlformats.org/officeDocument/2006/relationships/hyperlink" Target="https://www.google.com/url?sa=i&amp;rct=j&amp;q=&amp;esrc=s&amp;source=images&amp;cd=&amp;cad=rja&amp;uact=8&amp;ved=0CAcQjRxqFQoTCJarksfCnMgCFUYyPgodjkgPww&amp;url=https://www.flickr.com/photos/arrrreffff/811073672&amp;psig=AFQjCNG36ALyEyHgfu-DTbvJE9aqNS9cOw&amp;ust=144362557484667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0" y="5791200"/>
            <a:ext cx="9144000" cy="1066800"/>
          </a:xfrm>
          <a:prstGeom prst="rect">
            <a:avLst/>
          </a:prstGeom>
          <a:solidFill>
            <a:srgbClr val="1F4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1"/>
            <a:ext cx="9144000" cy="861805"/>
          </a:xfrm>
          <a:prstGeom prst="rect">
            <a:avLst/>
          </a:prstGeom>
          <a:solidFill>
            <a:srgbClr val="1F4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61805"/>
            <a:ext cx="9144000" cy="5105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12" name="object 4"/>
          <p:cNvSpPr txBox="1">
            <a:spLocks noGrp="1"/>
          </p:cNvSpPr>
          <p:nvPr>
            <p:ph type="title"/>
          </p:nvPr>
        </p:nvSpPr>
        <p:spPr>
          <a:xfrm>
            <a:off x="2247139" y="417321"/>
            <a:ext cx="4382262" cy="430887"/>
          </a:xfrm>
          <a:prstGeom prst="rect">
            <a:avLst/>
          </a:prstGeom>
        </p:spPr>
        <p:txBody>
          <a:bodyPr vert="horz" wrap="square" lIns="0" tIns="0" rIns="0" bIns="0" rtlCol="0">
            <a:spAutoFit/>
          </a:bodyPr>
          <a:lstStyle/>
          <a:p>
            <a:pPr marL="12700" algn="ctr"/>
            <a:r>
              <a:rPr lang="en-US" dirty="0" smtClean="0"/>
              <a:t>MANAGEMENT ACTIONS</a:t>
            </a:r>
            <a:endParaRPr spc="-45" dirty="0"/>
          </a:p>
        </p:txBody>
      </p:sp>
      <p:sp>
        <p:nvSpPr>
          <p:cNvPr id="18" name="Rectangle 17"/>
          <p:cNvSpPr/>
          <p:nvPr/>
        </p:nvSpPr>
        <p:spPr>
          <a:xfrm>
            <a:off x="304800"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3400" y="1447800"/>
            <a:ext cx="7924800" cy="153888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Monitoring stations established at each of the city-owned reservoirs and at the Conowingo Intake</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Sampling stations located at each the intakes and boat ramp areas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Multi-plate sample design</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Samples collected every two weeks during the monitoring season.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smtClean="0">
              <a:ln>
                <a:noFill/>
              </a:ln>
              <a:solidFill>
                <a:prstClr val="black"/>
              </a:solidFill>
              <a:effectLst/>
              <a:uLnTx/>
              <a:uFillTx/>
            </a:endParaRPr>
          </a:p>
        </p:txBody>
      </p:sp>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63963" y="4191000"/>
            <a:ext cx="2303038" cy="1727279"/>
          </a:xfrm>
          <a:prstGeom prst="rect">
            <a:avLst/>
          </a:prstGeom>
          <a:effectLst>
            <a:softEdge rad="127000"/>
          </a:effectLst>
        </p:spPr>
      </p:pic>
      <p:pic>
        <p:nvPicPr>
          <p:cNvPr id="21" name="Picture 20" descr="MooringSystem.bmp"/>
          <p:cNvPicPr>
            <a:picLocks noChangeAspect="1"/>
          </p:cNvPicPr>
          <p:nvPr/>
        </p:nvPicPr>
        <p:blipFill>
          <a:blip r:embed="rId6"/>
          <a:stretch>
            <a:fillRect/>
          </a:stretch>
        </p:blipFill>
        <p:spPr>
          <a:xfrm>
            <a:off x="2876282" y="2808431"/>
            <a:ext cx="3600718" cy="3220605"/>
          </a:xfrm>
          <a:prstGeom prst="rect">
            <a:avLst/>
          </a:prstGeom>
          <a:effectLst>
            <a:softEdge rad="127000"/>
          </a:effectLst>
        </p:spPr>
      </p:pic>
      <p:pic>
        <p:nvPicPr>
          <p:cNvPr id="22" name="Picture 5" descr="IMG_0183"/>
          <p:cNvPicPr>
            <a:picLocks noChangeAspect="1" noChangeArrowheads="1"/>
          </p:cNvPicPr>
          <p:nvPr/>
        </p:nvPicPr>
        <p:blipFill>
          <a:blip r:embed="rId7" cstate="print"/>
          <a:srcRect l="17264" r="4077" b="17949"/>
          <a:stretch>
            <a:fillRect/>
          </a:stretch>
        </p:blipFill>
        <p:spPr bwMode="auto">
          <a:xfrm>
            <a:off x="6781800" y="3356170"/>
            <a:ext cx="1828800" cy="2562109"/>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006241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10" name="Rectangle 9"/>
          <p:cNvSpPr/>
          <p:nvPr/>
        </p:nvSpPr>
        <p:spPr>
          <a:xfrm>
            <a:off x="304800"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33400" y="1389388"/>
            <a:ext cx="7886700" cy="2573012"/>
          </a:xfrm>
          <a:prstGeom prst="rect">
            <a:avLst/>
          </a:prstGeom>
          <a:noFill/>
        </p:spPr>
        <p:txBody>
          <a:bodyPr wrap="square" rtlCol="0">
            <a:spAutoFit/>
          </a:bodyPr>
          <a:lstStyle/>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Zebra Mussel Control facilities were constructed at each of the three reservoir locations and the Conowingo Intake.</a:t>
            </a:r>
          </a:p>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With the exception of the Prettyboy Reservoir, all facilities use potassium permanganate as the primary control chemical with a chorine backup system.</a:t>
            </a:r>
          </a:p>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Potassium permanganate is commonly used in the treatment process and does not negatively impact water quality.</a:t>
            </a:r>
          </a:p>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The Prettyboy system, due to the potential discharge of treatment chemicals into the Gunpowder Falls, is designed for thermal treatment superheating water for control.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1876" y="3638642"/>
            <a:ext cx="2640428" cy="1981200"/>
          </a:xfrm>
          <a:prstGeom prst="rect">
            <a:avLst/>
          </a:prstGeom>
          <a:effectLst>
            <a:softEdge rad="127000"/>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4019641"/>
            <a:ext cx="2565279" cy="1923959"/>
          </a:xfrm>
          <a:prstGeom prst="rect">
            <a:avLst/>
          </a:prstGeom>
          <a:effectLst>
            <a:softEdge rad="127000"/>
          </a:effectLst>
        </p:spPr>
      </p:pic>
      <p:pic>
        <p:nvPicPr>
          <p:cNvPr id="17" name="Picture 16"/>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969002" y="3638642"/>
            <a:ext cx="2641599" cy="1981199"/>
          </a:xfrm>
          <a:prstGeom prst="rect">
            <a:avLst/>
          </a:prstGeom>
          <a:effectLst>
            <a:softEdge rad="127000"/>
          </a:effectLst>
        </p:spPr>
      </p:pic>
      <p:sp>
        <p:nvSpPr>
          <p:cNvPr id="18" name="object 4"/>
          <p:cNvSpPr txBox="1">
            <a:spLocks noGrp="1"/>
          </p:cNvSpPr>
          <p:nvPr>
            <p:ph type="title"/>
          </p:nvPr>
        </p:nvSpPr>
        <p:spPr>
          <a:xfrm>
            <a:off x="2247139" y="417321"/>
            <a:ext cx="4382262" cy="430887"/>
          </a:xfrm>
          <a:prstGeom prst="rect">
            <a:avLst/>
          </a:prstGeom>
        </p:spPr>
        <p:txBody>
          <a:bodyPr vert="horz" wrap="square" lIns="0" tIns="0" rIns="0" bIns="0" rtlCol="0">
            <a:spAutoFit/>
          </a:bodyPr>
          <a:lstStyle/>
          <a:p>
            <a:pPr marL="12700" algn="ctr"/>
            <a:r>
              <a:rPr lang="en-US" dirty="0" smtClean="0"/>
              <a:t>MANAGEMENT ACTIONS</a:t>
            </a:r>
            <a:endParaRPr spc="-45" dirty="0"/>
          </a:p>
        </p:txBody>
      </p:sp>
    </p:spTree>
    <p:extLst>
      <p:ext uri="{BB962C8B-B14F-4D97-AF65-F5344CB8AC3E}">
        <p14:creationId xmlns:p14="http://schemas.microsoft.com/office/powerpoint/2010/main" val="777974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11" name="Rectangle 10"/>
          <p:cNvSpPr/>
          <p:nvPr/>
        </p:nvSpPr>
        <p:spPr>
          <a:xfrm>
            <a:off x="304800"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bject 4"/>
          <p:cNvSpPr txBox="1">
            <a:spLocks noGrp="1"/>
          </p:cNvSpPr>
          <p:nvPr>
            <p:ph type="title"/>
          </p:nvPr>
        </p:nvSpPr>
        <p:spPr>
          <a:xfrm>
            <a:off x="2126996" y="457200"/>
            <a:ext cx="4991861" cy="430887"/>
          </a:xfrm>
          <a:prstGeom prst="rect">
            <a:avLst/>
          </a:prstGeom>
        </p:spPr>
        <p:txBody>
          <a:bodyPr vert="horz" wrap="square" lIns="0" tIns="0" rIns="0" bIns="0" rtlCol="0">
            <a:spAutoFit/>
          </a:bodyPr>
          <a:lstStyle/>
          <a:p>
            <a:pPr marL="12700" algn="ctr"/>
            <a:r>
              <a:rPr lang="en-US" dirty="0" smtClean="0"/>
              <a:t>VULNERABILITY ASSESSMENT</a:t>
            </a:r>
            <a:endParaRPr spc="-45" dirty="0"/>
          </a:p>
        </p:txBody>
      </p:sp>
      <p:sp>
        <p:nvSpPr>
          <p:cNvPr id="14" name="TextBox 13"/>
          <p:cNvSpPr txBox="1"/>
          <p:nvPr/>
        </p:nvSpPr>
        <p:spPr>
          <a:xfrm>
            <a:off x="533400" y="1331416"/>
            <a:ext cx="7886700" cy="417037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0" cap="none" spc="0" normalizeH="0" baseline="0" noProof="0" dirty="0" smtClean="0">
                <a:ln>
                  <a:noFill/>
                </a:ln>
                <a:solidFill>
                  <a:prstClr val="black"/>
                </a:solidFill>
                <a:effectLst/>
                <a:uLnTx/>
                <a:uFillTx/>
                <a:latin typeface="Cambria" panose="02040503050406030204" pitchFamily="18" charset="0"/>
              </a:rPr>
              <a:t>2010 “Vulnerability of City of Baltimore Drinking Water Reservoirs and Intakes to Dreissenid Infestation” Renata Claudi, M. Sc. &amp; Katherine Prescott , M. Eng., RNT Consulting Inc.</a:t>
            </a:r>
          </a:p>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tab pos="341313" algn="l"/>
              </a:tabLst>
              <a:defRPr/>
            </a:pPr>
            <a:r>
              <a:rPr kumimoji="0" lang="en-US" sz="1300" b="0" i="0" u="none" strike="noStrike" kern="0" cap="none" spc="0" normalizeH="0" baseline="0" noProof="0" dirty="0" smtClean="0">
                <a:ln>
                  <a:noFill/>
                </a:ln>
                <a:solidFill>
                  <a:prstClr val="black"/>
                </a:solidFill>
                <a:effectLst/>
                <a:uLnTx/>
                <a:uFillTx/>
                <a:latin typeface="Cambria" panose="02040503050406030204" pitchFamily="18" charset="0"/>
              </a:rPr>
              <a:t>RNT examined data available on the environmental parameters of to better understand the size of the potential infestation.</a:t>
            </a:r>
          </a:p>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tab pos="341313" algn="l"/>
              </a:tabLst>
              <a:defRPr/>
            </a:pPr>
            <a:r>
              <a:rPr kumimoji="0" lang="en-US" sz="1300" b="0" i="0" u="none" strike="noStrike" kern="0" cap="none" spc="0" normalizeH="0" baseline="0" noProof="0" dirty="0" smtClean="0">
                <a:ln>
                  <a:noFill/>
                </a:ln>
                <a:solidFill>
                  <a:prstClr val="black"/>
                </a:solidFill>
                <a:effectLst/>
                <a:uLnTx/>
                <a:uFillTx/>
                <a:latin typeface="Cambria" panose="02040503050406030204" pitchFamily="18" charset="0"/>
              </a:rPr>
              <a:t>The data available generally showed alkalinity or calcium levels which would at best support </a:t>
            </a:r>
          </a:p>
          <a:p>
            <a:pPr marL="742950" marR="0" lvl="1"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tab pos="341313" algn="l"/>
              </a:tabLst>
              <a:defRPr/>
            </a:pPr>
            <a:r>
              <a:rPr kumimoji="0" lang="en-US" sz="1300" b="0" i="0" u="none" strike="noStrike" kern="0" cap="none" spc="0" normalizeH="0" baseline="0" noProof="0" dirty="0" smtClean="0">
                <a:ln>
                  <a:noFill/>
                </a:ln>
                <a:solidFill>
                  <a:prstClr val="black"/>
                </a:solidFill>
                <a:effectLst/>
                <a:uLnTx/>
                <a:uFillTx/>
                <a:latin typeface="Cambria" panose="02040503050406030204" pitchFamily="18" charset="0"/>
              </a:rPr>
              <a:t>Low infestation levels for Prettyboy and Liberty Reservoirs</a:t>
            </a:r>
          </a:p>
          <a:p>
            <a:pPr marL="742950" marR="0" lvl="1"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tab pos="341313" algn="l"/>
              </a:tabLst>
              <a:defRPr/>
            </a:pPr>
            <a:r>
              <a:rPr kumimoji="0" lang="en-US" sz="1300" b="0" i="0" u="none" strike="noStrike" kern="0" cap="none" spc="0" normalizeH="0" baseline="0" noProof="0" dirty="0" smtClean="0">
                <a:ln>
                  <a:noFill/>
                </a:ln>
                <a:solidFill>
                  <a:prstClr val="black"/>
                </a:solidFill>
                <a:effectLst/>
                <a:uLnTx/>
                <a:uFillTx/>
                <a:latin typeface="Cambria" panose="02040503050406030204" pitchFamily="18" charset="0"/>
              </a:rPr>
              <a:t>Moderate for Loch Raven Reservoir</a:t>
            </a:r>
          </a:p>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tab pos="341313" algn="l"/>
              </a:tabLst>
              <a:defRPr/>
            </a:pPr>
            <a:r>
              <a:rPr kumimoji="0" lang="en-US" sz="1300" b="0" i="0" u="none" strike="noStrike" kern="0" cap="none" spc="0" normalizeH="0" baseline="0" noProof="0" dirty="0" smtClean="0">
                <a:ln>
                  <a:noFill/>
                </a:ln>
                <a:solidFill>
                  <a:prstClr val="black"/>
                </a:solidFill>
                <a:effectLst/>
                <a:uLnTx/>
                <a:uFillTx/>
                <a:latin typeface="Cambria" panose="02040503050406030204" pitchFamily="18" charset="0"/>
              </a:rPr>
              <a:t>Additional mitigating factors such as low pH and low levels of oxygen below the thermocline of the reservoirs may further depress any developing dreissenid population.</a:t>
            </a:r>
          </a:p>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tab pos="341313" algn="l"/>
              </a:tabLst>
              <a:defRPr/>
            </a:pPr>
            <a:r>
              <a:rPr kumimoji="0" lang="en-US" sz="1300" b="0" i="0" u="none" strike="noStrike" kern="0" cap="none" spc="0" normalizeH="0" baseline="0" noProof="0" dirty="0" smtClean="0">
                <a:ln>
                  <a:noFill/>
                </a:ln>
                <a:solidFill>
                  <a:prstClr val="black"/>
                </a:solidFill>
                <a:effectLst/>
                <a:uLnTx/>
                <a:uFillTx/>
                <a:latin typeface="Cambria" panose="02040503050406030204" pitchFamily="18" charset="0"/>
              </a:rPr>
              <a:t>All three reservoirs have been closed to boats coming in from other water bodies since 1992.  Recreational boats are a common transport vector for mussel infestation.  This proactive step has significantly decreased the potential for introduction of dreissenid mussels. </a:t>
            </a:r>
          </a:p>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tab pos="341313" algn="l"/>
              </a:tabLst>
              <a:defRPr/>
            </a:pPr>
            <a:r>
              <a:rPr kumimoji="0" lang="en-US" sz="1300" b="0" i="0" u="none" strike="noStrike" kern="0" cap="none" spc="0" normalizeH="0" baseline="0" noProof="0" dirty="0" smtClean="0">
                <a:ln>
                  <a:noFill/>
                </a:ln>
                <a:solidFill>
                  <a:prstClr val="black"/>
                </a:solidFill>
                <a:effectLst/>
                <a:uLnTx/>
                <a:uFillTx/>
                <a:latin typeface="Cambria" panose="02040503050406030204" pitchFamily="18" charset="0"/>
              </a:rPr>
              <a:t>It is also recommended to monitor the progress of Zequanox (Pseudomonas fluorescens), a new bacterial product which specifically controls only dreissenid mussels.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341313" algn="l"/>
              </a:tabLst>
              <a:defRPr/>
            </a:pPr>
            <a:endParaRPr kumimoji="0" lang="en-US" sz="1400" b="1" i="0" u="none" strike="noStrike" kern="0" cap="none" spc="0" normalizeH="0" baseline="0" noProof="0" dirty="0" smtClean="0">
              <a:ln>
                <a:noFill/>
              </a:ln>
              <a:solidFill>
                <a:prstClr val="black"/>
              </a:solidFill>
              <a:effectLst/>
              <a:uLnTx/>
              <a:uFillTx/>
            </a:endParaRPr>
          </a:p>
        </p:txBody>
      </p:sp>
      <p:pic>
        <p:nvPicPr>
          <p:cNvPr id="15" name="Picture 2" descr="http://www.marronebioinnovations.com/lightray/site/wp-content/uploads/2012/09/zequanox-bi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204" y="5105400"/>
            <a:ext cx="2558796"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185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15" name="Rectangle 14"/>
          <p:cNvSpPr/>
          <p:nvPr/>
        </p:nvSpPr>
        <p:spPr>
          <a:xfrm>
            <a:off x="304800"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4"/>
          <p:cNvSpPr txBox="1">
            <a:spLocks noGrp="1"/>
          </p:cNvSpPr>
          <p:nvPr>
            <p:ph type="title"/>
          </p:nvPr>
        </p:nvSpPr>
        <p:spPr>
          <a:xfrm>
            <a:off x="2126996" y="457200"/>
            <a:ext cx="4991861" cy="430887"/>
          </a:xfrm>
          <a:prstGeom prst="rect">
            <a:avLst/>
          </a:prstGeom>
        </p:spPr>
        <p:txBody>
          <a:bodyPr vert="horz" wrap="square" lIns="0" tIns="0" rIns="0" bIns="0" rtlCol="0">
            <a:spAutoFit/>
          </a:bodyPr>
          <a:lstStyle/>
          <a:p>
            <a:pPr marL="12700" algn="ctr"/>
            <a:r>
              <a:rPr lang="en-US" dirty="0" smtClean="0"/>
              <a:t>CURRENT CONDITION</a:t>
            </a:r>
            <a:endParaRPr spc="-45" dirty="0"/>
          </a:p>
        </p:txBody>
      </p:sp>
      <p:sp>
        <p:nvSpPr>
          <p:cNvPr id="11" name="TextBox 10"/>
          <p:cNvSpPr txBox="1"/>
          <p:nvPr/>
        </p:nvSpPr>
        <p:spPr>
          <a:xfrm>
            <a:off x="533400" y="1370719"/>
            <a:ext cx="7886700" cy="1846468"/>
          </a:xfrm>
          <a:prstGeom prst="rect">
            <a:avLst/>
          </a:prstGeom>
          <a:noFill/>
        </p:spPr>
        <p:txBody>
          <a:bodyPr wrap="square" rtlCol="0">
            <a:spAutoFit/>
          </a:bodyPr>
          <a:lstStyle/>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300" b="0" i="0" u="none" strike="noStrike" kern="0" cap="none" spc="0" normalizeH="0" baseline="0" noProof="0" dirty="0" smtClean="0">
                <a:ln>
                  <a:noFill/>
                </a:ln>
                <a:solidFill>
                  <a:prstClr val="black"/>
                </a:solidFill>
                <a:effectLst/>
                <a:uLnTx/>
                <a:uFillTx/>
                <a:latin typeface="Cambria" panose="02040503050406030204" pitchFamily="18" charset="0"/>
              </a:rPr>
              <a:t>In 2013 a cluster of adult zebra mussels were found on the Conowingo intake structure by divers working on intake structure improvements.</a:t>
            </a:r>
          </a:p>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300" b="0" i="0" u="none" strike="noStrike" kern="0" cap="none" spc="0" normalizeH="0" baseline="0" noProof="0" dirty="0" smtClean="0">
                <a:ln>
                  <a:noFill/>
                </a:ln>
                <a:solidFill>
                  <a:prstClr val="black"/>
                </a:solidFill>
                <a:effectLst/>
                <a:uLnTx/>
                <a:uFillTx/>
                <a:latin typeface="Cambria" panose="02040503050406030204" pitchFamily="18" charset="0"/>
              </a:rPr>
              <a:t>Later that year zebra mussels were found by RNRS biologist on the multi-plate sampler at the Conowingo intake.</a:t>
            </a:r>
          </a:p>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300" b="0" i="0" u="none" strike="noStrike" kern="0" cap="none" spc="0" normalizeH="0" baseline="0" noProof="0" dirty="0" smtClean="0">
                <a:ln>
                  <a:noFill/>
                </a:ln>
                <a:solidFill>
                  <a:prstClr val="black"/>
                </a:solidFill>
                <a:effectLst/>
                <a:uLnTx/>
                <a:uFillTx/>
                <a:latin typeface="Cambria" panose="02040503050406030204" pitchFamily="18" charset="0"/>
              </a:rPr>
              <a:t>Currently,  zebra mussels have not been found at any of the primary source water supply reservoirs.</a:t>
            </a:r>
          </a:p>
          <a:p>
            <a:pPr marL="285750" marR="0" lvl="0" indent="-285750" defTabSz="9144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300" b="0" i="0" u="none" strike="noStrike" kern="0" cap="none" spc="0" normalizeH="0" baseline="0" noProof="0" dirty="0" smtClean="0">
                <a:ln>
                  <a:noFill/>
                </a:ln>
                <a:solidFill>
                  <a:prstClr val="black"/>
                </a:solidFill>
                <a:effectLst/>
                <a:uLnTx/>
                <a:uFillTx/>
                <a:latin typeface="Cambria" panose="02040503050406030204" pitchFamily="18" charset="0"/>
              </a:rPr>
              <a:t>Ongoing exchange of information with other users upstream, such as water filtration plants and nuclear energy plants when zebra mussel numbers change.</a:t>
            </a:r>
          </a:p>
        </p:txBody>
      </p:sp>
      <p:pic>
        <p:nvPicPr>
          <p:cNvPr id="12" name="Picture 11" descr="zmsign.jp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rot="475044">
            <a:off x="3483056" y="3396546"/>
            <a:ext cx="1910807" cy="2445832"/>
          </a:xfrm>
          <a:prstGeom prst="rect">
            <a:avLst/>
          </a:prstGeom>
        </p:spPr>
      </p:pic>
      <p:pic>
        <p:nvPicPr>
          <p:cNvPr id="13" name="Picture 12" descr="zebra_mussels_watch.jpg"/>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rot="21145880">
            <a:off x="1739630" y="4529082"/>
            <a:ext cx="1733512" cy="1074778"/>
          </a:xfrm>
          <a:prstGeom prst="rect">
            <a:avLst/>
          </a:prstGeom>
        </p:spPr>
      </p:pic>
      <p:pic>
        <p:nvPicPr>
          <p:cNvPr id="14" name="Picture 4" descr="http://www.galway.ie/en/Services/Environment/AlienSpecies/BrochuresMapsDownloads/TheFile,5142,en.JPG"/>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Lst>
          </a:blip>
          <a:srcRect/>
          <a:stretch>
            <a:fillRect/>
          </a:stretch>
        </p:blipFill>
        <p:spPr bwMode="auto">
          <a:xfrm>
            <a:off x="5181600" y="5257800"/>
            <a:ext cx="2373824" cy="569332"/>
          </a:xfrm>
          <a:prstGeom prst="rect">
            <a:avLst/>
          </a:prstGeom>
          <a:noFill/>
        </p:spPr>
      </p:pic>
      <p:pic>
        <p:nvPicPr>
          <p:cNvPr id="16" name="Picture 1" descr="http://seagrant.oregonstate.edu/blogs/h2onc/wp-content/uploads/2008/03/mussel-message.jp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356371" y="3606338"/>
            <a:ext cx="1730229" cy="1676400"/>
          </a:xfrm>
          <a:prstGeom prst="rect">
            <a:avLst/>
          </a:prstGeom>
          <a:noFill/>
          <a:ln w="9525">
            <a:noFill/>
            <a:miter lim="800000"/>
            <a:headEnd/>
            <a:tailEnd/>
          </a:ln>
        </p:spPr>
      </p:pic>
    </p:spTree>
    <p:extLst>
      <p:ext uri="{BB962C8B-B14F-4D97-AF65-F5344CB8AC3E}">
        <p14:creationId xmlns:p14="http://schemas.microsoft.com/office/powerpoint/2010/main" val="84412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10" name="object 4"/>
          <p:cNvSpPr txBox="1">
            <a:spLocks noGrp="1"/>
          </p:cNvSpPr>
          <p:nvPr>
            <p:ph type="title"/>
          </p:nvPr>
        </p:nvSpPr>
        <p:spPr>
          <a:xfrm>
            <a:off x="2126996" y="457200"/>
            <a:ext cx="4991861" cy="430887"/>
          </a:xfrm>
          <a:prstGeom prst="rect">
            <a:avLst/>
          </a:prstGeom>
        </p:spPr>
        <p:txBody>
          <a:bodyPr vert="horz" wrap="square" lIns="0" tIns="0" rIns="0" bIns="0" rtlCol="0">
            <a:spAutoFit/>
          </a:bodyPr>
          <a:lstStyle/>
          <a:p>
            <a:pPr marL="12700" algn="ctr"/>
            <a:r>
              <a:rPr lang="en-US" dirty="0" smtClean="0"/>
              <a:t>CURRENT CONDITION</a:t>
            </a:r>
            <a:endParaRPr spc="-45" dirty="0"/>
          </a:p>
        </p:txBody>
      </p:sp>
      <p:sp>
        <p:nvSpPr>
          <p:cNvPr id="11" name="Rectangle 10"/>
          <p:cNvSpPr/>
          <p:nvPr/>
        </p:nvSpPr>
        <p:spPr>
          <a:xfrm>
            <a:off x="304800"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7" name="TextBox 6"/>
          <p:cNvSpPr txBox="1"/>
          <p:nvPr/>
        </p:nvSpPr>
        <p:spPr>
          <a:xfrm>
            <a:off x="1142109" y="1600200"/>
            <a:ext cx="6113017" cy="923330"/>
          </a:xfrm>
          <a:prstGeom prst="rect">
            <a:avLst/>
          </a:prstGeom>
          <a:noFill/>
        </p:spPr>
        <p:txBody>
          <a:bodyPr wrap="square" rtlCol="0">
            <a:spAutoFit/>
          </a:bodyPr>
          <a:lstStyle/>
          <a:p>
            <a:pPr algn="ctr"/>
            <a:r>
              <a:rPr lang="en-US" b="1" dirty="0">
                <a:solidFill>
                  <a:srgbClr val="000000"/>
                </a:solidFill>
                <a:latin typeface="Cambria" panose="02040503050406030204" pitchFamily="18" charset="0"/>
                <a:cs typeface="Times New Roman" panose="02020603050405020304" pitchFamily="18" charset="0"/>
              </a:rPr>
              <a:t>Carroll County approves $350K plan to eradicate zebra mussels from Hyde's Quarry</a:t>
            </a:r>
          </a:p>
          <a:p>
            <a:pPr algn="ctr"/>
            <a:endParaRPr lang="en-US" dirty="0">
              <a:solidFill>
                <a:srgbClr val="00000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5217" y="2362200"/>
            <a:ext cx="3068765" cy="1726692"/>
          </a:xfrm>
          <a:prstGeom prst="rect">
            <a:avLst/>
          </a:prstGeom>
        </p:spPr>
      </p:pic>
      <p:sp>
        <p:nvSpPr>
          <p:cNvPr id="9" name="TextBox 8"/>
          <p:cNvSpPr txBox="1"/>
          <p:nvPr/>
        </p:nvSpPr>
        <p:spPr>
          <a:xfrm>
            <a:off x="1066799" y="4267200"/>
            <a:ext cx="6705600" cy="1492716"/>
          </a:xfrm>
          <a:prstGeom prst="rect">
            <a:avLst/>
          </a:prstGeom>
          <a:noFill/>
        </p:spPr>
        <p:txBody>
          <a:bodyPr wrap="square" rtlCol="0">
            <a:spAutoFit/>
          </a:bodyPr>
          <a:lstStyle/>
          <a:p>
            <a:r>
              <a:rPr lang="en-US" sz="1300" dirty="0">
                <a:solidFill>
                  <a:srgbClr val="000000"/>
                </a:solidFill>
                <a:latin typeface="Cambria" panose="02040503050406030204" pitchFamily="18" charset="0"/>
                <a:cs typeface="Times New Roman" panose="02020603050405020304" pitchFamily="18" charset="0"/>
              </a:rPr>
              <a:t>The county approved a $349,966 plan to eradicate the zebra mussels that have been dwelling and reproducing in Hyde’s Quarry for at least three years. Maryland’s Department of Natural Resources confirmed that the mussels — an invasive species that has not been seen on inland Maryland before — were present in the Westminster quarry last May. Since then, the Carroll County Land and Resource Management Department has been seeking a way to remove them before the warm reproductive season, and before they spread to any other water bodies. (Carroll County Times)</a:t>
            </a:r>
          </a:p>
        </p:txBody>
      </p:sp>
    </p:spTree>
    <p:extLst>
      <p:ext uri="{BB962C8B-B14F-4D97-AF65-F5344CB8AC3E}">
        <p14:creationId xmlns:p14="http://schemas.microsoft.com/office/powerpoint/2010/main" val="1849149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clark.howells\Pictures\Loch Raven Dam SBWS.jpg"/>
          <p:cNvPicPr>
            <a:picLocks noChangeAspect="1" noChangeArrowheads="1"/>
          </p:cNvPicPr>
          <p:nvPr/>
        </p:nvPicPr>
        <p:blipFill rotWithShape="1">
          <a:blip r:embed="rId2">
            <a:extLst>
              <a:ext uri="{28A0092B-C50C-407E-A947-70E740481C1C}">
                <a14:useLocalDpi xmlns:a14="http://schemas.microsoft.com/office/drawing/2010/main" val="0"/>
              </a:ext>
            </a:extLst>
          </a:blip>
          <a:srcRect l="-3450" t="-10789" r="6606" b="31256"/>
          <a:stretch/>
        </p:blipFill>
        <p:spPr bwMode="auto">
          <a:xfrm>
            <a:off x="-22976" y="559721"/>
            <a:ext cx="8867717" cy="5494714"/>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685800" y="381000"/>
            <a:ext cx="7772400" cy="430887"/>
          </a:xfrm>
          <a:prstGeom prst="rect">
            <a:avLst/>
          </a:prstGeom>
        </p:spPr>
        <p:txBody>
          <a:bodyPr vert="horz" wrap="square" lIns="0" tIns="0" rIns="0" bIns="0" rtlCol="0">
            <a:spAutoFit/>
          </a:bodyPr>
          <a:lstStyle/>
          <a:p>
            <a:pPr marL="12700" algn="ctr"/>
            <a:r>
              <a:rPr lang="en-US" dirty="0" smtClean="0"/>
              <a:t>ADDITIONAL INFORMATION</a:t>
            </a:r>
            <a:endParaRPr spc="-45"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16" name="TextBox 15"/>
          <p:cNvSpPr txBox="1"/>
          <p:nvPr/>
        </p:nvSpPr>
        <p:spPr>
          <a:xfrm>
            <a:off x="2819400" y="1534180"/>
            <a:ext cx="6248400" cy="369332"/>
          </a:xfrm>
          <a:prstGeom prst="rect">
            <a:avLst/>
          </a:prstGeom>
          <a:noFill/>
        </p:spPr>
        <p:txBody>
          <a:bodyPr wrap="square" rtlCol="0">
            <a:spAutoFit/>
          </a:bodyPr>
          <a:lstStyle/>
          <a:p>
            <a:r>
              <a:rPr lang="en-US" dirty="0" smtClean="0">
                <a:solidFill>
                  <a:srgbClr val="004182"/>
                </a:solidFill>
                <a:latin typeface="Cambria" panose="02040503050406030204" pitchFamily="18" charset="0"/>
                <a:cs typeface="Helvetica" panose="020B0604020202020204" pitchFamily="34" charset="0"/>
              </a:rPr>
              <a:t>For More Information about the Reservoir Watersheds:</a:t>
            </a:r>
            <a:endParaRPr lang="en-US" dirty="0">
              <a:solidFill>
                <a:srgbClr val="004182"/>
              </a:solidFill>
              <a:latin typeface="Cambria" panose="02040503050406030204" pitchFamily="18" charset="0"/>
              <a:cs typeface="Helvetica" panose="020B0604020202020204" pitchFamily="34" charset="0"/>
            </a:endParaRPr>
          </a:p>
        </p:txBody>
      </p:sp>
      <p:sp>
        <p:nvSpPr>
          <p:cNvPr id="17" name="Rectangle 16"/>
          <p:cNvSpPr/>
          <p:nvPr/>
        </p:nvSpPr>
        <p:spPr>
          <a:xfrm>
            <a:off x="2971800" y="2067580"/>
            <a:ext cx="5562600" cy="523220"/>
          </a:xfrm>
          <a:prstGeom prst="rect">
            <a:avLst/>
          </a:prstGeom>
        </p:spPr>
        <p:txBody>
          <a:bodyPr wrap="square">
            <a:spAutoFit/>
          </a:bodyPr>
          <a:lstStyle/>
          <a:p>
            <a:pPr algn="ctr"/>
            <a:r>
              <a:rPr lang="en-US" sz="2800" b="1" dirty="0" smtClean="0">
                <a:solidFill>
                  <a:srgbClr val="004182"/>
                </a:solidFill>
                <a:latin typeface="Cambria" panose="02040503050406030204" pitchFamily="18" charset="0"/>
                <a:cs typeface="Helvetica" panose="020B0604020202020204" pitchFamily="34" charset="0"/>
              </a:rPr>
              <a:t>www.baltimorecity.gov</a:t>
            </a:r>
            <a:endParaRPr lang="en-US" sz="2800" b="1" dirty="0">
              <a:solidFill>
                <a:srgbClr val="004182"/>
              </a:solidFill>
              <a:latin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1971180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4800" y="1303713"/>
            <a:ext cx="8534400" cy="4724400"/>
          </a:xfrm>
          <a:prstGeom prst="rect">
            <a:avLst/>
          </a:prstGeom>
          <a:gradFill flip="none" rotWithShape="1">
            <a:gsLst>
              <a:gs pos="0">
                <a:srgbClr val="99CCFF">
                  <a:alpha val="74000"/>
                  <a:lumMod val="94000"/>
                  <a:lumOff val="6000"/>
                </a:srgbClr>
              </a:gs>
              <a:gs pos="50000">
                <a:srgbClr val="99CCFF"/>
              </a:gs>
              <a:gs pos="100000">
                <a:schemeClr val="accent1">
                  <a:shade val="100000"/>
                  <a:satMod val="115000"/>
                </a:schemeClr>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pic>
        <p:nvPicPr>
          <p:cNvPr id="10" name="Picture 24" descr="Prettyboy.Reservoir(2).JPG"/>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b="26131"/>
          <a:stretch/>
        </p:blipFill>
        <p:spPr bwMode="auto">
          <a:xfrm>
            <a:off x="295102" y="228600"/>
            <a:ext cx="8527473" cy="579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www.fws.gov/invasives/media/photos/Large-Zebra-Mussel.jpg"/>
          <p:cNvPicPr>
            <a:picLocks noChangeAspect="1" noChangeArrowheads="1"/>
          </p:cNvPicPr>
          <p:nvPr/>
        </p:nvPicPr>
        <p:blipFill>
          <a:blip r:embed="rId6"/>
          <a:srcRect/>
          <a:stretch>
            <a:fillRect/>
          </a:stretch>
        </p:blipFill>
        <p:spPr bwMode="auto">
          <a:xfrm>
            <a:off x="2745982" y="2646218"/>
            <a:ext cx="3149599" cy="2362200"/>
          </a:xfrm>
          <a:prstGeom prst="rect">
            <a:avLst/>
          </a:prstGeom>
          <a:ln w="28575" cap="sq">
            <a:noFill/>
            <a:prstDash val="solid"/>
            <a:miter lim="800000"/>
          </a:ln>
          <a:effectLst>
            <a:outerShdw blurRad="50800" dist="38100" dir="2700000" algn="tl" rotWithShape="0">
              <a:srgbClr val="000000">
                <a:alpha val="43000"/>
              </a:srgbClr>
            </a:outerShdw>
            <a:softEdge rad="635000"/>
          </a:effectLst>
        </p:spPr>
      </p:pic>
      <p:sp>
        <p:nvSpPr>
          <p:cNvPr id="16" name="Title 1"/>
          <p:cNvSpPr txBox="1">
            <a:spLocks/>
          </p:cNvSpPr>
          <p:nvPr/>
        </p:nvSpPr>
        <p:spPr>
          <a:xfrm>
            <a:off x="689262" y="990600"/>
            <a:ext cx="7772400" cy="2100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3175" cmpd="sng">
                  <a:solidFill>
                    <a:sysClr val="windowText" lastClr="000000"/>
                  </a:solidFill>
                  <a:prstDash val="solid"/>
                </a:ln>
                <a:solidFill>
                  <a:srgbClr val="FFFF66"/>
                </a:solidFill>
                <a:effectLst>
                  <a:innerShdw blurRad="114300">
                    <a:prstClr val="black"/>
                  </a:innerShdw>
                </a:effectLst>
                <a:uLnTx/>
                <a:uFillTx/>
                <a:latin typeface="Cambria" panose="02040503050406030204" pitchFamily="18" charset="0"/>
                <a:cs typeface="Helvetica" panose="020B0604020202020204" pitchFamily="34" charset="0"/>
              </a:rPr>
              <a:t>City of Baltimore</a:t>
            </a:r>
            <a:br>
              <a:rPr kumimoji="0" lang="en-US" sz="2400" b="1" i="0" u="none" strike="noStrike" kern="1200" cap="none" spc="0" normalizeH="0" baseline="0" noProof="0" dirty="0" smtClean="0">
                <a:ln w="3175" cmpd="sng">
                  <a:solidFill>
                    <a:sysClr val="windowText" lastClr="000000"/>
                  </a:solidFill>
                  <a:prstDash val="solid"/>
                </a:ln>
                <a:solidFill>
                  <a:srgbClr val="FFFF66"/>
                </a:solidFill>
                <a:effectLst>
                  <a:innerShdw blurRad="114300">
                    <a:prstClr val="black"/>
                  </a:innerShdw>
                </a:effectLst>
                <a:uLnTx/>
                <a:uFillTx/>
                <a:latin typeface="Cambria" panose="02040503050406030204" pitchFamily="18" charset="0"/>
                <a:cs typeface="Helvetica" panose="020B0604020202020204" pitchFamily="34" charset="0"/>
              </a:rPr>
            </a:br>
            <a:r>
              <a:rPr kumimoji="0" lang="en-US" sz="2400" b="1" i="0" u="none" strike="noStrike" kern="1200" cap="none" spc="0" normalizeH="0" baseline="0" noProof="0" dirty="0" smtClean="0">
                <a:ln w="3175" cmpd="sng">
                  <a:solidFill>
                    <a:sysClr val="windowText" lastClr="000000"/>
                  </a:solidFill>
                  <a:prstDash val="solid"/>
                </a:ln>
                <a:solidFill>
                  <a:srgbClr val="FFFF66"/>
                </a:solidFill>
                <a:effectLst>
                  <a:innerShdw blurRad="114300">
                    <a:prstClr val="black"/>
                  </a:innerShdw>
                </a:effectLst>
                <a:uLnTx/>
                <a:uFillTx/>
                <a:latin typeface="Cambria" panose="02040503050406030204" pitchFamily="18" charset="0"/>
                <a:cs typeface="Helvetica" panose="020B0604020202020204" pitchFamily="34" charset="0"/>
              </a:rPr>
              <a:t>Raw Water Supply</a:t>
            </a:r>
            <a:br>
              <a:rPr kumimoji="0" lang="en-US" sz="2400" b="1" i="0" u="none" strike="noStrike" kern="1200" cap="none" spc="0" normalizeH="0" baseline="0" noProof="0" dirty="0" smtClean="0">
                <a:ln w="3175" cmpd="sng">
                  <a:solidFill>
                    <a:sysClr val="windowText" lastClr="000000"/>
                  </a:solidFill>
                  <a:prstDash val="solid"/>
                </a:ln>
                <a:solidFill>
                  <a:srgbClr val="FFFF66"/>
                </a:solidFill>
                <a:effectLst>
                  <a:innerShdw blurRad="114300">
                    <a:prstClr val="black"/>
                  </a:innerShdw>
                </a:effectLst>
                <a:uLnTx/>
                <a:uFillTx/>
                <a:latin typeface="Cambria" panose="02040503050406030204" pitchFamily="18" charset="0"/>
                <a:cs typeface="Helvetica" panose="020B0604020202020204" pitchFamily="34" charset="0"/>
              </a:rPr>
            </a:br>
            <a:r>
              <a:rPr kumimoji="0" lang="en-US" sz="2400" b="1" i="0" u="none" strike="noStrike" kern="1200" cap="none" spc="0" normalizeH="0" baseline="0" noProof="0" dirty="0" smtClean="0">
                <a:ln w="3175" cmpd="sng">
                  <a:solidFill>
                    <a:sysClr val="windowText" lastClr="000000"/>
                  </a:solidFill>
                  <a:prstDash val="solid"/>
                </a:ln>
                <a:solidFill>
                  <a:srgbClr val="FFFF66"/>
                </a:solidFill>
                <a:effectLst>
                  <a:innerShdw blurRad="114300">
                    <a:prstClr val="black"/>
                  </a:innerShdw>
                </a:effectLst>
                <a:uLnTx/>
                <a:uFillTx/>
                <a:latin typeface="Cambria" panose="02040503050406030204" pitchFamily="18" charset="0"/>
                <a:cs typeface="Helvetica" panose="020B0604020202020204" pitchFamily="34" charset="0"/>
              </a:rPr>
              <a:t>Zebra Mussel Monitoring  and Control</a:t>
            </a:r>
            <a:r>
              <a:rPr kumimoji="0" lang="en-US" sz="4400" b="1" i="0" u="none" strike="noStrike" kern="1200" cap="none" spc="0" normalizeH="0" baseline="0" noProof="0" dirty="0" smtClean="0">
                <a:ln w="25400" cmpd="sng">
                  <a:solidFill>
                    <a:srgbClr val="1F497D">
                      <a:lumMod val="75000"/>
                    </a:srgbClr>
                  </a:solidFill>
                  <a:prstDash val="solid"/>
                </a:ln>
                <a:solidFill>
                  <a:srgbClr val="FFFFCC"/>
                </a:solidFill>
                <a:effectLst>
                  <a:innerShdw blurRad="114300">
                    <a:prstClr val="black"/>
                  </a:innerShdw>
                </a:effectLst>
                <a:uLnTx/>
                <a:uFillTx/>
                <a:latin typeface="Calibri"/>
                <a:ea typeface="+mj-ea"/>
                <a:cs typeface="+mj-cs"/>
              </a:rPr>
              <a:t/>
            </a:r>
            <a:br>
              <a:rPr kumimoji="0" lang="en-US" sz="4400" b="1" i="0" u="none" strike="noStrike" kern="1200" cap="none" spc="0" normalizeH="0" baseline="0" noProof="0" dirty="0" smtClean="0">
                <a:ln w="25400" cmpd="sng">
                  <a:solidFill>
                    <a:srgbClr val="1F497D">
                      <a:lumMod val="75000"/>
                    </a:srgbClr>
                  </a:solidFill>
                  <a:prstDash val="solid"/>
                </a:ln>
                <a:solidFill>
                  <a:srgbClr val="FFFFCC"/>
                </a:solidFill>
                <a:effectLst>
                  <a:innerShdw blurRad="114300">
                    <a:prstClr val="black"/>
                  </a:innerShdw>
                </a:effectLst>
                <a:uLnTx/>
                <a:uFillTx/>
                <a:latin typeface="Calibri"/>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18" name="Rectangle 17"/>
          <p:cNvSpPr/>
          <p:nvPr/>
        </p:nvSpPr>
        <p:spPr>
          <a:xfrm>
            <a:off x="3255342" y="4876800"/>
            <a:ext cx="2640239" cy="900246"/>
          </a:xfrm>
          <a:prstGeom prst="rect">
            <a:avLst/>
          </a:prstGeom>
        </p:spPr>
        <p:txBody>
          <a:bodyPr wrap="square">
            <a:spAutoFit/>
          </a:bodyPr>
          <a:lstStyle/>
          <a:p>
            <a:pPr algn="ctr">
              <a:spcAft>
                <a:spcPts val="600"/>
              </a:spcAft>
            </a:pPr>
            <a:r>
              <a:rPr lang="en-US" b="1" dirty="0" smtClean="0">
                <a:ln w="3175">
                  <a:solidFill>
                    <a:prstClr val="black"/>
                  </a:solidFill>
                  <a:prstDash val="solid"/>
                </a:ln>
                <a:solidFill>
                  <a:srgbClr val="FFFF99"/>
                </a:solidFill>
                <a:effectLst>
                  <a:outerShdw blurRad="50800" dist="38100" dir="2700000" algn="tl" rotWithShape="0">
                    <a:prstClr val="black">
                      <a:alpha val="40000"/>
                    </a:prstClr>
                  </a:outerShdw>
                </a:effectLst>
                <a:latin typeface="Cambria" panose="02040503050406030204" pitchFamily="18" charset="0"/>
                <a:cs typeface="Helvetica" panose="020B0604020202020204" pitchFamily="34" charset="0"/>
              </a:rPr>
              <a:t>Clark Howells</a:t>
            </a:r>
          </a:p>
          <a:p>
            <a:pPr algn="ctr">
              <a:lnSpc>
                <a:spcPts val="1100"/>
              </a:lnSpc>
            </a:pPr>
            <a:r>
              <a:rPr lang="en-US" sz="1200" b="1" dirty="0" smtClean="0">
                <a:ln w="3175">
                  <a:solidFill>
                    <a:prstClr val="black"/>
                  </a:solidFill>
                  <a:prstDash val="solid"/>
                </a:ln>
                <a:solidFill>
                  <a:srgbClr val="FFFF99"/>
                </a:solidFill>
                <a:effectLst>
                  <a:outerShdw blurRad="50800" dist="38100" dir="2700000" algn="tl" rotWithShape="0">
                    <a:prstClr val="black">
                      <a:alpha val="40000"/>
                    </a:prstClr>
                  </a:outerShdw>
                </a:effectLst>
                <a:latin typeface="Cambria" panose="02040503050406030204" pitchFamily="18" charset="0"/>
                <a:cs typeface="Helvetica" panose="020B0604020202020204" pitchFamily="34" charset="0"/>
              </a:rPr>
              <a:t>Watershed Section Manager</a:t>
            </a:r>
          </a:p>
          <a:p>
            <a:pPr algn="ctr">
              <a:lnSpc>
                <a:spcPts val="1100"/>
              </a:lnSpc>
            </a:pPr>
            <a:r>
              <a:rPr lang="en-US" sz="1200" b="1" dirty="0" smtClean="0">
                <a:ln w="3175">
                  <a:solidFill>
                    <a:prstClr val="black"/>
                  </a:solidFill>
                  <a:prstDash val="solid"/>
                </a:ln>
                <a:solidFill>
                  <a:srgbClr val="FFFF99"/>
                </a:solidFill>
                <a:effectLst>
                  <a:outerShdw blurRad="50800" dist="38100" dir="2700000" algn="tl" rotWithShape="0">
                    <a:prstClr val="black">
                      <a:alpha val="40000"/>
                    </a:prstClr>
                  </a:outerShdw>
                </a:effectLst>
                <a:latin typeface="Cambria" panose="02040503050406030204" pitchFamily="18" charset="0"/>
                <a:cs typeface="Helvetica" panose="020B0604020202020204" pitchFamily="34" charset="0"/>
              </a:rPr>
              <a:t>Department of Public Works</a:t>
            </a:r>
          </a:p>
          <a:p>
            <a:pPr algn="ctr">
              <a:lnSpc>
                <a:spcPts val="1100"/>
              </a:lnSpc>
            </a:pPr>
            <a:r>
              <a:rPr lang="en-US" sz="1200" b="1" dirty="0" smtClean="0">
                <a:ln w="3175">
                  <a:solidFill>
                    <a:prstClr val="black"/>
                  </a:solidFill>
                  <a:prstDash val="solid"/>
                </a:ln>
                <a:solidFill>
                  <a:srgbClr val="FFFF99"/>
                </a:solidFill>
                <a:effectLst>
                  <a:outerShdw blurRad="50800" dist="38100" dir="2700000" algn="tl" rotWithShape="0">
                    <a:prstClr val="black">
                      <a:alpha val="40000"/>
                    </a:prstClr>
                  </a:outerShdw>
                </a:effectLst>
                <a:latin typeface="Cambria" panose="02040503050406030204" pitchFamily="18" charset="0"/>
                <a:cs typeface="Helvetica" panose="020B0604020202020204" pitchFamily="34" charset="0"/>
              </a:rPr>
              <a:t>Bureau of Water and Wastewater</a:t>
            </a:r>
          </a:p>
        </p:txBody>
      </p:sp>
    </p:spTree>
    <p:extLst>
      <p:ext uri="{BB962C8B-B14F-4D97-AF65-F5344CB8AC3E}">
        <p14:creationId xmlns:p14="http://schemas.microsoft.com/office/powerpoint/2010/main" val="478799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4354"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2247139" y="417321"/>
            <a:ext cx="4382262" cy="430887"/>
          </a:xfrm>
          <a:prstGeom prst="rect">
            <a:avLst/>
          </a:prstGeom>
        </p:spPr>
        <p:txBody>
          <a:bodyPr vert="horz" wrap="square" lIns="0" tIns="0" rIns="0" bIns="0" rtlCol="0">
            <a:spAutoFit/>
          </a:bodyPr>
          <a:lstStyle/>
          <a:p>
            <a:pPr marL="12700" algn="ctr"/>
            <a:r>
              <a:rPr lang="en-US" dirty="0" smtClean="0"/>
              <a:t>RESERVOIR WATERSHEDS</a:t>
            </a:r>
            <a:endParaRPr spc="-45"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9" name="Rectangle 3"/>
          <p:cNvSpPr txBox="1">
            <a:spLocks noChangeArrowheads="1"/>
          </p:cNvSpPr>
          <p:nvPr/>
        </p:nvSpPr>
        <p:spPr>
          <a:xfrm>
            <a:off x="723900" y="1676400"/>
            <a:ext cx="76962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0"/>
              </a:spcBef>
              <a:spcAft>
                <a:spcPts val="1200"/>
              </a:spcAft>
            </a:pPr>
            <a:r>
              <a:rPr lang="en-US" altLang="en-US" sz="1400" dirty="0" smtClean="0">
                <a:solidFill>
                  <a:srgbClr val="000000"/>
                </a:solidFill>
                <a:latin typeface="Cambria" panose="02040503050406030204" pitchFamily="18" charset="0"/>
                <a:cs typeface="Helvetica" panose="020B0604020202020204" pitchFamily="34" charset="0"/>
              </a:rPr>
              <a:t>The City of Baltimore, Department of Public Works is responsible for the operation and maintenance of a water supply system which services approximately 1.8M people in the greater Baltimore metropolitan region.</a:t>
            </a:r>
          </a:p>
          <a:p>
            <a:pPr>
              <a:lnSpc>
                <a:spcPct val="110000"/>
              </a:lnSpc>
              <a:spcBef>
                <a:spcPts val="0"/>
              </a:spcBef>
              <a:spcAft>
                <a:spcPts val="1200"/>
              </a:spcAft>
            </a:pPr>
            <a:r>
              <a:rPr lang="en-US" altLang="en-US" sz="1400" dirty="0" smtClean="0">
                <a:solidFill>
                  <a:srgbClr val="000000"/>
                </a:solidFill>
                <a:latin typeface="Cambria" panose="02040503050406030204" pitchFamily="18" charset="0"/>
                <a:cs typeface="Helvetica" panose="020B0604020202020204" pitchFamily="34" charset="0"/>
              </a:rPr>
              <a:t>This 215 square mile service area, includes the City of Baltimore and portions of Anne Arundel, Baltimore, Howard, Carroll, and Harford Counties.</a:t>
            </a:r>
          </a:p>
          <a:p>
            <a:pPr>
              <a:lnSpc>
                <a:spcPct val="110000"/>
              </a:lnSpc>
              <a:spcBef>
                <a:spcPts val="0"/>
              </a:spcBef>
              <a:spcAft>
                <a:spcPts val="1200"/>
              </a:spcAft>
            </a:pPr>
            <a:r>
              <a:rPr lang="en-US" altLang="en-US" sz="1400" dirty="0" smtClean="0">
                <a:solidFill>
                  <a:srgbClr val="000000"/>
                </a:solidFill>
                <a:latin typeface="Cambria" panose="02040503050406030204" pitchFamily="18" charset="0"/>
                <a:cs typeface="Helvetica" panose="020B0604020202020204" pitchFamily="34" charset="0"/>
              </a:rPr>
              <a:t>The two primary sources of this supply are the Gunpowder Falls and the North Branch of the Patapsco River.  A secondary source is available from the Susquehanna River at Conowingo.</a:t>
            </a:r>
          </a:p>
        </p:txBody>
      </p:sp>
      <p:pic>
        <p:nvPicPr>
          <p:cNvPr id="11" name="Picture 10" descr="Picture1.jpg"/>
          <p:cNvPicPr>
            <a:picLocks noChangeAspect="1"/>
          </p:cNvPicPr>
          <p:nvPr/>
        </p:nvPicPr>
        <p:blipFill>
          <a:blip r:embed="rId4" cstate="print"/>
          <a:stretch>
            <a:fillRect/>
          </a:stretch>
        </p:blipFill>
        <p:spPr>
          <a:xfrm>
            <a:off x="3143465" y="3894513"/>
            <a:ext cx="2856178" cy="2133600"/>
          </a:xfrm>
          <a:prstGeom prst="rect">
            <a:avLst/>
          </a:prstGeom>
          <a:effectLst>
            <a:softEdge rad="317500"/>
          </a:effectLst>
        </p:spPr>
      </p:pic>
    </p:spTree>
    <p:extLst>
      <p:ext uri="{BB962C8B-B14F-4D97-AF65-F5344CB8AC3E}">
        <p14:creationId xmlns:p14="http://schemas.microsoft.com/office/powerpoint/2010/main" val="3282391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9" name="Rectangle 8"/>
          <p:cNvSpPr/>
          <p:nvPr/>
        </p:nvSpPr>
        <p:spPr>
          <a:xfrm>
            <a:off x="304800"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28650" y="1425265"/>
            <a:ext cx="7886700" cy="2970044"/>
          </a:xfrm>
          <a:prstGeom prst="rect">
            <a:avLst/>
          </a:prstGeom>
          <a:noFill/>
        </p:spPr>
        <p:txBody>
          <a:bodyPr wrap="square" rtlCol="0">
            <a:spAutoFit/>
          </a:bodyPr>
          <a:lstStyle/>
          <a:p>
            <a:r>
              <a:rPr lang="en-US" sz="1400" dirty="0" smtClean="0">
                <a:solidFill>
                  <a:prstClr val="black"/>
                </a:solidFill>
                <a:latin typeface="Cambria" panose="02040503050406030204" pitchFamily="18" charset="0"/>
                <a:cs typeface="Helvetica" panose="020B0604020202020204" pitchFamily="34" charset="0"/>
              </a:rPr>
              <a:t>City </a:t>
            </a:r>
            <a:r>
              <a:rPr lang="en-US" sz="1400" dirty="0">
                <a:solidFill>
                  <a:prstClr val="black"/>
                </a:solidFill>
                <a:latin typeface="Cambria" panose="02040503050406030204" pitchFamily="18" charset="0"/>
                <a:cs typeface="Helvetica" panose="020B0604020202020204" pitchFamily="34" charset="0"/>
              </a:rPr>
              <a:t>of Baltimore uses surface water from rainfall and snowmelt as the primary source of its water</a:t>
            </a:r>
            <a:r>
              <a:rPr lang="en-US" sz="1400" dirty="0" smtClean="0">
                <a:solidFill>
                  <a:prstClr val="black"/>
                </a:solidFill>
                <a:latin typeface="Cambria" panose="02040503050406030204" pitchFamily="18" charset="0"/>
                <a:cs typeface="Helvetica" panose="020B0604020202020204" pitchFamily="34" charset="0"/>
              </a:rPr>
              <a:t>.</a:t>
            </a:r>
          </a:p>
          <a:p>
            <a:pPr marL="285750" indent="-285750">
              <a:buFont typeface="Arial" panose="020B0604020202020204" pitchFamily="34" charset="0"/>
              <a:buChar char="•"/>
            </a:pPr>
            <a:endParaRPr lang="en-US" sz="1400" dirty="0">
              <a:solidFill>
                <a:prstClr val="black"/>
              </a:solidFill>
              <a:latin typeface="Cambria" panose="02040503050406030204" pitchFamily="18" charset="0"/>
              <a:cs typeface="Helvetica" panose="020B0604020202020204" pitchFamily="34" charset="0"/>
            </a:endParaRPr>
          </a:p>
          <a:p>
            <a:r>
              <a:rPr lang="en-US" sz="1400" b="1" i="1" dirty="0" smtClean="0">
                <a:solidFill>
                  <a:prstClr val="black"/>
                </a:solidFill>
                <a:latin typeface="Cambria" panose="02040503050406030204" pitchFamily="18" charset="0"/>
                <a:cs typeface="Helvetica" panose="020B0604020202020204" pitchFamily="34" charset="0"/>
              </a:rPr>
              <a:t>Loch Raven Reservoir</a:t>
            </a:r>
            <a:r>
              <a:rPr lang="en-US" sz="1400" dirty="0" smtClean="0">
                <a:solidFill>
                  <a:prstClr val="black"/>
                </a:solidFill>
                <a:latin typeface="Cambria" panose="02040503050406030204" pitchFamily="18" charset="0"/>
                <a:cs typeface="Helvetica" panose="020B0604020202020204" pitchFamily="34" charset="0"/>
              </a:rPr>
              <a:t> </a:t>
            </a: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Located in northern Baltimore County, small parts of western Harford County and southern York County, Pennsylvania.  </a:t>
            </a: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The source of reservoir water is Gunpowder Falls.  </a:t>
            </a: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Raw water from Loch Raven Reservoir travels through a 7.3 mile long, 12 foot diameter tunnel for treatment at the Montebello Filtration Plant in Baltimore.</a:t>
            </a:r>
          </a:p>
          <a:p>
            <a:r>
              <a:rPr lang="en-US" sz="1400" dirty="0" smtClean="0">
                <a:solidFill>
                  <a:prstClr val="black"/>
                </a:solidFill>
                <a:latin typeface="Cambria" panose="02040503050406030204" pitchFamily="18" charset="0"/>
                <a:cs typeface="Helvetica" panose="020B0604020202020204" pitchFamily="34" charset="0"/>
              </a:rPr>
              <a:t> </a:t>
            </a:r>
            <a:endParaRPr lang="en-US" sz="1400" dirty="0">
              <a:solidFill>
                <a:prstClr val="black"/>
              </a:solidFill>
              <a:latin typeface="Cambria" panose="02040503050406030204" pitchFamily="18" charset="0"/>
              <a:cs typeface="Helvetica" panose="020B0604020202020204" pitchFamily="34" charset="0"/>
            </a:endParaRPr>
          </a:p>
          <a:p>
            <a:r>
              <a:rPr lang="en-US" sz="1400" b="1" i="1" dirty="0">
                <a:solidFill>
                  <a:prstClr val="black"/>
                </a:solidFill>
                <a:latin typeface="Cambria" panose="02040503050406030204" pitchFamily="18" charset="0"/>
                <a:cs typeface="Helvetica" panose="020B0604020202020204" pitchFamily="34" charset="0"/>
              </a:rPr>
              <a:t>Prettyboy Reservoir</a:t>
            </a:r>
            <a:r>
              <a:rPr lang="en-US" sz="1400" dirty="0">
                <a:solidFill>
                  <a:prstClr val="black"/>
                </a:solidFill>
                <a:latin typeface="Cambria" panose="02040503050406030204" pitchFamily="18" charset="0"/>
                <a:cs typeface="Helvetica" panose="020B0604020202020204" pitchFamily="34" charset="0"/>
              </a:rPr>
              <a:t> </a:t>
            </a:r>
            <a:endParaRPr lang="en-US" sz="1400" dirty="0" smtClean="0">
              <a:solidFill>
                <a:prstClr val="black"/>
              </a:solidFill>
              <a:latin typeface="Cambria" panose="02040503050406030204" pitchFamily="18" charset="0"/>
              <a:cs typeface="Helvetica" panose="020B0604020202020204" pitchFamily="34" charset="0"/>
            </a:endParaRP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Located </a:t>
            </a:r>
            <a:r>
              <a:rPr lang="en-US" sz="1300" dirty="0">
                <a:solidFill>
                  <a:prstClr val="black"/>
                </a:solidFill>
                <a:latin typeface="Cambria" panose="02040503050406030204" pitchFamily="18" charset="0"/>
                <a:cs typeface="Helvetica" panose="020B0604020202020204" pitchFamily="34" charset="0"/>
              </a:rPr>
              <a:t>in the northwest corner of Baltimore County </a:t>
            </a:r>
            <a:endParaRPr lang="en-US" sz="1300" dirty="0" smtClean="0">
              <a:solidFill>
                <a:prstClr val="black"/>
              </a:solidFill>
              <a:latin typeface="Cambria" panose="02040503050406030204" pitchFamily="18" charset="0"/>
              <a:cs typeface="Helvetica" panose="020B0604020202020204" pitchFamily="34" charset="0"/>
            </a:endParaRP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80 </a:t>
            </a:r>
            <a:r>
              <a:rPr lang="en-US" sz="1300" dirty="0">
                <a:solidFill>
                  <a:prstClr val="black"/>
                </a:solidFill>
                <a:latin typeface="Cambria" panose="02040503050406030204" pitchFamily="18" charset="0"/>
                <a:cs typeface="Helvetica" panose="020B0604020202020204" pitchFamily="34" charset="0"/>
              </a:rPr>
              <a:t>square mile </a:t>
            </a:r>
            <a:r>
              <a:rPr lang="en-US" sz="1300" dirty="0" smtClean="0">
                <a:solidFill>
                  <a:prstClr val="black"/>
                </a:solidFill>
                <a:latin typeface="Cambria" panose="02040503050406030204" pitchFamily="18" charset="0"/>
                <a:cs typeface="Helvetica" panose="020B0604020202020204" pitchFamily="34" charset="0"/>
              </a:rPr>
              <a:t>watershed.  </a:t>
            </a: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It </a:t>
            </a:r>
            <a:r>
              <a:rPr lang="en-US" sz="1300" dirty="0">
                <a:solidFill>
                  <a:prstClr val="black"/>
                </a:solidFill>
                <a:latin typeface="Cambria" panose="02040503050406030204" pitchFamily="18" charset="0"/>
                <a:cs typeface="Helvetica" panose="020B0604020202020204" pitchFamily="34" charset="0"/>
              </a:rPr>
              <a:t>impounds about 19 billion gallons of water.  </a:t>
            </a:r>
            <a:endParaRPr lang="en-US" sz="1300" dirty="0" smtClean="0">
              <a:solidFill>
                <a:prstClr val="black"/>
              </a:solidFill>
              <a:latin typeface="Cambria" panose="02040503050406030204" pitchFamily="18" charset="0"/>
              <a:cs typeface="Helvetica" panose="020B0604020202020204" pitchFamily="34" charset="0"/>
            </a:endParaRP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The </a:t>
            </a:r>
            <a:r>
              <a:rPr lang="en-US" sz="1300" dirty="0">
                <a:solidFill>
                  <a:prstClr val="black"/>
                </a:solidFill>
                <a:latin typeface="Cambria" panose="02040503050406030204" pitchFamily="18" charset="0"/>
                <a:cs typeface="Helvetica" panose="020B0604020202020204" pitchFamily="34" charset="0"/>
              </a:rPr>
              <a:t>reservoir has an outlet through the Prettyboy Dam into the Gunpowder River</a:t>
            </a:r>
            <a:r>
              <a:rPr lang="en-US" sz="1300" dirty="0" smtClean="0">
                <a:solidFill>
                  <a:prstClr val="black"/>
                </a:solidFill>
                <a:latin typeface="Cambria" panose="02040503050406030204" pitchFamily="18" charset="0"/>
                <a:cs typeface="Helvetica" panose="020B0604020202020204" pitchFamily="34" charset="0"/>
              </a:rPr>
              <a:t>.</a:t>
            </a:r>
          </a:p>
        </p:txBody>
      </p:sp>
      <p:pic>
        <p:nvPicPr>
          <p:cNvPr id="11" name="Picture 2" descr="https://c1.staticflickr.com/3/2305/2474009266_7220866155_b.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3021" y="4395310"/>
            <a:ext cx="2196980" cy="16484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 name="Picture 4" descr="http://www.trbimg.com/img-53d52aee/turbine/bs-md-prettyboy-drowning-0728-20140727">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9414" y="4395310"/>
            <a:ext cx="2475261" cy="164661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7" name="object 4"/>
          <p:cNvSpPr txBox="1">
            <a:spLocks noGrp="1"/>
          </p:cNvSpPr>
          <p:nvPr>
            <p:ph type="title"/>
          </p:nvPr>
        </p:nvSpPr>
        <p:spPr>
          <a:xfrm>
            <a:off x="2247139" y="417321"/>
            <a:ext cx="4382262" cy="430887"/>
          </a:xfrm>
          <a:prstGeom prst="rect">
            <a:avLst/>
          </a:prstGeom>
        </p:spPr>
        <p:txBody>
          <a:bodyPr vert="horz" wrap="square" lIns="0" tIns="0" rIns="0" bIns="0" rtlCol="0">
            <a:spAutoFit/>
          </a:bodyPr>
          <a:lstStyle/>
          <a:p>
            <a:pPr marL="12700" algn="ctr"/>
            <a:r>
              <a:rPr lang="en-US" dirty="0" smtClean="0"/>
              <a:t>RESERVOIR WATERSHEDS</a:t>
            </a:r>
            <a:endParaRPr spc="-45" dirty="0"/>
          </a:p>
        </p:txBody>
      </p:sp>
    </p:spTree>
    <p:extLst>
      <p:ext uri="{BB962C8B-B14F-4D97-AF65-F5344CB8AC3E}">
        <p14:creationId xmlns:p14="http://schemas.microsoft.com/office/powerpoint/2010/main" val="1953319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9" name="Rectangle 8"/>
          <p:cNvSpPr/>
          <p:nvPr/>
        </p:nvSpPr>
        <p:spPr>
          <a:xfrm>
            <a:off x="304800"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bject 4"/>
          <p:cNvSpPr txBox="1">
            <a:spLocks noGrp="1"/>
          </p:cNvSpPr>
          <p:nvPr>
            <p:ph type="title"/>
          </p:nvPr>
        </p:nvSpPr>
        <p:spPr>
          <a:xfrm>
            <a:off x="2247139" y="417321"/>
            <a:ext cx="4382262" cy="430887"/>
          </a:xfrm>
          <a:prstGeom prst="rect">
            <a:avLst/>
          </a:prstGeom>
        </p:spPr>
        <p:txBody>
          <a:bodyPr vert="horz" wrap="square" lIns="0" tIns="0" rIns="0" bIns="0" rtlCol="0">
            <a:spAutoFit/>
          </a:bodyPr>
          <a:lstStyle/>
          <a:p>
            <a:pPr marL="12700" algn="ctr"/>
            <a:r>
              <a:rPr lang="en-US" dirty="0" smtClean="0"/>
              <a:t>RESERVOIR WATERSHEDS</a:t>
            </a:r>
            <a:endParaRPr spc="-45" dirty="0"/>
          </a:p>
        </p:txBody>
      </p:sp>
      <p:sp>
        <p:nvSpPr>
          <p:cNvPr id="13" name="Text Placeholder 2"/>
          <p:cNvSpPr>
            <a:spLocks noGrp="1"/>
          </p:cNvSpPr>
          <p:nvPr>
            <p:ph type="body" idx="1"/>
          </p:nvPr>
        </p:nvSpPr>
        <p:spPr>
          <a:xfrm>
            <a:off x="456754" y="2113243"/>
            <a:ext cx="8229600" cy="2205219"/>
          </a:xfrm>
        </p:spPr>
        <p:txBody>
          <a:bodyPr/>
          <a:lstStyle/>
          <a:p>
            <a:pPr marL="285750" indent="-285750">
              <a:lnSpc>
                <a:spcPct val="90000"/>
              </a:lnSpc>
              <a:spcAft>
                <a:spcPts val="1200"/>
              </a:spcAft>
              <a:buFont typeface="Arial" panose="020B0604020202020204" pitchFamily="34" charset="0"/>
              <a:buChar char="•"/>
            </a:pPr>
            <a:r>
              <a:rPr lang="en-US" sz="1300" dirty="0">
                <a:latin typeface="Cambria" panose="02040503050406030204" pitchFamily="18" charset="0"/>
                <a:cs typeface="Helvetica" panose="020B0604020202020204" pitchFamily="34" charset="0"/>
              </a:rPr>
              <a:t>In 1986, the Maryland Chapter of Trout Unlimited and the Department of Natural Resources negotiated an agreement with the City of Baltimore for a minimum flow release of cold water from Prettyboy Reservoir.</a:t>
            </a:r>
          </a:p>
          <a:p>
            <a:pPr marL="285750" indent="-285750">
              <a:lnSpc>
                <a:spcPct val="90000"/>
              </a:lnSpc>
              <a:spcAft>
                <a:spcPts val="1200"/>
              </a:spcAft>
              <a:buFont typeface="Arial" panose="020B0604020202020204" pitchFamily="34" charset="0"/>
              <a:buChar char="•"/>
            </a:pPr>
            <a:r>
              <a:rPr lang="en-US" sz="1300" dirty="0">
                <a:latin typeface="Cambria" panose="02040503050406030204" pitchFamily="18" charset="0"/>
                <a:cs typeface="Helvetica" panose="020B0604020202020204" pitchFamily="34" charset="0"/>
              </a:rPr>
              <a:t>The 11.5 cfs. discharge created the cold water conditions necessary to support the tailwater trout fishery.</a:t>
            </a:r>
          </a:p>
          <a:p>
            <a:pPr marL="285750" indent="-285750">
              <a:lnSpc>
                <a:spcPct val="90000"/>
              </a:lnSpc>
              <a:buFont typeface="Arial" panose="020B0604020202020204" pitchFamily="34" charset="0"/>
              <a:buChar char="•"/>
            </a:pPr>
            <a:r>
              <a:rPr lang="en-US" sz="1300" dirty="0">
                <a:latin typeface="Cambria" panose="02040503050406030204" pitchFamily="18" charset="0"/>
                <a:cs typeface="Helvetica" panose="020B0604020202020204" pitchFamily="34" charset="0"/>
              </a:rPr>
              <a:t>For almost 30 years this partnership has been able to maintain a blue ribbon trout fishery in the Gunpowder Falls.</a:t>
            </a:r>
          </a:p>
          <a:p>
            <a:pPr marL="285750" indent="-285750">
              <a:lnSpc>
                <a:spcPct val="90000"/>
              </a:lnSpc>
              <a:buFont typeface="Arial" panose="020B0604020202020204" pitchFamily="34" charset="0"/>
              <a:buChar char="•"/>
            </a:pPr>
            <a:endParaRPr lang="en-US" sz="1300" dirty="0">
              <a:latin typeface="Cambria" panose="02040503050406030204" pitchFamily="18" charset="0"/>
              <a:cs typeface="Helvetica" panose="020B0604020202020204" pitchFamily="34" charset="0"/>
            </a:endParaRPr>
          </a:p>
          <a:p>
            <a:pPr marL="285750" indent="-285750">
              <a:lnSpc>
                <a:spcPct val="90000"/>
              </a:lnSpc>
              <a:buFont typeface="Arial" panose="020B0604020202020204" pitchFamily="34" charset="0"/>
              <a:buChar char="•"/>
            </a:pPr>
            <a:r>
              <a:rPr lang="en-US" sz="1300" dirty="0">
                <a:latin typeface="Cambria" panose="02040503050406030204" pitchFamily="18" charset="0"/>
                <a:cs typeface="Helvetica" panose="020B0604020202020204" pitchFamily="34" charset="0"/>
              </a:rPr>
              <a:t>This is a phenomenal publicly accessible wild trout resource that due to an adaptive management approach has been able to weather significant drought, multiple flood events and the introduction of invasive didymo into the river system.</a:t>
            </a:r>
          </a:p>
          <a:p>
            <a:endParaRPr lang="en-US" dirty="0"/>
          </a:p>
        </p:txBody>
      </p:sp>
      <p:pic>
        <p:nvPicPr>
          <p:cNvPr id="20" name="Picture 2" descr="http://dnr.state.md.us/fisheries/art2008/07review/DSCN0021kllg.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23003" b="8687"/>
          <a:stretch/>
        </p:blipFill>
        <p:spPr bwMode="auto">
          <a:xfrm>
            <a:off x="533400" y="4230849"/>
            <a:ext cx="2677217" cy="1371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1" name="Picture 4" descr=" photo 060913gunpowder002_zps971f826f.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4472" y="4102833"/>
            <a:ext cx="2438400" cy="16276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2" name="Picture 21" descr="electrofishing 040.jpg"/>
          <p:cNvPicPr>
            <a:picLocks noChangeAspect="1"/>
          </p:cNvPicPr>
          <p:nvPr/>
        </p:nvPicPr>
        <p:blipFill>
          <a:blip r:embed="rId8" cstate="print">
            <a:lum bright="-10000"/>
          </a:blip>
          <a:stretch>
            <a:fillRect/>
          </a:stretch>
        </p:blipFill>
        <p:spPr>
          <a:xfrm>
            <a:off x="3492054" y="4289367"/>
            <a:ext cx="2159000" cy="1619250"/>
          </a:xfrm>
          <a:prstGeom prst="rect">
            <a:avLst/>
          </a:prstGeom>
          <a:ln>
            <a:noFill/>
          </a:ln>
          <a:effectLst>
            <a:softEdge rad="127000"/>
          </a:effectLst>
        </p:spPr>
      </p:pic>
      <p:sp>
        <p:nvSpPr>
          <p:cNvPr id="5" name="TextBox 4"/>
          <p:cNvSpPr txBox="1"/>
          <p:nvPr/>
        </p:nvSpPr>
        <p:spPr>
          <a:xfrm>
            <a:off x="607578" y="1540626"/>
            <a:ext cx="5943600" cy="369332"/>
          </a:xfrm>
          <a:prstGeom prst="rect">
            <a:avLst/>
          </a:prstGeom>
          <a:noFill/>
        </p:spPr>
        <p:txBody>
          <a:bodyPr wrap="square" rtlCol="0">
            <a:spAutoFit/>
          </a:bodyPr>
          <a:lstStyle/>
          <a:p>
            <a:r>
              <a:rPr lang="en-US" b="1" dirty="0" smtClean="0">
                <a:solidFill>
                  <a:srgbClr val="000000"/>
                </a:solidFill>
                <a:latin typeface="Cambria" panose="02040503050406030204" pitchFamily="18" charset="0"/>
              </a:rPr>
              <a:t>Trout Unlimited Agreement</a:t>
            </a:r>
            <a:endParaRPr lang="en-US" b="1" dirty="0">
              <a:solidFill>
                <a:srgbClr val="000000"/>
              </a:solidFill>
              <a:latin typeface="Cambria" panose="02040503050406030204" pitchFamily="18" charset="0"/>
            </a:endParaRPr>
          </a:p>
        </p:txBody>
      </p:sp>
    </p:spTree>
    <p:extLst>
      <p:ext uri="{BB962C8B-B14F-4D97-AF65-F5344CB8AC3E}">
        <p14:creationId xmlns:p14="http://schemas.microsoft.com/office/powerpoint/2010/main" val="2515435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354"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8" name="TextBox 7"/>
          <p:cNvSpPr txBox="1"/>
          <p:nvPr/>
        </p:nvSpPr>
        <p:spPr>
          <a:xfrm>
            <a:off x="531091" y="1454185"/>
            <a:ext cx="8077200" cy="2754600"/>
          </a:xfrm>
          <a:prstGeom prst="rect">
            <a:avLst/>
          </a:prstGeom>
          <a:noFill/>
        </p:spPr>
        <p:txBody>
          <a:bodyPr wrap="square" rtlCol="0">
            <a:spAutoFit/>
          </a:bodyPr>
          <a:lstStyle/>
          <a:p>
            <a:r>
              <a:rPr lang="en-US" sz="1400" b="1" i="1" dirty="0" smtClean="0">
                <a:solidFill>
                  <a:prstClr val="black"/>
                </a:solidFill>
                <a:latin typeface="Cambria" panose="02040503050406030204" pitchFamily="18" charset="0"/>
                <a:cs typeface="Helvetica" panose="020B0604020202020204" pitchFamily="34" charset="0"/>
              </a:rPr>
              <a:t>Liberty Reservoir</a:t>
            </a:r>
            <a:r>
              <a:rPr lang="en-US" sz="1400" dirty="0" smtClean="0">
                <a:solidFill>
                  <a:prstClr val="black"/>
                </a:solidFill>
                <a:latin typeface="Cambria" panose="02040503050406030204" pitchFamily="18" charset="0"/>
                <a:cs typeface="Helvetica" panose="020B0604020202020204" pitchFamily="34" charset="0"/>
              </a:rPr>
              <a:t> </a:t>
            </a: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Located on the North Branch of the Patapsco River on the boundary between Baltimore and Carroll Counties.</a:t>
            </a: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It collects water from a 164 square mile drainage area that includes eastern Carroll County and southwestern Baltimore County.  </a:t>
            </a: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Water from the reservoir flows, by gravity, through a 12.7 mile long, 10 foot diameter tunnel to the Ashburton Water Filtration Plant for treatment.</a:t>
            </a:r>
          </a:p>
          <a:p>
            <a:pPr marL="285750" indent="-285750">
              <a:buFont typeface="Arial" panose="020B0604020202020204" pitchFamily="34" charset="0"/>
              <a:buChar char="•"/>
            </a:pPr>
            <a:endParaRPr lang="en-US" sz="1400" b="1" dirty="0">
              <a:solidFill>
                <a:prstClr val="black"/>
              </a:solidFill>
              <a:latin typeface="Cambria" panose="02040503050406030204" pitchFamily="18" charset="0"/>
              <a:cs typeface="Helvetica" panose="020B0604020202020204" pitchFamily="34" charset="0"/>
            </a:endParaRPr>
          </a:p>
          <a:p>
            <a:r>
              <a:rPr lang="en-US" sz="1400" b="1" dirty="0" smtClean="0">
                <a:solidFill>
                  <a:prstClr val="black"/>
                </a:solidFill>
                <a:latin typeface="Cambria" panose="02040503050406030204" pitchFamily="18" charset="0"/>
                <a:cs typeface="Helvetica" panose="020B0604020202020204" pitchFamily="34" charset="0"/>
              </a:rPr>
              <a:t>Conowingo Intake</a:t>
            </a: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Auxiliary water intake on the Susquehanna River, approximately 11 miles north of Aberdeen near the Pennsylvania State line.</a:t>
            </a:r>
          </a:p>
          <a:p>
            <a:pPr marL="285750" indent="-285750">
              <a:buFont typeface="Arial" panose="020B0604020202020204" pitchFamily="34" charset="0"/>
              <a:buChar char="•"/>
            </a:pPr>
            <a:r>
              <a:rPr lang="en-US" sz="1300" dirty="0" smtClean="0">
                <a:solidFill>
                  <a:prstClr val="black"/>
                </a:solidFill>
                <a:latin typeface="Cambria" panose="02040503050406030204" pitchFamily="18" charset="0"/>
                <a:cs typeface="Helvetica" panose="020B0604020202020204" pitchFamily="34" charset="0"/>
              </a:rPr>
              <a:t>Pumped via the Deer Creek Pumping Station to the Montebello Filtration Plants through the 38 mile long Susquehanna Conduit</a:t>
            </a:r>
            <a:r>
              <a:rPr lang="en-US" sz="1400" dirty="0" smtClean="0">
                <a:solidFill>
                  <a:prstClr val="black"/>
                </a:solidFill>
                <a:latin typeface="Cambria" panose="02040503050406030204" pitchFamily="18" charset="0"/>
                <a:cs typeface="Helvetica" panose="020B0604020202020204" pitchFamily="34" charset="0"/>
              </a:rPr>
              <a:t>. </a:t>
            </a:r>
            <a:endParaRPr lang="en-US" sz="1400" dirty="0">
              <a:solidFill>
                <a:prstClr val="black"/>
              </a:solidFill>
              <a:latin typeface="Cambria" panose="02040503050406030204" pitchFamily="18" charset="0"/>
              <a:cs typeface="Helvetica" panose="020B0604020202020204" pitchFamily="34" charset="0"/>
            </a:endParaRPr>
          </a:p>
        </p:txBody>
      </p:sp>
      <p:pic>
        <p:nvPicPr>
          <p:cNvPr id="10" name="Picture 2" descr="https://c2.staticflickr.com/2/1231/811073672_d18f758019.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84" b="8078"/>
          <a:stretch/>
        </p:blipFill>
        <p:spPr bwMode="auto">
          <a:xfrm>
            <a:off x="1820487" y="4099278"/>
            <a:ext cx="1605974" cy="19568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1" name="Picture 4" descr="http://www.lowersusquehannariverkeeper.org/wp-content/uploads/2011/11/Conowingo-Dam-3.jpg">
            <a:hlinkClick r:id="rId6"/>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t="6966" r="7644" b="26447"/>
          <a:stretch/>
        </p:blipFill>
        <p:spPr bwMode="auto">
          <a:xfrm>
            <a:off x="4242262" y="4099278"/>
            <a:ext cx="3454610" cy="18688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4" name="object 4"/>
          <p:cNvSpPr txBox="1">
            <a:spLocks noGrp="1"/>
          </p:cNvSpPr>
          <p:nvPr>
            <p:ph type="title"/>
          </p:nvPr>
        </p:nvSpPr>
        <p:spPr>
          <a:xfrm>
            <a:off x="2247139" y="417321"/>
            <a:ext cx="4382262" cy="430887"/>
          </a:xfrm>
          <a:prstGeom prst="rect">
            <a:avLst/>
          </a:prstGeom>
        </p:spPr>
        <p:txBody>
          <a:bodyPr vert="horz" wrap="square" lIns="0" tIns="0" rIns="0" bIns="0" rtlCol="0">
            <a:spAutoFit/>
          </a:bodyPr>
          <a:lstStyle/>
          <a:p>
            <a:pPr marL="12700" algn="ctr"/>
            <a:r>
              <a:rPr lang="en-US" dirty="0" smtClean="0"/>
              <a:t>RESERVOIR WATERSHEDS</a:t>
            </a:r>
            <a:endParaRPr spc="-45" dirty="0"/>
          </a:p>
        </p:txBody>
      </p:sp>
    </p:spTree>
    <p:extLst>
      <p:ext uri="{BB962C8B-B14F-4D97-AF65-F5344CB8AC3E}">
        <p14:creationId xmlns:p14="http://schemas.microsoft.com/office/powerpoint/2010/main" val="156429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2247139" y="417321"/>
            <a:ext cx="4382262" cy="430887"/>
          </a:xfrm>
          <a:prstGeom prst="rect">
            <a:avLst/>
          </a:prstGeom>
        </p:spPr>
        <p:txBody>
          <a:bodyPr vert="horz" wrap="square" lIns="0" tIns="0" rIns="0" bIns="0" rtlCol="0">
            <a:spAutoFit/>
          </a:bodyPr>
          <a:lstStyle/>
          <a:p>
            <a:pPr marL="12700" algn="ctr"/>
            <a:r>
              <a:rPr lang="en-US" dirty="0" smtClean="0"/>
              <a:t>RESERVOIR WATERSHEDS</a:t>
            </a:r>
            <a:endParaRPr spc="-45"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pic>
        <p:nvPicPr>
          <p:cNvPr id="8" name="Picture 14" descr="Image1"/>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9339" t="12566" r="9421" b="11871"/>
          <a:stretch/>
        </p:blipFill>
        <p:spPr>
          <a:xfrm>
            <a:off x="1739995" y="1621253"/>
            <a:ext cx="5664009" cy="4072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725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14" name="object 4"/>
          <p:cNvSpPr txBox="1">
            <a:spLocks noGrp="1"/>
          </p:cNvSpPr>
          <p:nvPr>
            <p:ph type="title"/>
          </p:nvPr>
        </p:nvSpPr>
        <p:spPr>
          <a:xfrm>
            <a:off x="2247139" y="417321"/>
            <a:ext cx="4382262" cy="430887"/>
          </a:xfrm>
          <a:prstGeom prst="rect">
            <a:avLst/>
          </a:prstGeom>
        </p:spPr>
        <p:txBody>
          <a:bodyPr vert="horz" wrap="square" lIns="0" tIns="0" rIns="0" bIns="0" rtlCol="0">
            <a:spAutoFit/>
          </a:bodyPr>
          <a:lstStyle/>
          <a:p>
            <a:pPr marL="12700" algn="ctr"/>
            <a:r>
              <a:rPr lang="en-US" dirty="0" smtClean="0"/>
              <a:t>MANAGEMENT ACTIONS</a:t>
            </a:r>
            <a:endParaRPr spc="-45" dirty="0"/>
          </a:p>
        </p:txBody>
      </p:sp>
      <p:sp>
        <p:nvSpPr>
          <p:cNvPr id="15" name="Rectangle 14"/>
          <p:cNvSpPr/>
          <p:nvPr/>
        </p:nvSpPr>
        <p:spPr>
          <a:xfrm>
            <a:off x="304800"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33976" y="1676400"/>
            <a:ext cx="7875156" cy="3733330"/>
          </a:xfrm>
          <a:prstGeom prst="rect">
            <a:avLst/>
          </a:prstGeom>
          <a:noFill/>
        </p:spPr>
        <p:txBody>
          <a:bodyPr wrap="square" rtlCol="0">
            <a:spAutoFit/>
          </a:bodyPr>
          <a:lstStyle/>
          <a:p>
            <a:pPr marL="285750" indent="-285750">
              <a:lnSpc>
                <a:spcPct val="110000"/>
              </a:lnSpc>
              <a:spcBef>
                <a:spcPts val="600"/>
              </a:spcBef>
              <a:spcAft>
                <a:spcPts val="600"/>
              </a:spcAft>
              <a:buFont typeface="Arial" panose="020B0604020202020204" pitchFamily="34" charset="0"/>
              <a:buChar char="•"/>
            </a:pPr>
            <a:r>
              <a:rPr lang="en-US" sz="1400" dirty="0" smtClean="0">
                <a:solidFill>
                  <a:srgbClr val="000000"/>
                </a:solidFill>
                <a:latin typeface="Cambria" panose="02040503050406030204" pitchFamily="18" charset="0"/>
                <a:cs typeface="Helvetica" panose="020B0604020202020204" pitchFamily="34" charset="0"/>
              </a:rPr>
              <a:t>The </a:t>
            </a:r>
            <a:r>
              <a:rPr lang="en-US" sz="1400" dirty="0">
                <a:solidFill>
                  <a:srgbClr val="000000"/>
                </a:solidFill>
                <a:latin typeface="Cambria" panose="02040503050406030204" pitchFamily="18" charset="0"/>
                <a:cs typeface="Helvetica" panose="020B0604020202020204" pitchFamily="34" charset="0"/>
              </a:rPr>
              <a:t>presence of several dreissenid </a:t>
            </a:r>
            <a:r>
              <a:rPr lang="en-US" sz="1400" dirty="0" smtClean="0">
                <a:solidFill>
                  <a:srgbClr val="000000"/>
                </a:solidFill>
                <a:latin typeface="Cambria" panose="02040503050406030204" pitchFamily="18" charset="0"/>
                <a:cs typeface="Helvetica" panose="020B0604020202020204" pitchFamily="34" charset="0"/>
              </a:rPr>
              <a:t>mussels in </a:t>
            </a:r>
            <a:r>
              <a:rPr lang="en-US" sz="1400" dirty="0">
                <a:solidFill>
                  <a:srgbClr val="000000"/>
                </a:solidFill>
                <a:latin typeface="Cambria" panose="02040503050406030204" pitchFamily="18" charset="0"/>
                <a:cs typeface="Helvetica" panose="020B0604020202020204" pitchFamily="34" charset="0"/>
              </a:rPr>
              <a:t>the Susquehanna River </a:t>
            </a:r>
            <a:r>
              <a:rPr lang="en-US" sz="1400" dirty="0" smtClean="0">
                <a:solidFill>
                  <a:srgbClr val="000000"/>
                </a:solidFill>
                <a:latin typeface="Cambria" panose="02040503050406030204" pitchFamily="18" charset="0"/>
                <a:cs typeface="Helvetica" panose="020B0604020202020204" pitchFamily="34" charset="0"/>
              </a:rPr>
              <a:t>near Binghamton, NY, in the early 1990s, prompted </a:t>
            </a:r>
            <a:r>
              <a:rPr lang="en-US" sz="1400" dirty="0">
                <a:solidFill>
                  <a:srgbClr val="000000"/>
                </a:solidFill>
                <a:latin typeface="Cambria" panose="02040503050406030204" pitchFamily="18" charset="0"/>
                <a:cs typeface="Helvetica" panose="020B0604020202020204" pitchFamily="34" charset="0"/>
              </a:rPr>
              <a:t>City of Baltimore </a:t>
            </a:r>
            <a:r>
              <a:rPr lang="en-US" sz="1400" dirty="0" smtClean="0">
                <a:solidFill>
                  <a:srgbClr val="000000"/>
                </a:solidFill>
                <a:latin typeface="Cambria" panose="02040503050406030204" pitchFamily="18" charset="0"/>
                <a:cs typeface="Helvetica" panose="020B0604020202020204" pitchFamily="34" charset="0"/>
              </a:rPr>
              <a:t>to </a:t>
            </a:r>
            <a:r>
              <a:rPr lang="en-US" sz="1400" dirty="0">
                <a:solidFill>
                  <a:srgbClr val="000000"/>
                </a:solidFill>
                <a:latin typeface="Cambria" panose="02040503050406030204" pitchFamily="18" charset="0"/>
                <a:cs typeface="Helvetica" panose="020B0604020202020204" pitchFamily="34" charset="0"/>
              </a:rPr>
              <a:t>evaluate the dreissenid mussel control options </a:t>
            </a:r>
            <a:r>
              <a:rPr lang="en-US" sz="1400" dirty="0" smtClean="0">
                <a:solidFill>
                  <a:srgbClr val="000000"/>
                </a:solidFill>
                <a:latin typeface="Cambria" panose="02040503050406030204" pitchFamily="18" charset="0"/>
                <a:cs typeface="Helvetica" panose="020B0604020202020204" pitchFamily="34" charset="0"/>
              </a:rPr>
              <a:t>and </a:t>
            </a:r>
            <a:r>
              <a:rPr lang="en-US" sz="1400" dirty="0">
                <a:solidFill>
                  <a:srgbClr val="000000"/>
                </a:solidFill>
                <a:latin typeface="Cambria" panose="02040503050406030204" pitchFamily="18" charset="0"/>
                <a:cs typeface="Helvetica" panose="020B0604020202020204" pitchFamily="34" charset="0"/>
              </a:rPr>
              <a:t>to explore </a:t>
            </a:r>
            <a:r>
              <a:rPr lang="en-US" sz="1400" dirty="0" smtClean="0">
                <a:solidFill>
                  <a:srgbClr val="000000"/>
                </a:solidFill>
                <a:latin typeface="Cambria" panose="02040503050406030204" pitchFamily="18" charset="0"/>
                <a:cs typeface="Helvetica" panose="020B0604020202020204" pitchFamily="34" charset="0"/>
              </a:rPr>
              <a:t>alternatives </a:t>
            </a:r>
            <a:r>
              <a:rPr lang="en-US" sz="1400" dirty="0">
                <a:solidFill>
                  <a:srgbClr val="000000"/>
                </a:solidFill>
                <a:latin typeface="Cambria" panose="02040503050406030204" pitchFamily="18" charset="0"/>
                <a:cs typeface="Helvetica" panose="020B0604020202020204" pitchFamily="34" charset="0"/>
              </a:rPr>
              <a:t>to dreissenid </a:t>
            </a:r>
            <a:r>
              <a:rPr lang="en-US" sz="1400" dirty="0" smtClean="0">
                <a:solidFill>
                  <a:srgbClr val="000000"/>
                </a:solidFill>
                <a:latin typeface="Cambria" panose="02040503050406030204" pitchFamily="18" charset="0"/>
                <a:cs typeface="Helvetica" panose="020B0604020202020204" pitchFamily="34" charset="0"/>
              </a:rPr>
              <a:t>mussel control.</a:t>
            </a:r>
          </a:p>
          <a:p>
            <a:pPr marL="285750" lvl="1" indent="-285750">
              <a:lnSpc>
                <a:spcPct val="110000"/>
              </a:lnSpc>
              <a:spcBef>
                <a:spcPts val="600"/>
              </a:spcBef>
              <a:spcAft>
                <a:spcPts val="600"/>
              </a:spcAft>
              <a:buFont typeface="Arial" panose="020B0604020202020204" pitchFamily="34" charset="0"/>
              <a:buChar char="•"/>
            </a:pPr>
            <a:r>
              <a:rPr lang="en-US" altLang="en-US" sz="1400" b="1" dirty="0" smtClean="0">
                <a:solidFill>
                  <a:srgbClr val="000000"/>
                </a:solidFill>
                <a:latin typeface="Cambria" panose="02040503050406030204" pitchFamily="18" charset="0"/>
              </a:rPr>
              <a:t>1992</a:t>
            </a:r>
            <a:r>
              <a:rPr lang="en-US" altLang="en-US" sz="1400" dirty="0" smtClean="0">
                <a:solidFill>
                  <a:srgbClr val="000000"/>
                </a:solidFill>
                <a:latin typeface="Cambria" panose="02040503050406030204" pitchFamily="18" charset="0"/>
              </a:rPr>
              <a:t> - Enacted boating </a:t>
            </a:r>
            <a:r>
              <a:rPr lang="en-US" altLang="en-US" sz="1400" dirty="0">
                <a:solidFill>
                  <a:srgbClr val="000000"/>
                </a:solidFill>
                <a:latin typeface="Cambria" panose="02040503050406030204" pitchFamily="18" charset="0"/>
              </a:rPr>
              <a:t>m</a:t>
            </a:r>
            <a:r>
              <a:rPr lang="en-US" altLang="en-US" sz="1400" dirty="0" smtClean="0">
                <a:solidFill>
                  <a:srgbClr val="000000"/>
                </a:solidFill>
                <a:latin typeface="Cambria" panose="02040503050406030204" pitchFamily="18" charset="0"/>
              </a:rPr>
              <a:t>oratorium </a:t>
            </a:r>
          </a:p>
          <a:p>
            <a:pPr marL="285750" lvl="1" indent="-285750">
              <a:lnSpc>
                <a:spcPct val="110000"/>
              </a:lnSpc>
              <a:spcBef>
                <a:spcPts val="600"/>
              </a:spcBef>
              <a:spcAft>
                <a:spcPts val="1200"/>
              </a:spcAft>
              <a:buFont typeface="Arial" panose="020B0604020202020204" pitchFamily="34" charset="0"/>
              <a:buChar char="•"/>
            </a:pPr>
            <a:r>
              <a:rPr lang="en-US" sz="1400" b="1" dirty="0" smtClean="0">
                <a:solidFill>
                  <a:srgbClr val="000000"/>
                </a:solidFill>
                <a:latin typeface="Cambria" panose="02040503050406030204" pitchFamily="18" charset="0"/>
                <a:cs typeface="Helvetica" panose="020B0604020202020204" pitchFamily="34" charset="0"/>
              </a:rPr>
              <a:t>1992 </a:t>
            </a:r>
            <a:r>
              <a:rPr lang="en-US" sz="1400" dirty="0" smtClean="0">
                <a:solidFill>
                  <a:srgbClr val="000000"/>
                </a:solidFill>
                <a:latin typeface="Cambria" panose="02040503050406030204" pitchFamily="18" charset="0"/>
                <a:cs typeface="Helvetica" panose="020B0604020202020204" pitchFamily="34" charset="0"/>
              </a:rPr>
              <a:t>-</a:t>
            </a:r>
            <a:r>
              <a:rPr lang="en-US" sz="1400" b="1" dirty="0" smtClean="0">
                <a:solidFill>
                  <a:srgbClr val="000000"/>
                </a:solidFill>
                <a:latin typeface="Cambria" panose="02040503050406030204" pitchFamily="18" charset="0"/>
                <a:cs typeface="Helvetica" panose="020B0604020202020204" pitchFamily="34" charset="0"/>
              </a:rPr>
              <a:t> </a:t>
            </a:r>
            <a:r>
              <a:rPr lang="en-US" sz="1400" dirty="0">
                <a:solidFill>
                  <a:srgbClr val="000000"/>
                </a:solidFill>
                <a:latin typeface="Cambria" panose="02040503050406030204" pitchFamily="18" charset="0"/>
                <a:cs typeface="Helvetica" panose="020B0604020202020204" pitchFamily="34" charset="0"/>
              </a:rPr>
              <a:t>M</a:t>
            </a:r>
            <a:r>
              <a:rPr lang="en-US" sz="1400" dirty="0" smtClean="0">
                <a:solidFill>
                  <a:srgbClr val="000000"/>
                </a:solidFill>
                <a:latin typeface="Cambria" panose="02040503050406030204" pitchFamily="18" charset="0"/>
                <a:cs typeface="Helvetica" panose="020B0604020202020204" pitchFamily="34" charset="0"/>
              </a:rPr>
              <a:t>odified boating permits to restrict access to Liberty, Loch Raven, and Prettyboy reservoirs</a:t>
            </a:r>
          </a:p>
          <a:p>
            <a:pPr marL="1025525" lvl="3" indent="-222250">
              <a:buFont typeface="Arial" panose="020B0604020202020204" pitchFamily="34" charset="0"/>
              <a:buChar char="•"/>
            </a:pPr>
            <a:r>
              <a:rPr lang="en-US" altLang="en-US" sz="1200" dirty="0" smtClean="0">
                <a:solidFill>
                  <a:srgbClr val="000000"/>
                </a:solidFill>
                <a:latin typeface="Cambria" panose="02040503050406030204" pitchFamily="18" charset="0"/>
              </a:rPr>
              <a:t>Signed affidavit: use only on City’s three reservoirs </a:t>
            </a:r>
          </a:p>
          <a:p>
            <a:pPr marL="1025525" lvl="3" indent="-222250">
              <a:buFont typeface="Arial" panose="020B0604020202020204" pitchFamily="34" charset="0"/>
              <a:buChar char="•"/>
            </a:pPr>
            <a:r>
              <a:rPr lang="en-US" altLang="en-US" sz="1200" dirty="0" smtClean="0">
                <a:solidFill>
                  <a:srgbClr val="000000"/>
                </a:solidFill>
                <a:latin typeface="Cambria" panose="02040503050406030204" pitchFamily="18" charset="0"/>
              </a:rPr>
              <a:t>No gasoline-powered motors on boats</a:t>
            </a:r>
          </a:p>
          <a:p>
            <a:pPr marL="1025525" lvl="3" indent="-222250">
              <a:buFont typeface="Arial" panose="020B0604020202020204" pitchFamily="34" charset="0"/>
              <a:buChar char="•"/>
            </a:pPr>
            <a:r>
              <a:rPr lang="en-US" altLang="en-US" sz="1200" dirty="0" smtClean="0">
                <a:solidFill>
                  <a:srgbClr val="000000"/>
                </a:solidFill>
                <a:latin typeface="Cambria" panose="02040503050406030204" pitchFamily="18" charset="0"/>
              </a:rPr>
              <a:t>No boats longer than 18 feet (currently 20 feet)</a:t>
            </a:r>
          </a:p>
          <a:p>
            <a:pPr marL="1025525" lvl="3" indent="-222250">
              <a:spcAft>
                <a:spcPts val="600"/>
              </a:spcAft>
              <a:buFont typeface="Arial" panose="020B0604020202020204" pitchFamily="34" charset="0"/>
              <a:buChar char="•"/>
            </a:pPr>
            <a:r>
              <a:rPr lang="en-US" altLang="en-US" sz="1200" dirty="0" smtClean="0">
                <a:solidFill>
                  <a:srgbClr val="000000"/>
                </a:solidFill>
                <a:latin typeface="Cambria" panose="02040503050406030204" pitchFamily="18" charset="0"/>
              </a:rPr>
              <a:t>Boating moratorium could be reinstated if necessary</a:t>
            </a:r>
          </a:p>
          <a:p>
            <a:pPr marL="285750" indent="-285750">
              <a:lnSpc>
                <a:spcPct val="110000"/>
              </a:lnSpc>
              <a:spcBef>
                <a:spcPts val="600"/>
              </a:spcBef>
              <a:spcAft>
                <a:spcPts val="600"/>
              </a:spcAft>
              <a:buFont typeface="Arial" panose="020B0604020202020204" pitchFamily="34" charset="0"/>
              <a:buChar char="•"/>
            </a:pPr>
            <a:r>
              <a:rPr lang="en-US" sz="1400" b="1" dirty="0" smtClean="0">
                <a:solidFill>
                  <a:srgbClr val="000000"/>
                </a:solidFill>
                <a:latin typeface="Cambria" panose="02040503050406030204" pitchFamily="18" charset="0"/>
                <a:cs typeface="Helvetica" panose="020B0604020202020204" pitchFamily="34" charset="0"/>
              </a:rPr>
              <a:t>1992 </a:t>
            </a:r>
            <a:r>
              <a:rPr lang="en-US" sz="1400" dirty="0" smtClean="0">
                <a:solidFill>
                  <a:srgbClr val="000000"/>
                </a:solidFill>
                <a:latin typeface="Cambria" panose="02040503050406030204" pitchFamily="18" charset="0"/>
                <a:cs typeface="Helvetica" panose="020B0604020202020204" pitchFamily="34" charset="0"/>
              </a:rPr>
              <a:t>- Required live bait used by anglers in City reservoirs to be certified zebra mussel-free</a:t>
            </a:r>
          </a:p>
          <a:p>
            <a:pPr marL="285750" indent="-285750">
              <a:lnSpc>
                <a:spcPct val="110000"/>
              </a:lnSpc>
              <a:spcBef>
                <a:spcPts val="600"/>
              </a:spcBef>
              <a:spcAft>
                <a:spcPts val="600"/>
              </a:spcAft>
              <a:buFont typeface="Arial" panose="020B0604020202020204" pitchFamily="34" charset="0"/>
              <a:buChar char="•"/>
              <a:tabLst>
                <a:tab pos="803275" algn="l"/>
              </a:tabLst>
            </a:pPr>
            <a:r>
              <a:rPr lang="en-US" sz="1400" b="1" dirty="0" smtClean="0">
                <a:solidFill>
                  <a:srgbClr val="000000"/>
                </a:solidFill>
                <a:latin typeface="Cambria" panose="02040503050406030204" pitchFamily="18" charset="0"/>
                <a:cs typeface="Helvetica" panose="020B0604020202020204" pitchFamily="34" charset="0"/>
              </a:rPr>
              <a:t>1992 </a:t>
            </a:r>
            <a:r>
              <a:rPr lang="en-US" sz="1400" dirty="0" smtClean="0">
                <a:solidFill>
                  <a:srgbClr val="000000"/>
                </a:solidFill>
                <a:latin typeface="Cambria" panose="02040503050406030204" pitchFamily="18" charset="0"/>
                <a:cs typeface="Helvetica" panose="020B0604020202020204" pitchFamily="34" charset="0"/>
              </a:rPr>
              <a:t>-</a:t>
            </a:r>
            <a:r>
              <a:rPr lang="en-US" sz="1400" b="1" dirty="0" smtClean="0">
                <a:solidFill>
                  <a:srgbClr val="000000"/>
                </a:solidFill>
                <a:latin typeface="Cambria" panose="02040503050406030204" pitchFamily="18" charset="0"/>
                <a:cs typeface="Helvetica" panose="020B0604020202020204" pitchFamily="34" charset="0"/>
              </a:rPr>
              <a:t> </a:t>
            </a:r>
            <a:r>
              <a:rPr lang="en-US" sz="1400" dirty="0">
                <a:solidFill>
                  <a:srgbClr val="000000"/>
                </a:solidFill>
                <a:latin typeface="Cambria" panose="02040503050406030204" pitchFamily="18" charset="0"/>
                <a:cs typeface="Helvetica" panose="020B0604020202020204" pitchFamily="34" charset="0"/>
              </a:rPr>
              <a:t>E</a:t>
            </a:r>
            <a:r>
              <a:rPr lang="en-US" sz="1400" dirty="0" smtClean="0">
                <a:solidFill>
                  <a:srgbClr val="000000"/>
                </a:solidFill>
                <a:latin typeface="Cambria" panose="02040503050406030204" pitchFamily="18" charset="0"/>
                <a:cs typeface="Helvetica" panose="020B0604020202020204" pitchFamily="34" charset="0"/>
              </a:rPr>
              <a:t>stablished ongoing zebra mussel monitoring program, April-November, using multi-plate 	samplers, at City reservoirs and intake of Conowingo Pool</a:t>
            </a:r>
          </a:p>
        </p:txBody>
      </p:sp>
    </p:spTree>
    <p:extLst>
      <p:ext uri="{BB962C8B-B14F-4D97-AF65-F5344CB8AC3E}">
        <p14:creationId xmlns:p14="http://schemas.microsoft.com/office/powerpoint/2010/main" val="1699577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9492" y="6336080"/>
            <a:ext cx="5064125" cy="323850"/>
          </a:xfrm>
          <a:prstGeom prst="rect">
            <a:avLst/>
          </a:prstGeom>
        </p:spPr>
        <p:txBody>
          <a:bodyPr vert="horz" wrap="square" lIns="0" tIns="0" rIns="0" bIns="0" rtlCol="0">
            <a:spAutoFit/>
          </a:bodyPr>
          <a:lstStyle/>
          <a:p>
            <a:pPr marL="12700">
              <a:lnSpc>
                <a:spcPct val="100000"/>
              </a:lnSpc>
            </a:pPr>
            <a:r>
              <a:rPr sz="2000" b="1" spc="-5" dirty="0">
                <a:solidFill>
                  <a:srgbClr val="1F487C"/>
                </a:solidFill>
                <a:latin typeface="Cambria"/>
                <a:cs typeface="Cambria"/>
              </a:rPr>
              <a:t>Baltimore </a:t>
            </a:r>
            <a:r>
              <a:rPr sz="2000" b="1" dirty="0">
                <a:solidFill>
                  <a:srgbClr val="1F487C"/>
                </a:solidFill>
                <a:latin typeface="Cambria"/>
                <a:cs typeface="Cambria"/>
              </a:rPr>
              <a:t>City Department of </a:t>
            </a:r>
            <a:r>
              <a:rPr sz="2000" b="1" spc="-5" dirty="0">
                <a:solidFill>
                  <a:srgbClr val="1F487C"/>
                </a:solidFill>
                <a:latin typeface="Cambria"/>
                <a:cs typeface="Cambria"/>
              </a:rPr>
              <a:t>Public</a:t>
            </a:r>
            <a:r>
              <a:rPr sz="2000" b="1" spc="-185" dirty="0">
                <a:solidFill>
                  <a:srgbClr val="1F487C"/>
                </a:solidFill>
                <a:latin typeface="Cambria"/>
                <a:cs typeface="Cambria"/>
              </a:rPr>
              <a:t> </a:t>
            </a:r>
            <a:r>
              <a:rPr sz="2000" b="1" spc="-25" dirty="0">
                <a:solidFill>
                  <a:srgbClr val="1F487C"/>
                </a:solidFill>
                <a:latin typeface="Cambria"/>
                <a:cs typeface="Cambria"/>
              </a:rPr>
              <a:t>Works</a:t>
            </a:r>
            <a:endParaRPr sz="2000" dirty="0">
              <a:latin typeface="Cambria"/>
              <a:cs typeface="Cambria"/>
            </a:endParaRPr>
          </a:p>
        </p:txBody>
      </p:sp>
      <p:sp>
        <p:nvSpPr>
          <p:cNvPr id="3" name="object 3"/>
          <p:cNvSpPr/>
          <p:nvPr/>
        </p:nvSpPr>
        <p:spPr>
          <a:xfrm>
            <a:off x="8001000" y="6150862"/>
            <a:ext cx="533400" cy="629412"/>
          </a:xfrm>
          <a:prstGeom prst="rect">
            <a:avLst/>
          </a:prstGeom>
          <a:blipFill>
            <a:blip r:embed="rId2" cstate="print"/>
            <a:stretch>
              <a:fillRect/>
            </a:stretch>
          </a:blipFill>
        </p:spPr>
        <p:txBody>
          <a:bodyPr wrap="square" lIns="0" tIns="0" rIns="0" bIns="0" rtlCol="0"/>
          <a:lstStyle/>
          <a:p>
            <a:endParaRP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9" y="6104637"/>
            <a:ext cx="516520" cy="675637"/>
          </a:xfrm>
          <a:prstGeom prst="rect">
            <a:avLst/>
          </a:prstGeom>
        </p:spPr>
      </p:pic>
      <p:sp>
        <p:nvSpPr>
          <p:cNvPr id="15" name="Rectangle 14"/>
          <p:cNvSpPr/>
          <p:nvPr/>
        </p:nvSpPr>
        <p:spPr>
          <a:xfrm>
            <a:off x="304800" y="1303713"/>
            <a:ext cx="8534400" cy="4724400"/>
          </a:xfrm>
          <a:prstGeom prst="rect">
            <a:avLst/>
          </a:prstGeom>
          <a:gradFill flip="none" rotWithShape="1">
            <a:gsLst>
              <a:gs pos="0">
                <a:srgbClr val="2E5CB8">
                  <a:alpha val="72941"/>
                </a:srgbClr>
              </a:gs>
              <a:gs pos="46000">
                <a:srgbClr val="99CCFF"/>
              </a:gs>
              <a:gs pos="96000">
                <a:srgbClr val="7DA8FF"/>
              </a:gs>
            </a:gsLst>
            <a:lin ang="16200000" scaled="1"/>
            <a:tileRect/>
          </a:gra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34422" y="1905000"/>
            <a:ext cx="7875156" cy="2443746"/>
          </a:xfrm>
          <a:prstGeom prst="rect">
            <a:avLst/>
          </a:prstGeom>
          <a:noFill/>
        </p:spPr>
        <p:txBody>
          <a:bodyPr wrap="square" rtlCol="0">
            <a:spAutoFit/>
          </a:bodyPr>
          <a:lstStyle/>
          <a:p>
            <a:pPr marL="285750" indent="-285750">
              <a:lnSpc>
                <a:spcPct val="110000"/>
              </a:lnSpc>
              <a:spcBef>
                <a:spcPts val="600"/>
              </a:spcBef>
              <a:spcAft>
                <a:spcPts val="600"/>
              </a:spcAft>
              <a:buFont typeface="Arial" panose="020B0604020202020204" pitchFamily="34" charset="0"/>
              <a:buChar char="•"/>
            </a:pPr>
            <a:r>
              <a:rPr lang="en-US" sz="1400" b="1" dirty="0" smtClean="0">
                <a:solidFill>
                  <a:srgbClr val="000000"/>
                </a:solidFill>
                <a:latin typeface="Cambria" panose="02040503050406030204" pitchFamily="18" charset="0"/>
                <a:cs typeface="Helvetica" panose="020B0604020202020204" pitchFamily="34" charset="0"/>
              </a:rPr>
              <a:t>1993 </a:t>
            </a:r>
            <a:r>
              <a:rPr lang="en-US" sz="1400" dirty="0" smtClean="0">
                <a:solidFill>
                  <a:srgbClr val="000000"/>
                </a:solidFill>
                <a:latin typeface="Cambria" panose="02040503050406030204" pitchFamily="18" charset="0"/>
                <a:cs typeface="Helvetica" panose="020B0604020202020204" pitchFamily="34" charset="0"/>
              </a:rPr>
              <a:t>-</a:t>
            </a:r>
            <a:r>
              <a:rPr lang="en-US" sz="1400" b="1" dirty="0" smtClean="0">
                <a:solidFill>
                  <a:srgbClr val="000000"/>
                </a:solidFill>
                <a:latin typeface="Cambria" panose="02040503050406030204" pitchFamily="18" charset="0"/>
                <a:cs typeface="Helvetica" panose="020B0604020202020204" pitchFamily="34" charset="0"/>
              </a:rPr>
              <a:t> </a:t>
            </a:r>
            <a:r>
              <a:rPr lang="en-US" sz="1400" dirty="0">
                <a:solidFill>
                  <a:srgbClr val="000000"/>
                </a:solidFill>
                <a:latin typeface="Cambria" panose="02040503050406030204" pitchFamily="18" charset="0"/>
                <a:cs typeface="Helvetica" panose="020B0604020202020204" pitchFamily="34" charset="0"/>
              </a:rPr>
              <a:t>C</a:t>
            </a:r>
            <a:r>
              <a:rPr lang="en-US" sz="1400" dirty="0" smtClean="0">
                <a:solidFill>
                  <a:srgbClr val="000000"/>
                </a:solidFill>
                <a:latin typeface="Cambria" panose="02040503050406030204" pitchFamily="18" charset="0"/>
                <a:cs typeface="Helvetica" panose="020B0604020202020204" pitchFamily="34" charset="0"/>
              </a:rPr>
              <a:t>onstructed zebra mussel control facilities at all 4 water supply intakes</a:t>
            </a:r>
          </a:p>
          <a:p>
            <a:pPr marL="285750" indent="-285750">
              <a:lnSpc>
                <a:spcPct val="110000"/>
              </a:lnSpc>
              <a:spcBef>
                <a:spcPts val="600"/>
              </a:spcBef>
              <a:spcAft>
                <a:spcPts val="600"/>
              </a:spcAft>
              <a:buFont typeface="Arial" panose="020B0604020202020204" pitchFamily="34" charset="0"/>
              <a:buChar char="•"/>
            </a:pPr>
            <a:r>
              <a:rPr lang="en-US" sz="1400" b="1" dirty="0" smtClean="0">
                <a:solidFill>
                  <a:srgbClr val="000000"/>
                </a:solidFill>
                <a:latin typeface="Cambria" panose="02040503050406030204" pitchFamily="18" charset="0"/>
                <a:cs typeface="Helvetica" panose="020B0604020202020204" pitchFamily="34" charset="0"/>
              </a:rPr>
              <a:t>2008</a:t>
            </a:r>
            <a:r>
              <a:rPr lang="en-US" sz="1400" dirty="0" smtClean="0">
                <a:solidFill>
                  <a:srgbClr val="000000"/>
                </a:solidFill>
                <a:latin typeface="Cambria" panose="02040503050406030204" pitchFamily="18" charset="0"/>
                <a:cs typeface="Helvetica" panose="020B0604020202020204" pitchFamily="34" charset="0"/>
              </a:rPr>
              <a:t> – Created a Watershed Ranger force to help improve compliance with watershed regulations and enforce boating regulations,</a:t>
            </a:r>
          </a:p>
          <a:p>
            <a:pPr marL="285750" indent="-285750" defTabSz="803275">
              <a:lnSpc>
                <a:spcPct val="110000"/>
              </a:lnSpc>
              <a:spcBef>
                <a:spcPts val="600"/>
              </a:spcBef>
              <a:spcAft>
                <a:spcPts val="600"/>
              </a:spcAft>
              <a:buFont typeface="Arial" panose="020B0604020202020204" pitchFamily="34" charset="0"/>
              <a:buChar char="•"/>
            </a:pPr>
            <a:r>
              <a:rPr lang="en-US" sz="1400" b="1" dirty="0" smtClean="0">
                <a:solidFill>
                  <a:srgbClr val="000000"/>
                </a:solidFill>
                <a:latin typeface="Cambria" panose="02040503050406030204" pitchFamily="18" charset="0"/>
                <a:cs typeface="Helvetica" panose="020B0604020202020204" pitchFamily="34" charset="0"/>
              </a:rPr>
              <a:t>2010 </a:t>
            </a:r>
            <a:r>
              <a:rPr lang="en-US" sz="1400" dirty="0" smtClean="0">
                <a:solidFill>
                  <a:srgbClr val="000000"/>
                </a:solidFill>
                <a:latin typeface="Cambria" panose="02040503050406030204" pitchFamily="18" charset="0"/>
                <a:cs typeface="Helvetica" panose="020B0604020202020204" pitchFamily="34" charset="0"/>
              </a:rPr>
              <a:t>-</a:t>
            </a:r>
            <a:r>
              <a:rPr lang="en-US" sz="1400" b="1" dirty="0" smtClean="0">
                <a:solidFill>
                  <a:srgbClr val="000000"/>
                </a:solidFill>
                <a:latin typeface="Cambria" panose="02040503050406030204" pitchFamily="18" charset="0"/>
                <a:cs typeface="Helvetica" panose="020B0604020202020204" pitchFamily="34" charset="0"/>
              </a:rPr>
              <a:t> </a:t>
            </a:r>
            <a:r>
              <a:rPr lang="en-US" sz="1400" dirty="0">
                <a:solidFill>
                  <a:srgbClr val="000000"/>
                </a:solidFill>
                <a:latin typeface="Cambria" panose="02040503050406030204" pitchFamily="18" charset="0"/>
                <a:cs typeface="Helvetica" panose="020B0604020202020204" pitchFamily="34" charset="0"/>
              </a:rPr>
              <a:t>C</a:t>
            </a:r>
            <a:r>
              <a:rPr lang="en-US" sz="1400" dirty="0" smtClean="0">
                <a:solidFill>
                  <a:srgbClr val="000000"/>
                </a:solidFill>
                <a:latin typeface="Cambria" panose="02040503050406030204" pitchFamily="18" charset="0"/>
                <a:cs typeface="Helvetica" panose="020B0604020202020204" pitchFamily="34" charset="0"/>
              </a:rPr>
              <a:t>ompleted new vulnerability assessment of City’s reservoir system’s to dreissenid infestation, and reviewed current control methods</a:t>
            </a:r>
          </a:p>
          <a:p>
            <a:pPr marL="285750" indent="-285750">
              <a:lnSpc>
                <a:spcPct val="110000"/>
              </a:lnSpc>
              <a:spcBef>
                <a:spcPts val="600"/>
              </a:spcBef>
              <a:spcAft>
                <a:spcPts val="600"/>
              </a:spcAft>
              <a:buFont typeface="Arial" panose="020B0604020202020204" pitchFamily="34" charset="0"/>
              <a:buChar char="•"/>
            </a:pPr>
            <a:r>
              <a:rPr lang="en-US" sz="1400" b="1" dirty="0" smtClean="0">
                <a:solidFill>
                  <a:srgbClr val="000000"/>
                </a:solidFill>
                <a:latin typeface="Cambria" panose="02040503050406030204" pitchFamily="18" charset="0"/>
                <a:cs typeface="Helvetica" panose="020B0604020202020204" pitchFamily="34" charset="0"/>
              </a:rPr>
              <a:t>2013 </a:t>
            </a:r>
            <a:r>
              <a:rPr lang="en-US" sz="1400" dirty="0" smtClean="0">
                <a:solidFill>
                  <a:srgbClr val="000000"/>
                </a:solidFill>
                <a:latin typeface="Cambria" panose="02040503050406030204" pitchFamily="18" charset="0"/>
                <a:cs typeface="Helvetica" panose="020B0604020202020204" pitchFamily="34" charset="0"/>
              </a:rPr>
              <a:t>-</a:t>
            </a:r>
            <a:r>
              <a:rPr lang="en-US" sz="1400" b="1" dirty="0" smtClean="0">
                <a:solidFill>
                  <a:srgbClr val="000000"/>
                </a:solidFill>
                <a:latin typeface="Cambria" panose="02040503050406030204" pitchFamily="18" charset="0"/>
                <a:cs typeface="Helvetica" panose="020B0604020202020204" pitchFamily="34" charset="0"/>
              </a:rPr>
              <a:t> </a:t>
            </a:r>
            <a:r>
              <a:rPr lang="en-US" sz="1400" dirty="0">
                <a:solidFill>
                  <a:srgbClr val="000000"/>
                </a:solidFill>
                <a:latin typeface="Cambria" panose="02040503050406030204" pitchFamily="18" charset="0"/>
                <a:cs typeface="Helvetica" panose="020B0604020202020204" pitchFamily="34" charset="0"/>
              </a:rPr>
              <a:t>S</a:t>
            </a:r>
            <a:r>
              <a:rPr lang="en-US" sz="1400" dirty="0" smtClean="0">
                <a:solidFill>
                  <a:srgbClr val="000000"/>
                </a:solidFill>
                <a:latin typeface="Cambria" panose="02040503050406030204" pitchFamily="18" charset="0"/>
                <a:cs typeface="Helvetica" panose="020B0604020202020204" pitchFamily="34" charset="0"/>
              </a:rPr>
              <a:t>tarted evaluating renovations to intake in Conowingo Pool </a:t>
            </a:r>
          </a:p>
          <a:p>
            <a:pPr marL="285750" indent="-285750">
              <a:lnSpc>
                <a:spcPct val="110000"/>
              </a:lnSpc>
              <a:spcBef>
                <a:spcPts val="600"/>
              </a:spcBef>
              <a:spcAft>
                <a:spcPts val="600"/>
              </a:spcAft>
              <a:buFont typeface="Arial" panose="020B0604020202020204" pitchFamily="34" charset="0"/>
              <a:buChar char="•"/>
            </a:pPr>
            <a:r>
              <a:rPr lang="en-US" sz="1400" b="1" dirty="0" smtClean="0">
                <a:solidFill>
                  <a:srgbClr val="000000"/>
                </a:solidFill>
                <a:latin typeface="Cambria" panose="02040503050406030204" pitchFamily="18" charset="0"/>
                <a:cs typeface="Helvetica" panose="020B0604020202020204" pitchFamily="34" charset="0"/>
              </a:rPr>
              <a:t>2015 to Present </a:t>
            </a:r>
            <a:r>
              <a:rPr lang="en-US" sz="1400" dirty="0" smtClean="0">
                <a:solidFill>
                  <a:srgbClr val="000000"/>
                </a:solidFill>
                <a:latin typeface="Cambria" panose="02040503050406030204" pitchFamily="18" charset="0"/>
                <a:cs typeface="Helvetica" panose="020B0604020202020204" pitchFamily="34" charset="0"/>
              </a:rPr>
              <a:t>– Press Releases related to Zebra Mussel control and local NPR interviews.</a:t>
            </a:r>
            <a:endParaRPr lang="en-US" sz="1400" dirty="0">
              <a:solidFill>
                <a:srgbClr val="000000"/>
              </a:solidFill>
              <a:latin typeface="Cambria" panose="02040503050406030204" pitchFamily="18" charset="0"/>
              <a:cs typeface="Helvetica" panose="020B0604020202020204" pitchFamily="34" charset="0"/>
            </a:endParaRPr>
          </a:p>
        </p:txBody>
      </p:sp>
      <p:sp>
        <p:nvSpPr>
          <p:cNvPr id="10" name="object 4"/>
          <p:cNvSpPr txBox="1">
            <a:spLocks noGrp="1"/>
          </p:cNvSpPr>
          <p:nvPr>
            <p:ph type="title"/>
          </p:nvPr>
        </p:nvSpPr>
        <p:spPr>
          <a:xfrm>
            <a:off x="2247139" y="417321"/>
            <a:ext cx="4382262" cy="430887"/>
          </a:xfrm>
          <a:prstGeom prst="rect">
            <a:avLst/>
          </a:prstGeom>
        </p:spPr>
        <p:txBody>
          <a:bodyPr vert="horz" wrap="square" lIns="0" tIns="0" rIns="0" bIns="0" rtlCol="0">
            <a:spAutoFit/>
          </a:bodyPr>
          <a:lstStyle/>
          <a:p>
            <a:pPr marL="12700" algn="ctr"/>
            <a:r>
              <a:rPr lang="en-US" dirty="0" smtClean="0"/>
              <a:t>MANAGEMENT ACTIONS</a:t>
            </a:r>
            <a:endParaRPr spc="-45"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450" y="4648200"/>
            <a:ext cx="5499100" cy="1052685"/>
          </a:xfrm>
          <a:prstGeom prst="rect">
            <a:avLst/>
          </a:prstGeom>
        </p:spPr>
      </p:pic>
    </p:spTree>
    <p:extLst>
      <p:ext uri="{BB962C8B-B14F-4D97-AF65-F5344CB8AC3E}">
        <p14:creationId xmlns:p14="http://schemas.microsoft.com/office/powerpoint/2010/main" val="3029966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7557</TotalTime>
  <Words>1264</Words>
  <Application>Microsoft Office PowerPoint</Application>
  <PresentationFormat>On-screen Show (4:3)</PresentationFormat>
  <Paragraphs>100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RESERVOIR WATERSHEDS</vt:lpstr>
      <vt:lpstr>RESERVOIR WATERSHEDS</vt:lpstr>
      <vt:lpstr>RESERVOIR WATERSHEDS</vt:lpstr>
      <vt:lpstr>RESERVOIR WATERSHEDS</vt:lpstr>
      <vt:lpstr>RESERVOIR WATERSHEDS</vt:lpstr>
      <vt:lpstr>MANAGEMENT ACTIONS</vt:lpstr>
      <vt:lpstr>MANAGEMENT ACTIONS</vt:lpstr>
      <vt:lpstr>MANAGEMENT ACTIONS</vt:lpstr>
      <vt:lpstr>MANAGEMENT ACTIONS</vt:lpstr>
      <vt:lpstr>VULNERABILITY ASSESSMENT</vt:lpstr>
      <vt:lpstr>CURRENT CONDITION</vt:lpstr>
      <vt:lpstr>CURRENT CONDITION</vt:lpstr>
      <vt:lpstr>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Vines, Kumasi</dc:creator>
  <cp:lastModifiedBy>Howells, Clark</cp:lastModifiedBy>
  <cp:revision>41</cp:revision>
  <dcterms:created xsi:type="dcterms:W3CDTF">2016-12-07T14:53:00Z</dcterms:created>
  <dcterms:modified xsi:type="dcterms:W3CDTF">2019-04-04T13:53:04Z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2016-12-07T00:00:00Z</vt:filetime>
  </property>
  <property fmtid="{D5CDD505-2E9C-101B-9397-08002B2CF9AE}" pid="3" name="Creator">
    <vt:lpwstr>Microsoft® PowerPoint® 2013</vt:lpwstr>
  </property>
  <property fmtid="{D5CDD505-2E9C-101B-9397-08002B2CF9AE}" pid="4" name="LastSaved">
    <vt:filetime>2016-12-07T00:00:00Z</vt:filetime>
  </property>
</Properties>
</file>